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31" r:id="rId5"/>
    <p:sldId id="337" r:id="rId6"/>
    <p:sldId id="289" r:id="rId7"/>
    <p:sldId id="363" r:id="rId8"/>
    <p:sldId id="341" r:id="rId9"/>
    <p:sldId id="1257" r:id="rId10"/>
    <p:sldId id="1258" r:id="rId11"/>
    <p:sldId id="351" r:id="rId12"/>
    <p:sldId id="364" r:id="rId13"/>
    <p:sldId id="365" r:id="rId14"/>
    <p:sldId id="1247" r:id="rId15"/>
    <p:sldId id="368" r:id="rId16"/>
    <p:sldId id="369" r:id="rId17"/>
    <p:sldId id="1250" r:id="rId18"/>
    <p:sldId id="1251" r:id="rId19"/>
    <p:sldId id="1252" r:id="rId20"/>
    <p:sldId id="1255" r:id="rId21"/>
    <p:sldId id="1245" r:id="rId22"/>
    <p:sldId id="1240" r:id="rId23"/>
    <p:sldId id="1242" r:id="rId24"/>
    <p:sldId id="1241" r:id="rId25"/>
    <p:sldId id="1244" r:id="rId26"/>
    <p:sldId id="307" r:id="rId27"/>
    <p:sldId id="267" r:id="rId28"/>
    <p:sldId id="330" r:id="rId2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80000"/>
  </p:normalViewPr>
  <p:slideViewPr>
    <p:cSldViewPr snapToGrid="0">
      <p:cViewPr varScale="1">
        <p:scale>
          <a:sx n="101" d="100"/>
          <a:sy n="101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0796752486002E-2"/>
          <c:y val="8.9030232220896593E-2"/>
          <c:w val="0.86363437715762603"/>
          <c:h val="0.84936821499924009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E2-4C21-8892-EC2CAC3FF84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E2-4C21-8892-EC2CAC3FF8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FE2-4C21-8892-EC2CAC3FF84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E2-4C21-8892-EC2CAC3FF84A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E2-4C21-8892-EC2CAC3FF84A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E2-4C21-8892-EC2CAC3FF84A}"/>
                </c:ext>
              </c:extLst>
            </c:dLbl>
            <c:dLbl>
              <c:idx val="2"/>
              <c:layout>
                <c:manualLayout>
                  <c:x val="8.2078799692799465E-2"/>
                  <c:y val="4.19171743759701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E2-4C21-8892-EC2CAC3FF8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Completed Survey</a:t>
                    </a:r>
                  </a:p>
                  <a:p>
                    <a:fld id="{FDA45839-F450-4D8C-8712-2A7150C2F26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FE2-4C21-8892-EC2CAC3FF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 Survey</c:v>
                </c:pt>
                <c:pt idx="1">
                  <c:v>Used ICON Indicator</c:v>
                </c:pt>
                <c:pt idx="2">
                  <c:v>Did not use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23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2-4C21-8892-EC2CAC3FF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60"/>
        <c:splitType val="pos"/>
        <c:splitPos val="2"/>
        <c:secondPieSize val="59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Improve Conversations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(1)</c:v>
                </c:pt>
                <c:pt idx="1">
                  <c:v>Slightly (2)</c:v>
                </c:pt>
                <c:pt idx="2">
                  <c:v>Somewhat (3)</c:v>
                </c:pt>
                <c:pt idx="3">
                  <c:v>Considerably (4)</c:v>
                </c:pt>
                <c:pt idx="4">
                  <c:v>Significantly (5)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F9-4461-B824-E085C0370A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Identify Students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(1)</c:v>
                </c:pt>
                <c:pt idx="1">
                  <c:v>Slightly (2)</c:v>
                </c:pt>
                <c:pt idx="2">
                  <c:v>Somewhat (3)</c:v>
                </c:pt>
                <c:pt idx="3">
                  <c:v>Considerably (4)</c:v>
                </c:pt>
                <c:pt idx="4">
                  <c:v>Significantly (5)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11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F9-4461-B824-E085C0370A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6312975"/>
        <c:axId val="1736313455"/>
      </c:barChart>
      <c:catAx>
        <c:axId val="173631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313455"/>
        <c:crosses val="autoZero"/>
        <c:auto val="1"/>
        <c:lblAlgn val="ctr"/>
        <c:lblOffset val="100"/>
        <c:noMultiLvlLbl val="0"/>
      </c:catAx>
      <c:valAx>
        <c:axId val="173631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Advisors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31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Would you recommend ICON Indicator </a:t>
            </a:r>
          </a:p>
          <a:p>
            <a:pPr>
              <a:defRPr/>
            </a:pPr>
            <a:r>
              <a:rPr lang="en-US"/>
              <a:t>to other advisors?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061291627436521"/>
          <c:y val="0.28386452598415174"/>
          <c:w val="0.34928156400596411"/>
          <c:h val="0.683789967312387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8A-459E-9679-A48B0AD05F4D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F7-442C-BCCD-4CEA6F49AE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7-442C-BCCD-4CEA6F49A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accurate/trustworthy did you find the data? (M</a:t>
            </a:r>
            <a:r>
              <a:rPr lang="en-US" baseline="0"/>
              <a:t> = 3.32)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Improve Conversations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at all (1)</c:v>
                </c:pt>
                <c:pt idx="1">
                  <c:v>Slightly (2)</c:v>
                </c:pt>
                <c:pt idx="2">
                  <c:v>Moderately (3)</c:v>
                </c:pt>
                <c:pt idx="3">
                  <c:v>Mostly (4)</c:v>
                </c:pt>
                <c:pt idx="4">
                  <c:v>Accurate (5)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8-4165-A244-539F2F9D4E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36312975"/>
        <c:axId val="1736313455"/>
      </c:barChart>
      <c:catAx>
        <c:axId val="173631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313455"/>
        <c:crosses val="autoZero"/>
        <c:auto val="1"/>
        <c:lblAlgn val="ctr"/>
        <c:lblOffset val="100"/>
        <c:noMultiLvlLbl val="0"/>
      </c:catAx>
      <c:valAx>
        <c:axId val="173631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Advisors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6312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77051E-B811-D949-830F-55D35BA79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EC375-152E-3F4A-8C1A-308E3DFAB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30E4C-56B7-2443-B370-610F8D1BCD9C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D90D4-C48B-C647-BA8A-B43CFA99A4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0E78B-91EF-F148-8F7B-2AEC532510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0152-5968-C24B-9EC0-2DFF74304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5/22/25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- 15-20min of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Course Engagement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Last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ICON Gradebook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Average Course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Late/Missing Submissions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Course DFW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Elements of Success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Advising Summary link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20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00C2C-65A6-4D16-8032-59B46E16CB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42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Grey is normal range</a:t>
            </a:r>
          </a:p>
          <a:p>
            <a:pPr marL="171450" indent="-171450">
              <a:buFontTx/>
              <a:buChar char="-"/>
            </a:pPr>
            <a:r>
              <a:rPr lang="en-US" dirty="0"/>
              <a:t>Gold line is student performance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Expect student to be in grey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32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13A9F-0E5E-6D9A-4707-1EF1DDA49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FC199-02D0-E253-7785-D95A16C5E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3D667-BA04-A368-E0B3-F52650B86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0DA6B-A564-A341-CBD6-6C92FDD77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00C2C-65A6-4D16-8032-59B46E16CB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76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E94C0-F5E9-FD9B-5211-7E86DD5E8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EADB3-A256-8A60-EE29-3889334B6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BE840-13AD-C71B-1294-F54560297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6D019-AC64-3B48-1BD8-AC036285D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6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3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76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7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1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4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6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C6AD0-BB36-42D9-0148-647E00E17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847BEE-13C3-87EE-C5E5-0FB291426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C58A5-2135-3FCF-CC82-DDF7DC653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749CB-E83F-2CCE-F070-FC8199D03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86BEC-B339-F35C-DE0C-4CDA4055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03019C-5B48-B70E-ECC4-8C03477A9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4F7A3-FF92-BACB-7D28-EB625E5D2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16E44-10E6-ABB8-347B-9EF7D5432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4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0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8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</a:t>
            </a:r>
            <a:br>
              <a:rPr lang="en-US"/>
            </a:br>
            <a:r>
              <a:rPr lang="en-US"/>
              <a:t>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148794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1037658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ITS</a:t>
            </a: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A096FDD2-3609-3C49-9ED5-616F9E36D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09"/>
            <a:ext cx="10287000" cy="1331865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 </a:t>
            </a:r>
            <a:br>
              <a:rPr lang="en-US"/>
            </a:br>
            <a:r>
              <a:rPr lang="en-US"/>
              <a:t>that runs to two lines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95AAAF-3BA6-4445-BF32-09164447961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0AA5F87C-9826-7441-9CF2-6F364BF7D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78EF36-A6E8-DB4E-8C3A-B3624ECEE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8B99253-B000-1442-A7D2-EB536C15CBCB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8" name="Picture 17" descr="The University of Iowa">
            <a:extLst>
              <a:ext uri="{FF2B5EF4-FFF2-40B4-BE49-F238E27FC236}">
                <a16:creationId xmlns:a16="http://schemas.microsoft.com/office/drawing/2014/main" id="{A96F9427-B9C2-6F44-ADD6-28635EDF4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D918E3-A228-4F47-B892-288E22CD6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944143A-0CC6-6041-BD38-4C994DA8E0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3" name="Picture 22" descr="The University of Iowa">
            <a:extLst>
              <a:ext uri="{FF2B5EF4-FFF2-40B4-BE49-F238E27FC236}">
                <a16:creationId xmlns:a16="http://schemas.microsoft.com/office/drawing/2014/main" id="{529638AC-0ED3-DE46-BC83-28B1D845E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42FB62D-41EB-7A41-B0D2-60C8BB6A3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52425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6741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F11BA-BD6E-E14D-A115-587308DBF4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6" name="Picture 25" descr="The University of Iowa">
            <a:extLst>
              <a:ext uri="{FF2B5EF4-FFF2-40B4-BE49-F238E27FC236}">
                <a16:creationId xmlns:a16="http://schemas.microsoft.com/office/drawing/2014/main" id="{178B6A3E-B578-0F40-9695-2E975D126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9253C989-F49D-8D4D-BFD5-ECCB6E59B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301186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2430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66192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31909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1841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4AB6F8-D05F-8E40-A637-083D1274FB35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38" name="Picture 37" descr="The University of Iowa">
            <a:extLst>
              <a:ext uri="{FF2B5EF4-FFF2-40B4-BE49-F238E27FC236}">
                <a16:creationId xmlns:a16="http://schemas.microsoft.com/office/drawing/2014/main" id="{03F28A08-B979-7F4D-A857-AE155CAB0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48092FCE-E544-874D-A440-7B68904C3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439371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E76717-4761-EC4B-BDB1-C130638E59C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40242CE7-09BD-8143-AE27-4BF193790A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F415A2A-5C4A-BE45-8CAF-820EC97BE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74845D-2BF0-2740-9880-8D2B0EBB22B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39" name="Picture 38" descr="The University of Iowa">
            <a:extLst>
              <a:ext uri="{FF2B5EF4-FFF2-40B4-BE49-F238E27FC236}">
                <a16:creationId xmlns:a16="http://schemas.microsoft.com/office/drawing/2014/main" id="{0BB6734F-670C-234F-9B83-4953BF83C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7695749F-B8A1-694A-8E96-E3DE4B0E9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row text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80C56-313A-5C4D-A02B-5C10621A5061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39" name="Picture 38" descr="The University of Iowa">
            <a:extLst>
              <a:ext uri="{FF2B5EF4-FFF2-40B4-BE49-F238E27FC236}">
                <a16:creationId xmlns:a16="http://schemas.microsoft.com/office/drawing/2014/main" id="{58CA1799-4AEA-D247-8458-F8440E403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FFD2AE71-6126-9A49-BF5D-602677416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606F0-071A-A842-B316-9BEBD143AC3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8" name="Picture 27" descr="The University of Iowa">
            <a:extLst>
              <a:ext uri="{FF2B5EF4-FFF2-40B4-BE49-F238E27FC236}">
                <a16:creationId xmlns:a16="http://schemas.microsoft.com/office/drawing/2014/main" id="{9AAD4B2F-0082-B749-BE09-2EC20A6C4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D920E71-4E45-E74F-B01A-DC16C3B80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ta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9080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52" name="Picture Placeholder 50">
            <a:extLst>
              <a:ext uri="{FF2B5EF4-FFF2-40B4-BE49-F238E27FC236}">
                <a16:creationId xmlns:a16="http://schemas.microsoft.com/office/drawing/2014/main" id="{8D984633-F962-1848-A009-619CB821163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DE3AB4-3020-8D45-86B7-592F12CB716B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4E94AD-16D9-BE4C-8C57-CFA6654E1BD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39080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64293C0-60B2-3341-9C38-86DF7ACA51D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82471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5" name="Picture Placeholder 50">
            <a:extLst>
              <a:ext uri="{FF2B5EF4-FFF2-40B4-BE49-F238E27FC236}">
                <a16:creationId xmlns:a16="http://schemas.microsoft.com/office/drawing/2014/main" id="{3ED87A8B-0573-474F-94C0-2F7E344853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0564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9B91B-7CDD-284B-99CF-8408146B2C0D}"/>
              </a:ext>
            </a:extLst>
          </p:cNvPr>
          <p:cNvCxnSpPr>
            <a:cxnSpLocks/>
          </p:cNvCxnSpPr>
          <p:nvPr userDrawn="1"/>
        </p:nvCxnSpPr>
        <p:spPr>
          <a:xfrm>
            <a:off x="4539904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B67D17-F456-FC43-9C41-9344D6EEB07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582471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F6E28A-AB38-A64F-9481-C9F0437BFEA5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225863" y="2597398"/>
            <a:ext cx="1742242" cy="787298"/>
          </a:xfrm>
        </p:spPr>
        <p:txBody>
          <a:bodyPr lIns="0" tIns="0" rIns="0" bIns="0">
            <a:no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55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Stat</a:t>
            </a:r>
          </a:p>
        </p:txBody>
      </p:sp>
      <p:sp>
        <p:nvSpPr>
          <p:cNvPr id="29" name="Picture Placeholder 50">
            <a:extLst>
              <a:ext uri="{FF2B5EF4-FFF2-40B4-BE49-F238E27FC236}">
                <a16:creationId xmlns:a16="http://schemas.microsoft.com/office/drawing/2014/main" id="{106DB928-4AE1-4E4B-9A4C-6062FC24770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23956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F7D2B0-E449-FD45-9789-FC204088E97C}"/>
              </a:ext>
            </a:extLst>
          </p:cNvPr>
          <p:cNvCxnSpPr>
            <a:cxnSpLocks/>
          </p:cNvCxnSpPr>
          <p:nvPr userDrawn="1"/>
        </p:nvCxnSpPr>
        <p:spPr>
          <a:xfrm>
            <a:off x="8183296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6FE37F4-1DCF-2D40-845F-6C10AC016C2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8225863" y="3819675"/>
            <a:ext cx="3169934" cy="1061801"/>
          </a:xfrm>
        </p:spPr>
        <p:txBody>
          <a:bodyPr lIns="0" tIns="0" rIns="0" bIns="0">
            <a:normAutofit/>
          </a:bodyPr>
          <a:lstStyle>
            <a:lvl1pPr marL="0" indent="0" algn="l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9C14D290-718E-D94D-BEC3-A2B3F3F54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ITS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Goes Right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74216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685527-7A8C-3647-9D96-6D076FA7A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D1ADFA24-184F-46B9-B1D0-3FBB044F3673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DC306F30-B3C1-E74C-B18C-7075DB076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FF9D861-0550-4AC8-BB96-094DAF60B7F4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4382C3D7-6E45-864C-A5B5-39762336A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01DA23-83F7-4662-BC02-2666717C53B4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E1CEA20-24A4-8C45-B5A6-CE111F714F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1B24E-B6B2-2D4F-8CE9-C10E33FBF4C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9C14D290-718E-D94D-BEC3-A2B3F3F54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387E550-EB5F-3F4A-9BFA-44D25611C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260812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0A1A4191-73C5-A24C-B85A-D6F8FC57252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540727" y="231168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935830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D7A0C8CB-AE00-AE4E-8B06-C3CDA2E8A6B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21796" y="2280863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651392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ED777B6-C788-B840-ACC3-FD8949E42A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93844" y="2309972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9188946" y="2045132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4C4E3A7-AB8A-6243-BBFD-8A433C7847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607" y="2311684"/>
            <a:ext cx="1182412" cy="1222625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578BB7-B3A6-0D4A-A743-C8950F981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0" name="Picture 19" descr="The University of Iowa">
            <a:extLst>
              <a:ext uri="{FF2B5EF4-FFF2-40B4-BE49-F238E27FC236}">
                <a16:creationId xmlns:a16="http://schemas.microsoft.com/office/drawing/2014/main" id="{6D319038-0896-5540-A405-0F93F52CC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F5779A1-5C1A-D949-93A6-EFB401BFC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A7215D4C-D1BA-4B83-8034-F6173B4B3FE7}"/>
              </a:ext>
            </a:extLst>
          </p:cNvPr>
          <p:cNvSpPr/>
          <p:nvPr userDrawn="1"/>
        </p:nvSpPr>
        <p:spPr>
          <a:xfrm>
            <a:off x="1175438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E2F4087-739F-1B43-B022-92BCEDD29A2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48972" y="2403497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E1934B1-C1CC-42D5-A8D8-639ED39E9A45}"/>
              </a:ext>
            </a:extLst>
          </p:cNvPr>
          <p:cNvSpPr/>
          <p:nvPr userDrawn="1"/>
        </p:nvSpPr>
        <p:spPr>
          <a:xfrm>
            <a:off x="3222122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090A73C4-9F43-6142-BBC5-1C887BE310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2864" y="2384080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542B3E-45A5-4E88-A2C5-758AC86BE4D0}"/>
              </a:ext>
            </a:extLst>
          </p:cNvPr>
          <p:cNvSpPr/>
          <p:nvPr userDrawn="1"/>
        </p:nvSpPr>
        <p:spPr>
          <a:xfrm>
            <a:off x="5305996" y="2125657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121B32AC-29FE-5347-BC89-E1D12CFE91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88241" y="2367425"/>
            <a:ext cx="1030100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4B0597-6276-471F-96FD-FDE08D64C524}"/>
              </a:ext>
            </a:extLst>
          </p:cNvPr>
          <p:cNvSpPr/>
          <p:nvPr userDrawn="1"/>
        </p:nvSpPr>
        <p:spPr>
          <a:xfrm>
            <a:off x="7346820" y="2120050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035F86CE-4040-2C49-984A-EDA41DCC41D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583252" y="2382067"/>
            <a:ext cx="1121725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3182B05-A7F1-450F-AE61-51425BEF3AA6}"/>
              </a:ext>
            </a:extLst>
          </p:cNvPr>
          <p:cNvSpPr/>
          <p:nvPr userDrawn="1"/>
        </p:nvSpPr>
        <p:spPr>
          <a:xfrm>
            <a:off x="9434872" y="2133924"/>
            <a:ext cx="1594590" cy="159459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0B4205C-10C8-FE4A-8B1C-0B1A629E22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82000" y="2389427"/>
            <a:ext cx="1100333" cy="108649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</a:t>
            </a:r>
            <a:br>
              <a:rPr lang="en-US"/>
            </a:br>
            <a:r>
              <a:rPr lang="en-US"/>
              <a:t>item or step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866093-3200-6440-8AB2-9242D398F84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2" name="Picture 21" descr="The University of Iowa">
            <a:extLst>
              <a:ext uri="{FF2B5EF4-FFF2-40B4-BE49-F238E27FC236}">
                <a16:creationId xmlns:a16="http://schemas.microsoft.com/office/drawing/2014/main" id="{D664CA64-A0A9-F34D-BDC5-9ABCDE7A5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EB50283A-D398-E048-BDA3-92DD544A4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b="0"/>
              <a:t>ITS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38380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4376691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37256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7806430" y="1679383"/>
            <a:ext cx="0" cy="426421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37256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AB539-1500-4641-B587-77CADD88349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26" name="Picture 25" descr="The University of Iowa">
            <a:extLst>
              <a:ext uri="{FF2B5EF4-FFF2-40B4-BE49-F238E27FC236}">
                <a16:creationId xmlns:a16="http://schemas.microsoft.com/office/drawing/2014/main" id="{425DB221-2568-9A44-ABC3-1ED0E0B41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E30D721-4805-D344-A3E0-90A8F1D5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1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/>
          <p:nvPr userDrawn="1"/>
        </p:nvCxnSpPr>
        <p:spPr>
          <a:xfrm>
            <a:off x="344118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EB10E167-B94B-AD40-958C-D9E0F8F9DF4A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>
            <a:off x="3593362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3DF098-BB37-5848-9388-750D29EFC657}"/>
              </a:ext>
            </a:extLst>
          </p:cNvPr>
          <p:cNvSpPr>
            <a:spLocks noGrp="1"/>
          </p:cNvSpPr>
          <p:nvPr userDrawn="1">
            <p:ph idx="24" hasCustomPrompt="1"/>
          </p:nvPr>
        </p:nvSpPr>
        <p:spPr>
          <a:xfrm>
            <a:off x="3630386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FE4DEF0-41BC-4548-B7BA-1E5B0231AFFD}"/>
              </a:ext>
            </a:extLst>
          </p:cNvPr>
          <p:cNvSpPr>
            <a:spLocks noGrp="1"/>
          </p:cNvSpPr>
          <p:nvPr userDrawn="1">
            <p:ph idx="25" hasCustomPrompt="1"/>
          </p:nvPr>
        </p:nvSpPr>
        <p:spPr>
          <a:xfrm>
            <a:off x="3630387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574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864CDDAA-23B4-C842-845C-7640D95F2B65}"/>
              </a:ext>
            </a:extLst>
          </p:cNvPr>
          <p:cNvSpPr>
            <a:spLocks noGrp="1"/>
          </p:cNvSpPr>
          <p:nvPr userDrawn="1">
            <p:ph type="pic" sz="quarter" idx="26"/>
          </p:nvPr>
        </p:nvSpPr>
        <p:spPr>
          <a:xfrm>
            <a:off x="6237399" y="1684461"/>
            <a:ext cx="2373939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EB8CCE3-3756-5947-84B2-DFCA00A013F6}"/>
              </a:ext>
            </a:extLst>
          </p:cNvPr>
          <p:cNvSpPr>
            <a:spLocks noGrp="1"/>
          </p:cNvSpPr>
          <p:nvPr userDrawn="1">
            <p:ph idx="27" hasCustomPrompt="1"/>
          </p:nvPr>
        </p:nvSpPr>
        <p:spPr>
          <a:xfrm>
            <a:off x="6242957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09C56F7D-4836-1E4F-BD4C-CB150E12E098}"/>
              </a:ext>
            </a:extLst>
          </p:cNvPr>
          <p:cNvSpPr>
            <a:spLocks noGrp="1"/>
          </p:cNvSpPr>
          <p:nvPr userDrawn="1">
            <p:ph idx="28" hasCustomPrompt="1"/>
          </p:nvPr>
        </p:nvSpPr>
        <p:spPr>
          <a:xfrm>
            <a:off x="6242958" y="437257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/>
          <p:nvPr userDrawn="1"/>
        </p:nvCxnSpPr>
        <p:spPr>
          <a:xfrm>
            <a:off x="8750300" y="1686757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 userDrawn="1"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 userDrawn="1">
            <p:ph idx="16" hasCustomPrompt="1"/>
          </p:nvPr>
        </p:nvSpPr>
        <p:spPr>
          <a:xfrm>
            <a:off x="8875081" y="436252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720753-9BFD-2840-9C93-FF72942ED6E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32" name="Picture 31" descr="The University of Iowa">
            <a:extLst>
              <a:ext uri="{FF2B5EF4-FFF2-40B4-BE49-F238E27FC236}">
                <a16:creationId xmlns:a16="http://schemas.microsoft.com/office/drawing/2014/main" id="{710BB67D-293B-374F-89FC-5F2EBF9F2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EE9B966-22C9-0D4A-8DF7-FFA7CF9C9DD8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36E4CD-9037-4D69-A3E3-6380D9131A19}"/>
              </a:ext>
            </a:extLst>
          </p:cNvPr>
          <p:cNvCxnSpPr>
            <a:cxnSpLocks/>
          </p:cNvCxnSpPr>
          <p:nvPr userDrawn="1"/>
        </p:nvCxnSpPr>
        <p:spPr>
          <a:xfrm>
            <a:off x="29247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10B80E7E-3ECA-A84C-BBC2-DF9FD6DED4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053442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AB9C78E2-4679-F844-BB37-D2E07B542CA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30534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F3EA205-7109-BC44-BA2C-7704780449E8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30534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5036631" y="1686759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4EF24A51-2D82-AA40-8405-8CFEC6F5CB5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7042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0D707E7-5635-444F-BB41-10E2268CC09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5187044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340EF3F-9B6C-B54B-94AD-7275543213B0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187045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A77083-F133-420F-93AD-77761878E852}"/>
              </a:ext>
            </a:extLst>
          </p:cNvPr>
          <p:cNvCxnSpPr>
            <a:cxnSpLocks/>
          </p:cNvCxnSpPr>
          <p:nvPr userDrawn="1"/>
        </p:nvCxnSpPr>
        <p:spPr>
          <a:xfrm>
            <a:off x="714848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4D703A3B-87F3-AE45-90D2-795F9DA8857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66213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C95157B-C7FC-864F-A9C2-08E02E26EE0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66215" y="3545060"/>
            <a:ext cx="1826629" cy="6676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1E05108-E0DC-6947-A186-EA5436079AAF}"/>
              </a:ext>
            </a:extLst>
          </p:cNvPr>
          <p:cNvSpPr>
            <a:spLocks noGrp="1"/>
          </p:cNvSpPr>
          <p:nvPr>
            <p:ph idx="32" hasCustomPrompt="1"/>
          </p:nvPr>
        </p:nvSpPr>
        <p:spPr>
          <a:xfrm>
            <a:off x="7266216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5ADDF-F780-4384-87F4-30070C81BB29}"/>
              </a:ext>
            </a:extLst>
          </p:cNvPr>
          <p:cNvCxnSpPr>
            <a:cxnSpLocks/>
          </p:cNvCxnSpPr>
          <p:nvPr userDrawn="1"/>
        </p:nvCxnSpPr>
        <p:spPr>
          <a:xfrm>
            <a:off x="9260331" y="1686759"/>
            <a:ext cx="0" cy="42568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E90B3032-DDF8-0446-8BB7-81565519E03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410699" y="1684461"/>
            <a:ext cx="1832437" cy="162160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724287DA-FEAD-6E4A-83EC-B59516E2386C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9410701" y="3545060"/>
            <a:ext cx="1826629" cy="67511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header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4FC143B3-231A-2B46-ABBF-7F6B6BBF4596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9410702" y="4275590"/>
            <a:ext cx="1826629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column text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A4E17D8-CAFF-0E47-97EF-4D4BC59FFC70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43" name="Picture 42" descr="The University of Iowa">
            <a:extLst>
              <a:ext uri="{FF2B5EF4-FFF2-40B4-BE49-F238E27FC236}">
                <a16:creationId xmlns:a16="http://schemas.microsoft.com/office/drawing/2014/main" id="{924E35CA-EA2E-084A-B4D2-736FEA8C0D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D752B61A-80FF-1049-8A33-5614EE9DC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3545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0F7CB-393D-BF45-B52D-542FDDEFCAF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2" name="Picture 11" descr="The University of Iowa">
            <a:extLst>
              <a:ext uri="{FF2B5EF4-FFF2-40B4-BE49-F238E27FC236}">
                <a16:creationId xmlns:a16="http://schemas.microsoft.com/office/drawing/2014/main" id="{9CE5618D-3613-E04D-A815-ED9A2C5AA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5C85E8-314E-3E45-BB26-1A95C606F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12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5254505" cy="133186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Font typeface="Roboto" panose="02000000000000000000" pitchFamily="2" charset="0"/>
              <a:buChar char="–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buClr>
                <a:schemeClr val="tx2"/>
              </a:buCl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 Click icon to add picture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4DFA0-3257-B044-87EF-16154359E2FC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9" name="Picture 18" descr="The University of Iowa">
            <a:extLst>
              <a:ext uri="{FF2B5EF4-FFF2-40B4-BE49-F238E27FC236}">
                <a16:creationId xmlns:a16="http://schemas.microsoft.com/office/drawing/2014/main" id="{87382191-DF4D-7341-915C-9C10445352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21405B1-B61E-0943-909C-EFA16B5EE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26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6D074-0631-F846-A2A3-4A39FEAEFDD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F53BBB5F-6629-C742-91EE-40B5B8BC1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3AC09A7-82B4-6B47-A4FB-CA6800EAF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8383" y="3029213"/>
            <a:ext cx="2687038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Contact Person Title </a:t>
            </a:r>
          </a:p>
          <a:p>
            <a:pPr lvl="0"/>
            <a:r>
              <a:rPr lang="en-US"/>
              <a:t>Contact Person Unit</a:t>
            </a:r>
          </a:p>
          <a:p>
            <a:pPr lvl="0"/>
            <a:endParaRPr lang="en-US"/>
          </a:p>
          <a:p>
            <a:pPr lvl="0"/>
            <a:r>
              <a:rPr lang="en-US"/>
              <a:t>Phone: </a:t>
            </a:r>
          </a:p>
          <a:p>
            <a:pPr lvl="0"/>
            <a:r>
              <a:rPr lang="en-US"/>
              <a:t>Fax: </a:t>
            </a:r>
          </a:p>
          <a:p>
            <a:pPr lvl="0"/>
            <a:r>
              <a:rPr lang="en-US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Insert Web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262A30-5EEC-5549-B428-7E5B11A5D7A7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699B573-1E8F-3547-9D64-50A2EC630F1F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8F32139-4BAE-F54C-8358-EF5839C5813E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B1807D8-E6B4-C743-A4EC-22D5E0479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628383" y="0"/>
            <a:ext cx="2687038" cy="1279542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ITS</a:t>
            </a:r>
          </a:p>
        </p:txBody>
      </p:sp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431224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Example of the Presentation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4C79AA-0B96-2A43-86A1-A71A1D4C8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A7101AB8-54F7-4A4E-9611-F4F2ECFBD1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2020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D4F96-5BFE-3049-B4E0-9CDD4F5C3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0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ITS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CB936-90E7-D144-B9DC-7CF3F98E2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738" y="1599"/>
            <a:ext cx="2687038" cy="1276343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9413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A47420D0-6FF1-9C4A-B953-EA4EEABBA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9081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5016" y="3029213"/>
            <a:ext cx="2693773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Contact Person Title </a:t>
            </a:r>
          </a:p>
          <a:p>
            <a:pPr lvl="0"/>
            <a:r>
              <a:rPr lang="en-US"/>
              <a:t>Contact Person Unit</a:t>
            </a:r>
          </a:p>
          <a:p>
            <a:pPr lvl="0"/>
            <a:endParaRPr lang="en-US"/>
          </a:p>
          <a:p>
            <a:pPr lvl="0"/>
            <a:r>
              <a:rPr lang="en-US"/>
              <a:t>Phone: </a:t>
            </a:r>
          </a:p>
          <a:p>
            <a:pPr lvl="0"/>
            <a:r>
              <a:rPr lang="en-US"/>
              <a:t>Fax: </a:t>
            </a:r>
          </a:p>
          <a:p>
            <a:pPr lvl="0"/>
            <a:r>
              <a:rPr lang="en-US"/>
              <a:t>Email: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accent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/>
              <a:t>Insert Web Address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The University of Iowa">
            <a:extLst>
              <a:ext uri="{FF2B5EF4-FFF2-40B4-BE49-F238E27FC236}">
                <a16:creationId xmlns:a16="http://schemas.microsoft.com/office/drawing/2014/main" id="{6179B039-C5FC-F04C-AB21-BEF980B0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5016" y="0"/>
            <a:ext cx="2693773" cy="127954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0E4C36A-C453-EE4B-A1E5-D1232C36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</a:p>
        </p:txBody>
      </p:sp>
    </p:spTree>
    <p:extLst>
      <p:ext uri="{BB962C8B-B14F-4D97-AF65-F5344CB8AC3E}">
        <p14:creationId xmlns:p14="http://schemas.microsoft.com/office/powerpoint/2010/main" val="378864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wit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993FB4-4336-2048-A6A4-FA306EBBE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85842"/>
            <a:ext cx="10515600" cy="89611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 Header</a:t>
            </a:r>
          </a:p>
        </p:txBody>
      </p:sp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675842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53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OWA Logo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University of Iowa">
            <a:extLst>
              <a:ext uri="{FF2B5EF4-FFF2-40B4-BE49-F238E27FC236}">
                <a16:creationId xmlns:a16="http://schemas.microsoft.com/office/drawing/2014/main" id="{D94B893B-3A5E-A84C-9A26-CCC1CC0A2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3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184901"/>
            <a:ext cx="6155725" cy="2561760"/>
          </a:xfrm>
        </p:spPr>
        <p:txBody>
          <a:bodyPr anchor="ctr" anchorCtr="0">
            <a:normAutofit/>
          </a:bodyPr>
          <a:lstStyle>
            <a:lvl1pPr algn="l">
              <a:defRPr sz="5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Example of the Presentation 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4676833"/>
            <a:ext cx="6155726" cy="49479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139429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XX, 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BCADCB-4DBB-9C43-A696-780C0577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0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ITS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F5E00-2329-6246-A2BB-7BCD46F839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7738" y="0"/>
            <a:ext cx="2687038" cy="1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759907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Section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8FB54BE8-0526-614C-A06E-8C6258999B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791876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50928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17923A-4119-CF48-9F2D-05B0A69EBA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24488-0ADE-1843-91C1-1CA371373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661" y="2215171"/>
            <a:ext cx="4368798" cy="646331"/>
          </a:xfrm>
          <a:solidFill>
            <a:schemeClr val="accent1"/>
          </a:solidFill>
        </p:spPr>
        <p:txBody>
          <a:bodyPr wrap="square" lIns="91440" tIns="91440" bIns="0">
            <a:spAutoFit/>
          </a:bodyPr>
          <a:lstStyle/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38807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C070F21D-F194-034E-812B-69D1C6CD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A13FBC-A4AA-9B4F-8E9B-12CD6600150E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22C1D3A-9762-7F4D-AB5C-A3F0114B67B2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6" name="Picture 15" descr="The University of Iowa">
            <a:extLst>
              <a:ext uri="{FF2B5EF4-FFF2-40B4-BE49-F238E27FC236}">
                <a16:creationId xmlns:a16="http://schemas.microsoft.com/office/drawing/2014/main" id="{7148CCDA-64E4-6A4E-A6A7-D2AB55159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FAE079D-23CF-2543-B543-90A5EB0D2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BE68DE55-0579-EC46-BD52-181870AF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00BB2-D6D1-6642-8F66-9B4F37EC8187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35C2BC9-7AF3-6D49-8036-36D81872E8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8" y="1686757"/>
            <a:ext cx="10251527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937044-371D-C149-9F72-3D8FBA4605C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pic>
        <p:nvPicPr>
          <p:cNvPr id="14" name="Picture 13" descr="The University of Iowa">
            <a:extLst>
              <a:ext uri="{FF2B5EF4-FFF2-40B4-BE49-F238E27FC236}">
                <a16:creationId xmlns:a16="http://schemas.microsoft.com/office/drawing/2014/main" id="{DC5F3A3D-928C-F445-ACB3-2C38F21F6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31555"/>
            <a:ext cx="1545021" cy="73388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2F140A7-DF6E-3245-BC22-1F0E9CFEE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ITS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7" r:id="rId2"/>
    <p:sldLayoutId id="2147483688" r:id="rId3"/>
    <p:sldLayoutId id="2147483684" r:id="rId4"/>
    <p:sldLayoutId id="2147483663" r:id="rId5"/>
    <p:sldLayoutId id="2147483686" r:id="rId6"/>
    <p:sldLayoutId id="2147483690" r:id="rId7"/>
    <p:sldLayoutId id="2147483682" r:id="rId8"/>
    <p:sldLayoutId id="2147483650" r:id="rId9"/>
    <p:sldLayoutId id="2147483662" r:id="rId10"/>
    <p:sldLayoutId id="2147483670" r:id="rId11"/>
    <p:sldLayoutId id="2147483667" r:id="rId12"/>
    <p:sldLayoutId id="2147483668" r:id="rId13"/>
    <p:sldLayoutId id="2147483674" r:id="rId14"/>
    <p:sldLayoutId id="2147483675" r:id="rId15"/>
    <p:sldLayoutId id="2147483677" r:id="rId16"/>
    <p:sldLayoutId id="2147483676" r:id="rId17"/>
    <p:sldLayoutId id="2147483672" r:id="rId18"/>
    <p:sldLayoutId id="2147483692" r:id="rId19"/>
    <p:sldLayoutId id="2147483669" r:id="rId20"/>
    <p:sldLayoutId id="2147483671" r:id="rId21"/>
    <p:sldLayoutId id="2147483673" r:id="rId22"/>
    <p:sldLayoutId id="2147483679" r:id="rId23"/>
    <p:sldLayoutId id="2147483680" r:id="rId24"/>
    <p:sldLayoutId id="2147483681" r:id="rId25"/>
    <p:sldLayoutId id="2147483654" r:id="rId26"/>
    <p:sldLayoutId id="2147483655" r:id="rId27"/>
    <p:sldLayoutId id="2147483665" r:id="rId28"/>
    <p:sldLayoutId id="2147483664" r:id="rId29"/>
    <p:sldLayoutId id="2147483689" r:id="rId30"/>
    <p:sldLayoutId id="2147483693" r:id="rId31"/>
    <p:sldLayoutId id="2147483691" r:id="rId3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Roboto" panose="02000000000000000000" pitchFamily="2" charset="0"/>
        <a:buChar char="–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nna-smith-1@uiowa.edu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tprivacy.uiowa.edu/safeguarding-privacy-teaching-and-learning-data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B752E7-AFE1-17E6-852D-26C8EFEF4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098" y="4676834"/>
            <a:ext cx="6155726" cy="398750"/>
          </a:xfrm>
        </p:spPr>
        <p:txBody>
          <a:bodyPr>
            <a:normAutofit/>
          </a:bodyPr>
          <a:lstStyle/>
          <a:p>
            <a:r>
              <a:rPr lang="en-US"/>
              <a:t>ITS</a:t>
            </a:r>
          </a:p>
        </p:txBody>
      </p:sp>
      <p:pic>
        <p:nvPicPr>
          <p:cNvPr id="20" name="Picture Placeholder 19" descr="Students sitting on the pentacrest with Old Capitol in the background">
            <a:extLst>
              <a:ext uri="{FF2B5EF4-FFF2-40B4-BE49-F238E27FC236}">
                <a16:creationId xmlns:a16="http://schemas.microsoft.com/office/drawing/2014/main" id="{40E9F0A7-CCDD-3846-B5CD-E21F66D0A1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52" r="52"/>
          <a:stretch/>
        </p:blipFill>
        <p:spPr>
          <a:xfrm>
            <a:off x="7624118" y="0"/>
            <a:ext cx="4567882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905564D-3AB4-45BA-97DB-EF56503E8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097" y="2184901"/>
            <a:ext cx="6155725" cy="2431224"/>
          </a:xfrm>
        </p:spPr>
        <p:txBody>
          <a:bodyPr/>
          <a:lstStyle/>
          <a:p>
            <a:r>
              <a:rPr lang="en-US"/>
              <a:t>ICON Activity Indicator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09AE3C-F54B-4A75-ACBB-D56164593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29599" y="152400"/>
            <a:ext cx="3385601" cy="919069"/>
          </a:xfrm>
        </p:spPr>
        <p:txBody>
          <a:bodyPr/>
          <a:lstStyle/>
          <a:p>
            <a:r>
              <a:rPr lang="en-US"/>
              <a:t>ITS</a:t>
            </a:r>
          </a:p>
        </p:txBody>
      </p:sp>
    </p:spTree>
    <p:extLst>
      <p:ext uri="{BB962C8B-B14F-4D97-AF65-F5344CB8AC3E}">
        <p14:creationId xmlns:p14="http://schemas.microsoft.com/office/powerpoint/2010/main" val="46452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 Indicator screenshot">
            <a:extLst>
              <a:ext uri="{FF2B5EF4-FFF2-40B4-BE49-F238E27FC236}">
                <a16:creationId xmlns:a16="http://schemas.microsoft.com/office/drawing/2014/main" id="{033294BE-7DB6-4142-BD5B-1E6B9386F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" y="780243"/>
            <a:ext cx="12160591" cy="5297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076F0-2E13-31C8-185D-57683212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61" y="-1200329"/>
            <a:ext cx="4368798" cy="1200329"/>
          </a:xfrm>
        </p:spPr>
        <p:txBody>
          <a:bodyPr vert="horz" wrap="square" lIns="91440" tIns="91440" rIns="0" bIns="0" rtlCol="0" anchor="b">
            <a:spAutoFit/>
          </a:bodyPr>
          <a:lstStyle/>
          <a:p>
            <a:r>
              <a:rPr lang="en-US" dirty="0"/>
              <a:t>ICON Indicator Dashboard</a:t>
            </a:r>
          </a:p>
        </p:txBody>
      </p:sp>
    </p:spTree>
    <p:extLst>
      <p:ext uri="{BB962C8B-B14F-4D97-AF65-F5344CB8AC3E}">
        <p14:creationId xmlns:p14="http://schemas.microsoft.com/office/powerpoint/2010/main" val="106774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694CBE-6688-708D-33B9-57B4779C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352" y="1592695"/>
            <a:ext cx="1137639" cy="376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B978FA-62E2-795D-DF22-E1672EC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" t="3876" r="2247" b="-3667"/>
          <a:stretch/>
        </p:blipFill>
        <p:spPr>
          <a:xfrm>
            <a:off x="179084" y="2239539"/>
            <a:ext cx="11832385" cy="4078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1EA0ED-CA33-BE3C-C185-7AE41F25E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7823" y="2164075"/>
            <a:ext cx="2846567" cy="3930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Ringer with solid fill">
            <a:extLst>
              <a:ext uri="{FF2B5EF4-FFF2-40B4-BE49-F238E27FC236}">
                <a16:creationId xmlns:a16="http://schemas.microsoft.com/office/drawing/2014/main" id="{3BDB2310-CECF-62CE-33EF-4AAA2B7DE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0642" y="1333811"/>
            <a:ext cx="331966" cy="3319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E9B1C-62D4-39D3-5801-A1954DC7F663}"/>
              </a:ext>
            </a:extLst>
          </p:cNvPr>
          <p:cNvSpPr txBox="1"/>
          <p:nvPr/>
        </p:nvSpPr>
        <p:spPr>
          <a:xfrm>
            <a:off x="828418" y="1036372"/>
            <a:ext cx="1021742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Provide a summary metric of how students are currently doing in their courses </a:t>
            </a:r>
          </a:p>
          <a:p>
            <a:pPr marL="342900" indent="-342900">
              <a:buAutoNum type="arabicPeriod"/>
            </a:pPr>
            <a:r>
              <a:rPr lang="en-US"/>
              <a:t>Used to generate an early alert       to help identify students who might be at risk of failing</a:t>
            </a:r>
            <a:endParaRPr lang="en-US">
              <a:ea typeface="Roboto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ptos"/>
                <a:ea typeface="+mn-lt"/>
                <a:cs typeface="+mn-lt"/>
              </a:rPr>
              <a:t>A</a:t>
            </a:r>
            <a:r>
              <a:rPr lang="en-US" dirty="0">
                <a:latin typeface="Aptos"/>
                <a:ea typeface="Roboto"/>
                <a:cs typeface="Roboto"/>
              </a:rPr>
              <a:t> tool to get a conversation started </a:t>
            </a:r>
            <a:endParaRPr lang="en-US">
              <a:ea typeface="Roboto"/>
              <a:cs typeface="Roboto"/>
            </a:endParaRPr>
          </a:p>
          <a:p>
            <a:pPr marL="342900" indent="-342900">
              <a:buAutoNum type="arabicPeriod"/>
            </a:pPr>
            <a:endParaRPr lang="en-US" dirty="0">
              <a:ea typeface="Roboto"/>
              <a:cs typeface="Roboto"/>
            </a:endParaRPr>
          </a:p>
          <a:p>
            <a:pPr marL="342900" indent="-342900">
              <a:buAutoNum type="arabicPeriod"/>
            </a:pPr>
            <a:endParaRPr lang="en-US">
              <a:ea typeface="Roboto"/>
              <a:cs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A5AAD-ACCD-66A0-14A4-EB129D58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2" y="572"/>
            <a:ext cx="10287000" cy="1331865"/>
          </a:xfrm>
        </p:spPr>
        <p:txBody>
          <a:bodyPr/>
          <a:lstStyle/>
          <a:p>
            <a:r>
              <a:rPr lang="en-US"/>
              <a:t>Current Engagement Status </a:t>
            </a:r>
          </a:p>
        </p:txBody>
      </p:sp>
    </p:spTree>
    <p:extLst>
      <p:ext uri="{BB962C8B-B14F-4D97-AF65-F5344CB8AC3E}">
        <p14:creationId xmlns:p14="http://schemas.microsoft.com/office/powerpoint/2010/main" val="3667870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s of ICON gradebook scores by week, total active minutes in ICON, total course ICON materials Accessed, Total assignment submissions">
            <a:extLst>
              <a:ext uri="{FF2B5EF4-FFF2-40B4-BE49-F238E27FC236}">
                <a16:creationId xmlns:a16="http://schemas.microsoft.com/office/drawing/2014/main" id="{DA498F1B-C339-47CD-D8BF-DAA41324F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673"/>
            <a:ext cx="12211532" cy="5582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D2B97-6B80-698C-7075-61379C9B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61" y="-646331"/>
            <a:ext cx="4368798" cy="646331"/>
          </a:xfrm>
        </p:spPr>
        <p:txBody>
          <a:bodyPr vert="horz" wrap="square" lIns="91440" tIns="91440" rIns="0" bIns="0" rtlCol="0" anchor="b">
            <a:spAutoFit/>
          </a:bodyPr>
          <a:lstStyle/>
          <a:p>
            <a:r>
              <a:rPr lang="en-US" dirty="0"/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329993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 Indicator dashboard">
            <a:extLst>
              <a:ext uri="{FF2B5EF4-FFF2-40B4-BE49-F238E27FC236}">
                <a16:creationId xmlns:a16="http://schemas.microsoft.com/office/drawing/2014/main" id="{01BD12E1-29F5-8DCE-D3B1-247FFFD2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5463" cy="5572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4A769D-E164-F2BE-EDEC-975E2F68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61" y="-1200329"/>
            <a:ext cx="4368798" cy="1200329"/>
          </a:xfrm>
        </p:spPr>
        <p:txBody>
          <a:bodyPr vert="horz" wrap="square" lIns="91440" tIns="91440" rIns="0" bIns="0" rtlCol="0" anchor="b">
            <a:spAutoFit/>
          </a:bodyPr>
          <a:lstStyle/>
          <a:p>
            <a:r>
              <a:rPr lang="en-US" dirty="0"/>
              <a:t>ICON Indicator Dashboard display</a:t>
            </a:r>
          </a:p>
        </p:txBody>
      </p:sp>
    </p:spTree>
    <p:extLst>
      <p:ext uri="{BB962C8B-B14F-4D97-AF65-F5344CB8AC3E}">
        <p14:creationId xmlns:p14="http://schemas.microsoft.com/office/powerpoint/2010/main" val="242300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BC27A-ECA9-4FF2-2E12-91461EC1E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27DB2D-F494-5634-FCEE-99155C9A7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1352" y="1592695"/>
            <a:ext cx="1137639" cy="376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6522B-8C8A-19F1-FE62-AB393C0F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774" y="4112235"/>
            <a:ext cx="333375" cy="333375"/>
          </a:xfrm>
          <a:prstGeom prst="rect">
            <a:avLst/>
          </a:prstGeom>
        </p:spPr>
      </p:pic>
      <p:pic>
        <p:nvPicPr>
          <p:cNvPr id="4" name="Picture 3" descr="Composite Engagement Score and Current Engagement Status chart">
            <a:extLst>
              <a:ext uri="{FF2B5EF4-FFF2-40B4-BE49-F238E27FC236}">
                <a16:creationId xmlns:a16="http://schemas.microsoft.com/office/drawing/2014/main" id="{0335AC1B-2836-E928-5969-5A073C2F9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602" y="1044087"/>
            <a:ext cx="6838950" cy="5238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5ACBF0-DFCE-C9A8-2E35-56C9ADB9AFDB}"/>
              </a:ext>
            </a:extLst>
          </p:cNvPr>
          <p:cNvSpPr txBox="1"/>
          <p:nvPr/>
        </p:nvSpPr>
        <p:spPr>
          <a:xfrm>
            <a:off x="533400" y="1510323"/>
            <a:ext cx="4824046" cy="30008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1810" indent="-511810">
              <a:buFont typeface="+mj-lt"/>
              <a:buAutoNum type="arabicPeriod"/>
            </a:pPr>
            <a:r>
              <a:rPr lang="en-US" sz="2100" dirty="0">
                <a:latin typeface="Calibri"/>
                <a:ea typeface="Calibri"/>
                <a:cs typeface="Calibri"/>
              </a:rPr>
              <a:t>A weighted average of performance and activity makes up a composite score</a:t>
            </a:r>
            <a:endParaRPr lang="en-US" dirty="0"/>
          </a:p>
          <a:p>
            <a:pPr marL="511810" indent="-511810">
              <a:buFont typeface="+mj-lt"/>
              <a:buAutoNum type="arabicPeriod"/>
            </a:pPr>
            <a:r>
              <a:rPr lang="en-US" sz="2100" dirty="0">
                <a:latin typeface="Calibri"/>
                <a:ea typeface="Calibri"/>
                <a:cs typeface="Calibri"/>
              </a:rPr>
              <a:t>This score is used to rank students within a course, so the student with the highest composite score in that course has a percentile rank of 100.</a:t>
            </a:r>
          </a:p>
          <a:p>
            <a:pPr marL="511810" indent="-511810">
              <a:buFont typeface="+mj-lt"/>
              <a:buAutoNum type="arabicPeriod"/>
            </a:pPr>
            <a:r>
              <a:rPr lang="en-US" sz="2100" dirty="0">
                <a:latin typeface="Calibri"/>
                <a:ea typeface="Calibri"/>
                <a:cs typeface="Calibri"/>
              </a:rPr>
              <a:t>A status of </a:t>
            </a:r>
            <a:r>
              <a:rPr lang="en-US" sz="21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Very Low</a:t>
            </a:r>
            <a:r>
              <a:rPr lang="en-US" sz="2100" dirty="0">
                <a:latin typeface="Calibri"/>
                <a:ea typeface="Calibri"/>
                <a:cs typeface="Calibri"/>
              </a:rPr>
              <a:t> will generate an alert in MAUI Advising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82D86-8269-B114-1303-388A1621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2" y="572"/>
            <a:ext cx="10287000" cy="1331865"/>
          </a:xfrm>
        </p:spPr>
        <p:txBody>
          <a:bodyPr/>
          <a:lstStyle/>
          <a:p>
            <a:r>
              <a:rPr lang="en-US" dirty="0">
                <a:latin typeface="Roboto"/>
                <a:ea typeface="Roboto"/>
                <a:cs typeface="Arial"/>
              </a:rPr>
              <a:t>Current Engagement Status -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5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19479-1A42-EEB3-3328-672E211C2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ITS</a:t>
            </a:r>
            <a:endParaRPr lang="en-US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54B4C-E4AB-2A5B-C2DA-2B20D1AB83D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Roboto"/>
                <a:ea typeface="Roboto"/>
                <a:cs typeface="Arial"/>
              </a:rPr>
              <a:t>Performance is the primary component of this status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 dirty="0">
                <a:latin typeface="Roboto"/>
                <a:ea typeface="Roboto"/>
                <a:cs typeface="Arial"/>
              </a:rPr>
              <a:t>Students with a </a:t>
            </a:r>
            <a:r>
              <a:rPr lang="en-US" sz="1600" dirty="0">
                <a:solidFill>
                  <a:schemeClr val="accent6"/>
                </a:solidFill>
                <a:latin typeface="Roboto"/>
                <a:ea typeface="Roboto"/>
                <a:cs typeface="Arial"/>
              </a:rPr>
              <a:t>"low"</a:t>
            </a:r>
            <a:r>
              <a:rPr lang="en-US" sz="1600" dirty="0">
                <a:latin typeface="Roboto"/>
                <a:ea typeface="Roboto"/>
                <a:cs typeface="Arial"/>
              </a:rPr>
              <a:t> status are likely not performing well </a:t>
            </a:r>
            <a:endParaRPr lang="en-US" sz="1600" dirty="0"/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 dirty="0">
                <a:latin typeface="Roboto"/>
                <a:ea typeface="Roboto"/>
                <a:cs typeface="Arial"/>
              </a:rPr>
              <a:t>Students with a </a:t>
            </a:r>
            <a:r>
              <a:rPr lang="en-US" sz="1600" dirty="0">
                <a:solidFill>
                  <a:srgbClr val="FF0000"/>
                </a:solidFill>
                <a:latin typeface="Roboto"/>
                <a:ea typeface="Roboto"/>
                <a:cs typeface="Arial"/>
              </a:rPr>
              <a:t>"very low"</a:t>
            </a:r>
            <a:r>
              <a:rPr lang="en-US" sz="1600" dirty="0">
                <a:latin typeface="Roboto"/>
                <a:ea typeface="Roboto"/>
                <a:cs typeface="Arial"/>
              </a:rPr>
              <a:t> status are likely underperforming and not engaging with ICON</a:t>
            </a:r>
            <a:endParaRPr lang="en-US" sz="1600" dirty="0">
              <a:latin typeface="Roboto"/>
            </a:endParaRPr>
          </a:p>
          <a:p>
            <a:pPr marL="0" indent="0">
              <a:buNone/>
            </a:pPr>
            <a:r>
              <a:rPr lang="en-US" sz="2000" dirty="0">
                <a:latin typeface="Roboto"/>
                <a:ea typeface="Roboto"/>
                <a:cs typeface="Arial"/>
              </a:rPr>
              <a:t>In very easy or difficult courses, interpret with caution</a:t>
            </a:r>
          </a:p>
          <a:p>
            <a:pPr marL="800100" lvl="1" indent="-342900">
              <a:buSzPct val="95000"/>
              <a:buFont typeface="Courier New" panose="020B0604020202020204" pitchFamily="34" charset="0"/>
              <a:buChar char="o"/>
            </a:pPr>
            <a:r>
              <a:rPr lang="en-US" sz="1600" dirty="0">
                <a:latin typeface="Roboto"/>
                <a:ea typeface="Roboto"/>
                <a:cs typeface="Arial"/>
              </a:rPr>
              <a:t>Status is relative to other students in that course</a:t>
            </a:r>
            <a:endParaRPr lang="en-US" sz="1600" dirty="0"/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 dirty="0">
                <a:latin typeface="Roboto"/>
                <a:ea typeface="Roboto"/>
                <a:cs typeface="Arial"/>
              </a:rPr>
              <a:t>Status will be more relevant in larger courses </a:t>
            </a:r>
            <a:endParaRPr lang="en-US" sz="1600" dirty="0">
              <a:latin typeface="Roboto"/>
            </a:endParaRPr>
          </a:p>
          <a:p>
            <a:pPr marL="0" indent="0">
              <a:buNone/>
            </a:pPr>
            <a:r>
              <a:rPr lang="en-US" sz="2000" dirty="0">
                <a:latin typeface="Roboto"/>
                <a:ea typeface="Roboto"/>
                <a:cs typeface="Arial"/>
              </a:rPr>
              <a:t>This status is available early in the semester (week 4)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 dirty="0">
                <a:latin typeface="Roboto"/>
                <a:ea typeface="Roboto"/>
                <a:cs typeface="Arial"/>
              </a:rPr>
              <a:t>Can nudge students while there is still time to improve</a:t>
            </a:r>
            <a:endParaRPr lang="en-US" sz="1600" dirty="0">
              <a:latin typeface="Roboto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 dirty="0">
                <a:latin typeface="Roboto"/>
                <a:ea typeface="Roboto"/>
                <a:cs typeface="Arial"/>
              </a:rPr>
              <a:t>The utility of the status will increase with more high stakes grades (e.g. exams)</a:t>
            </a:r>
            <a:endParaRPr lang="en-US" sz="1600" dirty="0">
              <a:latin typeface="Roboto"/>
            </a:endParaRPr>
          </a:p>
          <a:p>
            <a:pPr marL="0" indent="0">
              <a:buNone/>
            </a:pPr>
            <a:endParaRPr lang="en-US" sz="2200" dirty="0">
              <a:latin typeface="Arial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6B94F-737B-14A0-621D-2EDFACE6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  <a:cs typeface="Arial"/>
              </a:rPr>
              <a:t>How to interpret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8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59A89-9D7E-DEEC-BDE6-BA43D577C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42A82-50DE-6BF0-EAC6-F9A79AB83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ITS</a:t>
            </a:r>
            <a:endParaRPr lang="en-US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21D6-2783-2CCF-FDD7-48C37B2A8D1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buNone/>
            </a:pPr>
            <a:r>
              <a:rPr lang="en-US">
                <a:latin typeface="Arial"/>
              </a:rPr>
              <a:t>•</a:t>
            </a:r>
            <a:r>
              <a:rPr lang="en-US">
                <a:latin typeface="Aptos"/>
              </a:rPr>
              <a:t>Courses with 10 or fewer students</a:t>
            </a:r>
            <a:endParaRPr lang="en-US"/>
          </a:p>
          <a:p>
            <a:pPr>
              <a:buNone/>
            </a:pPr>
            <a:r>
              <a:rPr lang="en-US">
                <a:latin typeface="Arial"/>
              </a:rPr>
              <a:t>•</a:t>
            </a:r>
            <a:r>
              <a:rPr lang="en-US">
                <a:latin typeface="Aptos"/>
              </a:rPr>
              <a:t>Student is auditing or taking the course for 1 Credit Hour</a:t>
            </a:r>
            <a:endParaRPr lang="en-US"/>
          </a:p>
          <a:p>
            <a:pPr>
              <a:buNone/>
            </a:pPr>
            <a:r>
              <a:rPr lang="en-US">
                <a:latin typeface="Arial"/>
              </a:rPr>
              <a:t>•</a:t>
            </a:r>
            <a:r>
              <a:rPr lang="en-US">
                <a:latin typeface="Aptos"/>
              </a:rPr>
              <a:t>Course doesn’t use the ICON gradebook </a:t>
            </a:r>
            <a:endParaRPr lang="en-US"/>
          </a:p>
          <a:p>
            <a:pPr>
              <a:buNone/>
            </a:pPr>
            <a:r>
              <a:rPr lang="en-US">
                <a:latin typeface="Arial"/>
              </a:rPr>
              <a:t>•</a:t>
            </a:r>
            <a:r>
              <a:rPr lang="en-US">
                <a:latin typeface="Aptos"/>
              </a:rPr>
              <a:t>Courses that don't have grades yet</a:t>
            </a:r>
            <a:endParaRPr lang="en-US"/>
          </a:p>
          <a:p>
            <a:pPr>
              <a:buNone/>
            </a:pPr>
            <a:r>
              <a:rPr lang="en-US">
                <a:latin typeface="Arial"/>
              </a:rPr>
              <a:t>•</a:t>
            </a:r>
            <a:r>
              <a:rPr lang="en-US">
                <a:latin typeface="Aptos"/>
              </a:rPr>
              <a:t>Graduate/Professional courses </a:t>
            </a:r>
            <a:endParaRPr lang="en-US"/>
          </a:p>
          <a:p>
            <a:pPr>
              <a:buNone/>
            </a:pPr>
            <a:r>
              <a:rPr lang="en-US">
                <a:highlight>
                  <a:srgbClr val="FFFF00"/>
                </a:highlight>
                <a:latin typeface="Arial"/>
                <a:ea typeface="Roboto"/>
                <a:cs typeface="Arial"/>
              </a:rPr>
              <a:t>•</a:t>
            </a:r>
            <a:r>
              <a:rPr lang="en-US">
                <a:highlight>
                  <a:srgbClr val="FFFF00"/>
                </a:highlight>
                <a:latin typeface="Aptos"/>
                <a:ea typeface="Roboto"/>
                <a:cs typeface="Arial"/>
              </a:rPr>
              <a:t>Something has gone wrong – Please contact us with any issues on the Pilot teams site you can “@” </a:t>
            </a:r>
            <a:r>
              <a:rPr lang="en-US" dirty="0">
                <a:highlight>
                  <a:srgbClr val="FFFF00"/>
                </a:highlight>
                <a:latin typeface="Aptos"/>
                <a:ea typeface="Roboto"/>
                <a:cs typeface="Arial"/>
                <a:hlinkClick r:id="rId2"/>
              </a:rPr>
              <a:t>anna-smith-1@uiowa.edu</a:t>
            </a:r>
            <a:endParaRPr lang="en-US">
              <a:highlight>
                <a:srgbClr val="FFFF00"/>
              </a:highlight>
              <a:ea typeface="Roboto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Roboto"/>
            </a:endParaRPr>
          </a:p>
          <a:p>
            <a:pPr marL="0" indent="0">
              <a:buNone/>
            </a:pPr>
            <a:endParaRPr lang="en-US" sz="2200" dirty="0">
              <a:latin typeface="Arial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01C1E-2870-F548-3EC6-20920B02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/>
                <a:ea typeface="Roboto"/>
                <a:cs typeface="Arial"/>
              </a:rPr>
              <a:t>Why don't I see an engagement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CC5082-0E35-CE56-9840-B7974B057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ITS</a:t>
            </a:r>
            <a:endParaRPr lang="en-US" b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85055-A47D-BB54-F8D2-7D146C86357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https://itprivacy.uiowa.edu/safeguarding-privacy-teaching-and-learning-data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0C740-B765-439F-AEA0-8E3580D5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Data Usage</a:t>
            </a:r>
          </a:p>
        </p:txBody>
      </p:sp>
    </p:spTree>
    <p:extLst>
      <p:ext uri="{BB962C8B-B14F-4D97-AF65-F5344CB8AC3E}">
        <p14:creationId xmlns:p14="http://schemas.microsoft.com/office/powerpoint/2010/main" val="313730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B24A5-BE42-0ABA-F21F-F36F619BD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The University of Iowa campus and downtown Iowa City during the day">
            <a:extLst>
              <a:ext uri="{FF2B5EF4-FFF2-40B4-BE49-F238E27FC236}">
                <a16:creationId xmlns:a16="http://schemas.microsoft.com/office/drawing/2014/main" id="{5CBD5CC9-EB86-5CC8-C9F4-EDE66FF108F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9F6270B-4499-9ADA-502E-4D632115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60" y="2215171"/>
            <a:ext cx="4586061" cy="646331"/>
          </a:xfrm>
        </p:spPr>
        <p:txBody>
          <a:bodyPr/>
          <a:lstStyle/>
          <a:p>
            <a:r>
              <a:rPr lang="en-US">
                <a:latin typeface="Roboto"/>
                <a:ea typeface="Roboto"/>
                <a:cs typeface="Arial"/>
              </a:rPr>
              <a:t>Pilot Feedback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8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 descr="Fall 24 Pilot Feedback chart. 24 completed the survey, 11 no survey. 23 used ICON indicator, 1 did not use. ">
            <a:extLst>
              <a:ext uri="{FF2B5EF4-FFF2-40B4-BE49-F238E27FC236}">
                <a16:creationId xmlns:a16="http://schemas.microsoft.com/office/drawing/2014/main" id="{96EC115A-A128-82F4-155F-AA395F7BC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846105"/>
              </p:ext>
            </p:extLst>
          </p:nvPr>
        </p:nvGraphicFramePr>
        <p:xfrm>
          <a:off x="4138723" y="1120810"/>
          <a:ext cx="6609907" cy="5056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FE5F46-E6DB-615A-3EA0-AAF16B6DDB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52499" y="1794693"/>
            <a:ext cx="4630778" cy="4256843"/>
          </a:xfrm>
        </p:spPr>
        <p:txBody>
          <a:bodyPr/>
          <a:lstStyle/>
          <a:p>
            <a:r>
              <a:rPr lang="en-US"/>
              <a:t>35 Pilot Advisors</a:t>
            </a:r>
          </a:p>
          <a:p>
            <a:r>
              <a:rPr lang="en-US"/>
              <a:t>Qualtrics Survey</a:t>
            </a:r>
          </a:p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7007635-5A7D-CA2F-17C7-4CD4900C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 24 Pilot Feedback</a:t>
            </a:r>
          </a:p>
        </p:txBody>
      </p:sp>
    </p:spTree>
    <p:extLst>
      <p:ext uri="{BB962C8B-B14F-4D97-AF65-F5344CB8AC3E}">
        <p14:creationId xmlns:p14="http://schemas.microsoft.com/office/powerpoint/2010/main" val="218257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The University of Iowa campus and downtown Iowa City during the day">
            <a:extLst>
              <a:ext uri="{FF2B5EF4-FFF2-40B4-BE49-F238E27FC236}">
                <a16:creationId xmlns:a16="http://schemas.microsoft.com/office/drawing/2014/main" id="{F59FA3EA-AC8F-0846-B9B1-87A4FD6356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2FB4DA-AAF9-6F25-0447-9198262AC71F}"/>
              </a:ext>
            </a:extLst>
          </p:cNvPr>
          <p:cNvSpPr txBox="1"/>
          <p:nvPr/>
        </p:nvSpPr>
        <p:spPr>
          <a:xfrm>
            <a:off x="1634687" y="3304001"/>
            <a:ext cx="7523543" cy="1815882"/>
          </a:xfrm>
          <a:prstGeom prst="rect">
            <a:avLst/>
          </a:prstGeom>
          <a:solidFill>
            <a:srgbClr val="D9D9D9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Equip advising staff with a tool that helps identify students that are struggling early and to give advising staff insight into a student’s ICON engagement.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D2C536-D584-AC45-A7C4-435369C1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61" y="2215171"/>
            <a:ext cx="4368798" cy="646331"/>
          </a:xfrm>
        </p:spPr>
        <p:txBody>
          <a:bodyPr/>
          <a:lstStyle/>
          <a:p>
            <a:r>
              <a:rPr lang="en-US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94978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0F8768-581E-5FE5-A971-024E0B260AA7}"/>
              </a:ext>
            </a:extLst>
          </p:cNvPr>
          <p:cNvSpPr txBox="1"/>
          <p:nvPr/>
        </p:nvSpPr>
        <p:spPr>
          <a:xfrm>
            <a:off x="8559210" y="6007394"/>
            <a:ext cx="381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 Some provided multiple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41AF5-E77A-18BC-CE22-D3930963A22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b="1" i="0" u="none" strike="noStrike" baseline="0">
                <a:latin typeface="+mn-lt"/>
              </a:rPr>
              <a:t>19 advisors* </a:t>
            </a:r>
            <a:r>
              <a:rPr lang="en-US" sz="1800" b="0" i="0" u="none" strike="noStrike" baseline="0">
                <a:latin typeface="+mn-lt"/>
              </a:rPr>
              <a:t>provided details about how they used the tool</a:t>
            </a:r>
          </a:p>
          <a:p>
            <a:pPr lvl="1"/>
            <a:r>
              <a:rPr lang="en-US" sz="1800" b="1" i="0" u="none" strike="noStrike" baseline="0">
                <a:latin typeface="+mn-lt"/>
              </a:rPr>
              <a:t>11 advisors </a:t>
            </a:r>
            <a:r>
              <a:rPr lang="en-US" sz="1800" b="0" i="0" u="none" strike="noStrike" baseline="0">
                <a:latin typeface="+mn-lt"/>
              </a:rPr>
              <a:t>used it prior to or during normal planning/advising appointments</a:t>
            </a:r>
          </a:p>
          <a:p>
            <a:pPr lvl="1"/>
            <a:r>
              <a:rPr lang="en-US" sz="1800" b="1" i="0" u="none" strike="noStrike" baseline="0">
                <a:latin typeface="+mn-lt"/>
              </a:rPr>
              <a:t>9 advisors </a:t>
            </a:r>
            <a:r>
              <a:rPr lang="en-US" sz="1800" b="0" i="0" u="none" strike="noStrike" baseline="0">
                <a:latin typeface="+mn-lt"/>
              </a:rPr>
              <a:t>used it to check </a:t>
            </a:r>
            <a:r>
              <a:rPr lang="en-US" sz="1800">
                <a:latin typeface="+mn-lt"/>
              </a:rPr>
              <a:t>in on </a:t>
            </a:r>
            <a:r>
              <a:rPr lang="en-US" sz="1800" b="0" i="0" u="none" strike="noStrike" baseline="0">
                <a:latin typeface="+mn-lt"/>
              </a:rPr>
              <a:t>students who may be struggling (e.g</a:t>
            </a:r>
            <a:r>
              <a:rPr lang="en-US" sz="1800">
                <a:latin typeface="+mn-lt"/>
              </a:rPr>
              <a:t>., students on probation)</a:t>
            </a:r>
          </a:p>
          <a:p>
            <a:pPr lvl="1"/>
            <a:r>
              <a:rPr lang="en-US" sz="1800" b="1" i="0" u="none" strike="noStrike" baseline="0">
                <a:latin typeface="+mn-lt"/>
              </a:rPr>
              <a:t>3 advisors </a:t>
            </a:r>
            <a:r>
              <a:rPr lang="en-US" sz="1800" b="0" i="0" u="none" strike="noStrike" baseline="0">
                <a:latin typeface="+mn-lt"/>
              </a:rPr>
              <a:t>used </a:t>
            </a:r>
            <a:r>
              <a:rPr lang="en-US" sz="1800">
                <a:latin typeface="+mn-lt"/>
              </a:rPr>
              <a:t>it when emailing students</a:t>
            </a:r>
            <a:endParaRPr lang="en-US" sz="1800" b="0" i="0" u="none" strike="noStrike" baseline="0">
              <a:latin typeface="+mn-lt"/>
            </a:endParaRPr>
          </a:p>
          <a:p>
            <a:pPr lvl="1"/>
            <a:r>
              <a:rPr lang="en-US" sz="1800" b="0" i="0" u="none" strike="noStrike" baseline="0">
                <a:latin typeface="+mn-lt"/>
              </a:rPr>
              <a:t>Only </a:t>
            </a:r>
            <a:r>
              <a:rPr lang="en-US" sz="1800" b="1" i="0" u="none" strike="noStrike" baseline="0">
                <a:latin typeface="+mn-lt"/>
              </a:rPr>
              <a:t>1 advisor </a:t>
            </a:r>
            <a:r>
              <a:rPr lang="en-US" sz="1800" b="0" i="0" u="none" strike="noStrike" baseline="0">
                <a:latin typeface="+mn-lt"/>
              </a:rPr>
              <a:t>used it for proactive outreach</a:t>
            </a:r>
          </a:p>
          <a:p>
            <a:r>
              <a:rPr lang="en-US" sz="1800">
                <a:latin typeface="+mn-lt"/>
              </a:rPr>
              <a:t>How did the tool help them</a:t>
            </a:r>
          </a:p>
          <a:p>
            <a:pPr lvl="1"/>
            <a:r>
              <a:rPr lang="en-US" sz="1800" b="0" i="0" u="none" strike="noStrike" baseline="0">
                <a:latin typeface="+mn-lt"/>
              </a:rPr>
              <a:t>Focus conversations on course-specific issues</a:t>
            </a:r>
          </a:p>
          <a:p>
            <a:pPr lvl="1"/>
            <a:r>
              <a:rPr lang="en-US" sz="1800">
                <a:latin typeface="+mn-lt"/>
              </a:rPr>
              <a:t>D</a:t>
            </a:r>
            <a:r>
              <a:rPr lang="en-US" sz="1800" b="0" i="0" u="none" strike="noStrike" baseline="0">
                <a:latin typeface="+mn-lt"/>
              </a:rPr>
              <a:t>etermine which resources to offer or refer </a:t>
            </a:r>
          </a:p>
          <a:p>
            <a:pPr lvl="1"/>
            <a:r>
              <a:rPr lang="en-US" sz="1800" b="0" i="0" u="none" strike="noStrike" baseline="0">
                <a:latin typeface="+mn-lt"/>
              </a:rPr>
              <a:t>Information for advising decision making (e.g., if they should consider second grade option)</a:t>
            </a:r>
          </a:p>
          <a:p>
            <a:pPr lvl="1"/>
            <a:r>
              <a:rPr lang="en-US" sz="1800">
                <a:latin typeface="+mn-lt"/>
              </a:rPr>
              <a:t>To determine if a student was struggling in only one or many / multiple classes </a:t>
            </a:r>
            <a:endParaRPr lang="en-US" sz="1800" b="0" i="0" u="none" strike="noStrike" baseline="0">
              <a:latin typeface="+mn-lt"/>
            </a:endParaRPr>
          </a:p>
          <a:p>
            <a:pPr marL="0" indent="0" algn="l">
              <a:buNone/>
            </a:pPr>
            <a:endParaRPr lang="en-US" sz="1800" b="0" i="0" u="none" strike="noStrike" baseline="0">
              <a:latin typeface="Roboto-Regular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E61C3-5DFC-A7BC-24C5-E96AAE0B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was the tool utilized?</a:t>
            </a:r>
          </a:p>
        </p:txBody>
      </p:sp>
    </p:spTree>
    <p:extLst>
      <p:ext uri="{BB962C8B-B14F-4D97-AF65-F5344CB8AC3E}">
        <p14:creationId xmlns:p14="http://schemas.microsoft.com/office/powerpoint/2010/main" val="134260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CB7FAD-2A82-06D4-570B-9AAC8078A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912" y="1360967"/>
            <a:ext cx="988828" cy="786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E5CD97-5C39-3D96-05AD-E68EADE7D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811929"/>
              </p:ext>
            </p:extLst>
          </p:nvPr>
        </p:nvGraphicFramePr>
        <p:xfrm>
          <a:off x="3516029" y="5261028"/>
          <a:ext cx="54186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808054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01895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Improve Conversations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Identify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78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 = 3.56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 = 3.13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03235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 descr="Bar chart showing improvement of focused conversations and identify at-risk students sooner in the semester">
            <a:extLst>
              <a:ext uri="{FF2B5EF4-FFF2-40B4-BE49-F238E27FC236}">
                <a16:creationId xmlns:a16="http://schemas.microsoft.com/office/drawing/2014/main" id="{F712BAAC-BB9C-5517-E551-2CC3BA3EF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238504"/>
              </p:ext>
            </p:extLst>
          </p:nvPr>
        </p:nvGraphicFramePr>
        <p:xfrm>
          <a:off x="914400" y="1488701"/>
          <a:ext cx="10114221" cy="363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8BE50A7D-628C-963A-DE5B-E680F934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7" y="426705"/>
            <a:ext cx="7679365" cy="9542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0">
                <a:latin typeface="Roboto-Bold"/>
              </a:rPr>
              <a:t>I</a:t>
            </a:r>
            <a:r>
              <a:rPr lang="en-US" sz="1800" b="0" i="0" u="none" strike="noStrike" baseline="0">
                <a:latin typeface="Roboto-Bold"/>
              </a:rPr>
              <a:t>mproved your ability to have </a:t>
            </a:r>
            <a:r>
              <a:rPr lang="en-US" sz="1800" i="0" u="none" strike="noStrike" baseline="0">
                <a:latin typeface="Roboto-Bold"/>
              </a:rPr>
              <a:t>focused conversations </a:t>
            </a:r>
            <a:r>
              <a:rPr lang="en-US" sz="1800" b="0" i="0" u="none" strike="noStrike" baseline="0">
                <a:latin typeface="Roboto-Bold"/>
              </a:rPr>
              <a:t>with students?</a:t>
            </a:r>
            <a:br>
              <a:rPr lang="en-US" sz="1800" b="0" i="0" u="none" strike="noStrike" baseline="0">
                <a:latin typeface="Roboto-Bold"/>
              </a:rPr>
            </a:br>
            <a:r>
              <a:rPr lang="en-US" sz="1800" b="0">
                <a:latin typeface="Roboto-Bold"/>
              </a:rPr>
              <a:t>E</a:t>
            </a:r>
            <a:r>
              <a:rPr lang="en-US" sz="1800" b="0" i="0" u="none" strike="noStrike" baseline="0">
                <a:latin typeface="Roboto-Bold"/>
              </a:rPr>
              <a:t>nabled you </a:t>
            </a:r>
            <a:r>
              <a:rPr lang="en-US" sz="1800" i="0" u="none" strike="noStrike" baseline="0">
                <a:latin typeface="Roboto-Bold"/>
              </a:rPr>
              <a:t>to identify at-risk students </a:t>
            </a:r>
            <a:r>
              <a:rPr lang="en-US" sz="1800" b="0" i="0" u="none" strike="noStrike" baseline="0">
                <a:latin typeface="Roboto-Bold"/>
              </a:rPr>
              <a:t>earlier in the semester?</a:t>
            </a:r>
            <a:endParaRPr lang="en-US" sz="1800" b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4CAA92-78A7-46A8-18E9-A7862A4F4C3F}"/>
              </a:ext>
            </a:extLst>
          </p:cNvPr>
          <p:cNvSpPr txBox="1"/>
          <p:nvPr/>
        </p:nvSpPr>
        <p:spPr>
          <a:xfrm>
            <a:off x="127590" y="6527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u="none" strike="noStrike" baseline="0">
                <a:latin typeface="Roboto-Bold"/>
              </a:rPr>
              <a:t>To what extent has the ICON indicator…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1435851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774D4-9904-C9A7-5EE6-35550F126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ITS</a:t>
            </a:r>
            <a:endParaRPr lang="en-US" b="0"/>
          </a:p>
        </p:txBody>
      </p:sp>
      <p:graphicFrame>
        <p:nvGraphicFramePr>
          <p:cNvPr id="9" name="Content Placeholder 8" descr="Pie Chart: Would you recommend ICON Indicator to other advisors? 22-yes, 2-no">
            <a:extLst>
              <a:ext uri="{FF2B5EF4-FFF2-40B4-BE49-F238E27FC236}">
                <a16:creationId xmlns:a16="http://schemas.microsoft.com/office/drawing/2014/main" id="{69D1D598-D12C-02D3-48EC-F2CB67DA744E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358796652"/>
              </p:ext>
            </p:extLst>
          </p:nvPr>
        </p:nvGraphicFramePr>
        <p:xfrm>
          <a:off x="6340549" y="1918339"/>
          <a:ext cx="6889897" cy="351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5" descr="Bar Chart: How accurate/trustworthy did you find the data? 8 advisors said moderately, 6 said mostly, 5 said slightly, 3 said accurate, 0 said not at all. ">
            <a:extLst>
              <a:ext uri="{FF2B5EF4-FFF2-40B4-BE49-F238E27FC236}">
                <a16:creationId xmlns:a16="http://schemas.microsoft.com/office/drawing/2014/main" id="{917C63E1-8C41-51D2-ABAF-C3279C929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762110"/>
              </p:ext>
            </p:extLst>
          </p:nvPr>
        </p:nvGraphicFramePr>
        <p:xfrm>
          <a:off x="414671" y="1722617"/>
          <a:ext cx="6709144" cy="396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E41E04E8-91D0-933F-8666-D55E77A5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746" y="292860"/>
            <a:ext cx="10287001" cy="869089"/>
          </a:xfrm>
        </p:spPr>
        <p:txBody>
          <a:bodyPr>
            <a:normAutofit/>
          </a:bodyPr>
          <a:lstStyle/>
          <a:p>
            <a:r>
              <a:rPr lang="en-US" b="0"/>
              <a:t>Overall perceptions</a:t>
            </a:r>
          </a:p>
        </p:txBody>
      </p:sp>
    </p:spTree>
    <p:extLst>
      <p:ext uri="{BB962C8B-B14F-4D97-AF65-F5344CB8AC3E}">
        <p14:creationId xmlns:p14="http://schemas.microsoft.com/office/powerpoint/2010/main" val="911449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7688D6-D1F7-479C-B181-0D4C46EDC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413" y="5019675"/>
            <a:ext cx="1474787" cy="368300"/>
          </a:xfrm>
        </p:spPr>
        <p:txBody>
          <a:bodyPr/>
          <a:lstStyle/>
          <a:p>
            <a:r>
              <a:rPr lang="en-US"/>
              <a:t>uiowa.edu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92C30-4B11-4481-945C-ED83B657CA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28383" y="3029213"/>
            <a:ext cx="2687038" cy="1498329"/>
          </a:xfrm>
        </p:spPr>
        <p:txBody>
          <a:bodyPr/>
          <a:lstStyle/>
          <a:p>
            <a:r>
              <a:rPr lang="en-US"/>
              <a:t>Ross Miller</a:t>
            </a:r>
          </a:p>
          <a:p>
            <a:r>
              <a:rPr lang="en-US"/>
              <a:t>Lead Application Developer</a:t>
            </a:r>
          </a:p>
          <a:p>
            <a:r>
              <a:rPr lang="en-US"/>
              <a:t>ITS – AIS</a:t>
            </a:r>
          </a:p>
          <a:p>
            <a:endParaRPr lang="en-US"/>
          </a:p>
          <a:p>
            <a:r>
              <a:rPr lang="en-US" err="1"/>
              <a:t>ross-h-miller@uiowa.edu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72AD14-BED4-4A3E-8474-5AB4CAE61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81" y="3367173"/>
            <a:ext cx="7163317" cy="1160369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2ECF-87F8-4FF3-9AD3-24240896F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</p:spPr>
        <p:txBody>
          <a:bodyPr/>
          <a:lstStyle/>
          <a:p>
            <a:r>
              <a:rPr lang="en-US"/>
              <a:t>ITS</a:t>
            </a:r>
          </a:p>
        </p:txBody>
      </p:sp>
    </p:spTree>
    <p:extLst>
      <p:ext uri="{BB962C8B-B14F-4D97-AF65-F5344CB8AC3E}">
        <p14:creationId xmlns:p14="http://schemas.microsoft.com/office/powerpoint/2010/main" val="3100679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6708A-2BEF-4E77-BD87-2AAB61F6E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8413" y="5019675"/>
            <a:ext cx="1342265" cy="368300"/>
          </a:xfrm>
        </p:spPr>
        <p:txBody>
          <a:bodyPr wrap="square">
            <a:spAutoFit/>
          </a:bodyPr>
          <a:lstStyle/>
          <a:p>
            <a:r>
              <a:rPr lang="en-US" err="1"/>
              <a:t>uiowa.edu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05E0E9-63B0-ADAE-5390-E9360A078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664" y="3367173"/>
            <a:ext cx="5729510" cy="1990462"/>
          </a:xfrm>
        </p:spPr>
        <p:txBody>
          <a:bodyPr/>
          <a:lstStyle/>
          <a:p>
            <a:r>
              <a:rPr lang="en-US" sz="1600" b="1" u="sng"/>
              <a:t>Special thanks:</a:t>
            </a:r>
          </a:p>
          <a:p>
            <a:r>
              <a:rPr lang="en-US" sz="1600"/>
              <a:t>Maureen Schafer, Jayne </a:t>
            </a:r>
            <a:r>
              <a:rPr lang="en-US" sz="1600" err="1"/>
              <a:t>Mackak</a:t>
            </a:r>
            <a:r>
              <a:rPr lang="en-US" sz="1600"/>
              <a:t>, Jill </a:t>
            </a:r>
            <a:r>
              <a:rPr lang="en-US" sz="1600" err="1"/>
              <a:t>Trumm</a:t>
            </a:r>
            <a:r>
              <a:rPr lang="en-US" sz="1600"/>
              <a:t> - AAC</a:t>
            </a:r>
          </a:p>
          <a:p>
            <a:r>
              <a:rPr lang="en-US" sz="1600"/>
              <a:t>Rachel </a:t>
            </a:r>
            <a:r>
              <a:rPr lang="en-US" sz="1600" err="1"/>
              <a:t>Schneberger</a:t>
            </a:r>
            <a:r>
              <a:rPr lang="en-US" sz="1600"/>
              <a:t> – ITS AIS</a:t>
            </a:r>
          </a:p>
          <a:p>
            <a:r>
              <a:rPr lang="en-US" sz="1600"/>
              <a:t>Anna-Marie Smith – ITS OTLT</a:t>
            </a:r>
          </a:p>
          <a:p>
            <a:r>
              <a:rPr lang="en-US" sz="1600"/>
              <a:t>Kyle Unruh – Unizin</a:t>
            </a:r>
          </a:p>
          <a:p>
            <a:r>
              <a:rPr lang="en-US" sz="1600"/>
              <a:t>Sara </a:t>
            </a:r>
            <a:r>
              <a:rPr lang="en-US" sz="1600" err="1"/>
              <a:t>Bolf</a:t>
            </a:r>
            <a:r>
              <a:rPr lang="en-US" sz="1600"/>
              <a:t> - Unizin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848C61-C124-4C49-97C4-0B76F6D2E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081" y="3367173"/>
            <a:ext cx="7163317" cy="1160369"/>
          </a:xfrm>
        </p:spPr>
        <p:txBody>
          <a:bodyPr>
            <a:normAutofit/>
          </a:bodyPr>
          <a:lstStyle/>
          <a:p>
            <a:r>
              <a:rPr lang="en-US"/>
              <a:t>Thank you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AB9F6C-73AD-294A-A3E0-6E87246DD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63764"/>
            <a:ext cx="7157006" cy="365125"/>
          </a:xfrm>
        </p:spPr>
        <p:txBody>
          <a:bodyPr/>
          <a:lstStyle/>
          <a:p>
            <a:r>
              <a:rPr lang="en-US"/>
              <a:t>ITS</a:t>
            </a:r>
          </a:p>
        </p:txBody>
      </p:sp>
    </p:spTree>
    <p:extLst>
      <p:ext uri="{BB962C8B-B14F-4D97-AF65-F5344CB8AC3E}">
        <p14:creationId xmlns:p14="http://schemas.microsoft.com/office/powerpoint/2010/main" val="398723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BC1C-912A-BF40-96FC-B9FF38E497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485842"/>
            <a:ext cx="10515600" cy="896116"/>
          </a:xfrm>
        </p:spPr>
        <p:txBody>
          <a:bodyPr/>
          <a:lstStyle/>
          <a:p>
            <a:r>
              <a:rPr lang="en-US"/>
              <a:t>Closing Slide Header</a:t>
            </a:r>
          </a:p>
        </p:txBody>
      </p:sp>
    </p:spTree>
    <p:extLst>
      <p:ext uri="{BB962C8B-B14F-4D97-AF65-F5344CB8AC3E}">
        <p14:creationId xmlns:p14="http://schemas.microsoft.com/office/powerpoint/2010/main" val="145848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8BCB527-2259-FA40-8DB3-056BA3C1B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ITS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375B87-170C-670A-0978-8FD10C0DEDDE}"/>
              </a:ext>
            </a:extLst>
          </p:cNvPr>
          <p:cNvSpPr txBox="1">
            <a:spLocks/>
          </p:cNvSpPr>
          <p:nvPr/>
        </p:nvSpPr>
        <p:spPr>
          <a:xfrm>
            <a:off x="952499" y="1698332"/>
            <a:ext cx="7688645" cy="42568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‒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Roboto" panose="02000000000000000000" pitchFamily="2" charset="0"/>
              <a:buChar char="―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Elements of Success</a:t>
            </a:r>
          </a:p>
          <a:p>
            <a:pPr lvl="1"/>
            <a:r>
              <a:rPr lang="en-US" dirty="0"/>
              <a:t>Built as a tool for students and faculty</a:t>
            </a:r>
          </a:p>
          <a:p>
            <a:pPr lvl="1"/>
            <a:r>
              <a:rPr lang="en-US" dirty="0"/>
              <a:t>Works best in specific courses</a:t>
            </a:r>
          </a:p>
          <a:p>
            <a:r>
              <a:rPr lang="en-US" dirty="0"/>
              <a:t>Course Activity Insights (CAI)</a:t>
            </a:r>
          </a:p>
          <a:p>
            <a:r>
              <a:rPr lang="en-US" dirty="0" err="1"/>
              <a:t>Excelling@Iowa</a:t>
            </a:r>
            <a:endParaRPr lang="en-US" dirty="0"/>
          </a:p>
          <a:p>
            <a:r>
              <a:rPr lang="en-US" dirty="0"/>
              <a:t>Manual interventions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5CBB2-F610-40B4-A124-363EF63E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287001" cy="869089"/>
          </a:xfrm>
        </p:spPr>
        <p:txBody>
          <a:bodyPr/>
          <a:lstStyle/>
          <a:p>
            <a:r>
              <a:rPr lang="en-US" dirty="0"/>
              <a:t>Current Landscape</a:t>
            </a:r>
          </a:p>
        </p:txBody>
      </p:sp>
    </p:spTree>
    <p:extLst>
      <p:ext uri="{BB962C8B-B14F-4D97-AF65-F5344CB8AC3E}">
        <p14:creationId xmlns:p14="http://schemas.microsoft.com/office/powerpoint/2010/main" val="214787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B43021-2DD5-3F47-9AF4-FB33992AE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/>
          <a:lstStyle/>
          <a:p>
            <a:r>
              <a:rPr lang="en-US"/>
              <a:t>ITS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858D548-1244-D403-D3C5-EE4FC701D253}"/>
              </a:ext>
            </a:extLst>
          </p:cNvPr>
          <p:cNvSpPr txBox="1">
            <a:spLocks/>
          </p:cNvSpPr>
          <p:nvPr/>
        </p:nvSpPr>
        <p:spPr>
          <a:xfrm>
            <a:off x="952500" y="1787568"/>
            <a:ext cx="7688645" cy="42568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 an indicator for ‘Low-Engagement Enrollments’</a:t>
            </a:r>
          </a:p>
          <a:p>
            <a:r>
              <a:rPr lang="en-US" dirty="0"/>
              <a:t>Create a simple dashboard for advisers</a:t>
            </a:r>
          </a:p>
          <a:p>
            <a:r>
              <a:rPr lang="en-US" dirty="0"/>
              <a:t>Do this in a way to not include any non-ICON information </a:t>
            </a:r>
          </a:p>
          <a:p>
            <a:pPr lvl="1"/>
            <a:r>
              <a:rPr lang="en-US" dirty="0"/>
              <a:t>Student’s have a blank slate at the start of each semester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70379-2B8A-42C0-8174-A22B7008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89509"/>
            <a:ext cx="10287000" cy="1331865"/>
          </a:xfrm>
        </p:spPr>
        <p:txBody>
          <a:bodyPr/>
          <a:lstStyle/>
          <a:p>
            <a:r>
              <a:rPr lang="en-US"/>
              <a:t>Goals for Iowa</a:t>
            </a:r>
          </a:p>
        </p:txBody>
      </p:sp>
    </p:spTree>
    <p:extLst>
      <p:ext uri="{BB962C8B-B14F-4D97-AF65-F5344CB8AC3E}">
        <p14:creationId xmlns:p14="http://schemas.microsoft.com/office/powerpoint/2010/main" val="295398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The University of Iowa campus and downtown Iowa City during the day">
            <a:extLst>
              <a:ext uri="{FF2B5EF4-FFF2-40B4-BE49-F238E27FC236}">
                <a16:creationId xmlns:a16="http://schemas.microsoft.com/office/drawing/2014/main" id="{F59FA3EA-AC8F-0846-B9B1-87A4FD6356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4D2C536-D584-AC45-A7C4-435369C1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60" y="1938172"/>
            <a:ext cx="5068340" cy="1200329"/>
          </a:xfrm>
        </p:spPr>
        <p:txBody>
          <a:bodyPr/>
          <a:lstStyle/>
          <a:p>
            <a:r>
              <a:rPr lang="en-US" dirty="0"/>
              <a:t>Scoring Engagement</a:t>
            </a:r>
          </a:p>
        </p:txBody>
      </p:sp>
    </p:spTree>
    <p:extLst>
      <p:ext uri="{BB962C8B-B14F-4D97-AF65-F5344CB8AC3E}">
        <p14:creationId xmlns:p14="http://schemas.microsoft.com/office/powerpoint/2010/main" val="17873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6828-EC54-95B4-0503-208450C0A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D5A1988-592A-4A91-8C35-693A6004D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ITS</a:t>
            </a:r>
          </a:p>
        </p:txBody>
      </p:sp>
      <p:pic>
        <p:nvPicPr>
          <p:cNvPr id="6" name="Picture 5" descr="Composite engagement score and current engagement status chart">
            <a:extLst>
              <a:ext uri="{FF2B5EF4-FFF2-40B4-BE49-F238E27FC236}">
                <a16:creationId xmlns:a16="http://schemas.microsoft.com/office/drawing/2014/main" id="{6C562865-10FF-39C9-07E0-F8DE6CCD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645" y="1089279"/>
            <a:ext cx="4265291" cy="5103117"/>
          </a:xfrm>
          <a:prstGeom prst="rect">
            <a:avLst/>
          </a:prstGeom>
          <a:noFill/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BAF22EF-1351-ED48-DF97-FC85AC7D5E81}"/>
              </a:ext>
            </a:extLst>
          </p:cNvPr>
          <p:cNvSpPr txBox="1">
            <a:spLocks/>
          </p:cNvSpPr>
          <p:nvPr/>
        </p:nvSpPr>
        <p:spPr>
          <a:xfrm>
            <a:off x="952500" y="2050741"/>
            <a:ext cx="5048250" cy="38928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95000"/>
            </a:pPr>
            <a:r>
              <a:rPr lang="en-US" kern="1200" dirty="0"/>
              <a:t>75% = Gradebook Score + Assignment Submissions</a:t>
            </a:r>
          </a:p>
          <a:p>
            <a:pPr>
              <a:buClr>
                <a:schemeClr val="tx2"/>
              </a:buClr>
              <a:buSzPct val="95000"/>
            </a:pPr>
            <a:r>
              <a:rPr lang="en-US" kern="1200" dirty="0"/>
              <a:t>25% = Days active in the course site + Materials accessed</a:t>
            </a:r>
          </a:p>
          <a:p>
            <a:pPr>
              <a:buClr>
                <a:schemeClr val="tx2"/>
              </a:buClr>
              <a:buSzPct val="95000"/>
            </a:pPr>
            <a:endParaRPr lang="en-US" dirty="0"/>
          </a:p>
          <a:p>
            <a:pPr>
              <a:buClr>
                <a:schemeClr val="tx2"/>
              </a:buClr>
              <a:buSzPct val="95000"/>
            </a:pPr>
            <a:r>
              <a:rPr lang="en-US" sz="2400" i="1" kern="1200" dirty="0"/>
              <a:t>Scores are within the same ICON course site</a:t>
            </a:r>
          </a:p>
          <a:p>
            <a:pPr>
              <a:buClr>
                <a:schemeClr val="tx2"/>
              </a:buClr>
              <a:buSzPct val="95000"/>
            </a:pPr>
            <a:endParaRPr lang="en-US" kern="1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F66A5-69A7-5920-54D4-E119CF13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</p:spPr>
        <p:txBody>
          <a:bodyPr anchor="ctr">
            <a:normAutofit/>
          </a:bodyPr>
          <a:lstStyle/>
          <a:p>
            <a:r>
              <a:rPr lang="en-US" dirty="0"/>
              <a:t>Student Engagement Score</a:t>
            </a:r>
          </a:p>
        </p:txBody>
      </p:sp>
    </p:spTree>
    <p:extLst>
      <p:ext uri="{BB962C8B-B14F-4D97-AF65-F5344CB8AC3E}">
        <p14:creationId xmlns:p14="http://schemas.microsoft.com/office/powerpoint/2010/main" val="45204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AFE27-F683-3C26-5F96-3550E353E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6FA9979-D103-AC25-61C5-2ADE2BB99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853" y="6441192"/>
            <a:ext cx="86841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E48BD-9AAF-175B-4A78-8DA367F84FC7}"/>
              </a:ext>
            </a:extLst>
          </p:cNvPr>
          <p:cNvSpPr txBox="1">
            <a:spLocks/>
          </p:cNvSpPr>
          <p:nvPr/>
        </p:nvSpPr>
        <p:spPr>
          <a:xfrm>
            <a:off x="1102273" y="2056012"/>
            <a:ext cx="10251527" cy="425684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Roboto" panose="02000000000000000000" pitchFamily="2" charset="0"/>
              <a:buChar char="–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Roboto"/>
                <a:ea typeface="Roboto"/>
                <a:cs typeface="Arial"/>
              </a:rPr>
              <a:t>Performance is the primary component of this status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Arial"/>
              </a:rPr>
              <a:t>Students with a </a:t>
            </a:r>
            <a:r>
              <a:rPr lang="en-US" sz="1600">
                <a:solidFill>
                  <a:schemeClr val="accent6"/>
                </a:solidFill>
                <a:latin typeface="Roboto"/>
                <a:ea typeface="Roboto"/>
                <a:cs typeface="Arial"/>
              </a:rPr>
              <a:t>"low"</a:t>
            </a:r>
            <a:r>
              <a:rPr lang="en-US" sz="1600">
                <a:latin typeface="Roboto"/>
                <a:ea typeface="Roboto"/>
                <a:cs typeface="Arial"/>
              </a:rPr>
              <a:t> status are likely not performing well </a:t>
            </a:r>
            <a:endParaRPr lang="en-US" sz="1600"/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Arial"/>
              </a:rPr>
              <a:t>Students with a </a:t>
            </a:r>
            <a:r>
              <a:rPr lang="en-US" sz="1600">
                <a:solidFill>
                  <a:srgbClr val="FF0000"/>
                </a:solidFill>
                <a:latin typeface="Roboto"/>
                <a:ea typeface="Roboto"/>
                <a:cs typeface="Arial"/>
              </a:rPr>
              <a:t>"very low"</a:t>
            </a:r>
            <a:r>
              <a:rPr lang="en-US" sz="1600">
                <a:latin typeface="Roboto"/>
                <a:ea typeface="Roboto"/>
                <a:cs typeface="Arial"/>
              </a:rPr>
              <a:t> status are likely underperforming and not engaging with ICON</a:t>
            </a:r>
            <a:endParaRPr lang="en-US" sz="1600">
              <a:latin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Roboto"/>
                <a:ea typeface="Roboto"/>
                <a:cs typeface="Arial"/>
              </a:rPr>
              <a:t>In very easy or difficult courses, interpret with caution</a:t>
            </a:r>
          </a:p>
          <a:p>
            <a:pPr marL="800100" lvl="1" indent="-342900">
              <a:buSzPct val="95000"/>
              <a:buFont typeface="Courier New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Arial"/>
              </a:rPr>
              <a:t>Status is relative to other students in that course</a:t>
            </a:r>
            <a:endParaRPr lang="en-US" sz="1600"/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Arial"/>
              </a:rPr>
              <a:t>Status will be more relevant in larger courses </a:t>
            </a:r>
            <a:endParaRPr lang="en-US" sz="1600">
              <a:latin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latin typeface="Roboto"/>
                <a:ea typeface="Roboto"/>
                <a:cs typeface="Arial"/>
              </a:rPr>
              <a:t>This status is available early in the semester (week 4)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Arial"/>
              </a:rPr>
              <a:t>Can nudge students while there is still time to improve</a:t>
            </a:r>
            <a:endParaRPr lang="en-US" sz="1600">
              <a:latin typeface="Roboto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1600">
                <a:latin typeface="Roboto"/>
                <a:ea typeface="Roboto"/>
                <a:cs typeface="Arial"/>
              </a:rPr>
              <a:t>The utility of the status will increase with more high stakes grades (e.g. exams)</a:t>
            </a:r>
            <a:endParaRPr lang="en-US" sz="1600">
              <a:latin typeface="Roboto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>
              <a:latin typeface="Arial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C5E43-E872-9CF3-45B0-C7DBBD9A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</p:spPr>
        <p:txBody>
          <a:bodyPr anchor="ctr">
            <a:normAutofit/>
          </a:bodyPr>
          <a:lstStyle/>
          <a:p>
            <a:r>
              <a:rPr lang="en-US" dirty="0"/>
              <a:t>Student Engagement Score Continued</a:t>
            </a:r>
          </a:p>
        </p:txBody>
      </p:sp>
    </p:spTree>
    <p:extLst>
      <p:ext uri="{BB962C8B-B14F-4D97-AF65-F5344CB8AC3E}">
        <p14:creationId xmlns:p14="http://schemas.microsoft.com/office/powerpoint/2010/main" val="319973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The University of Iowa campus and downtown Iowa City during the day">
            <a:extLst>
              <a:ext uri="{FF2B5EF4-FFF2-40B4-BE49-F238E27FC236}">
                <a16:creationId xmlns:a16="http://schemas.microsoft.com/office/drawing/2014/main" id="{F59FA3EA-AC8F-0846-B9B1-87A4FD6356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4D2C536-D584-AC45-A7C4-435369C1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60" y="2215171"/>
            <a:ext cx="4586061" cy="646331"/>
          </a:xfrm>
        </p:spPr>
        <p:txBody>
          <a:bodyPr/>
          <a:lstStyle/>
          <a:p>
            <a:r>
              <a:rPr lang="en-US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25708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46CBC-A6EA-6D77-62EE-3D5ABD449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52" y="4650961"/>
            <a:ext cx="1703629" cy="5041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651947-8549-3DEC-5DA0-336446F7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61" y="-1754326"/>
            <a:ext cx="4368798" cy="1754326"/>
          </a:xfrm>
        </p:spPr>
        <p:txBody>
          <a:bodyPr vert="horz" wrap="square" lIns="91440" tIns="91440" rIns="0" bIns="0" rtlCol="0" anchor="b">
            <a:spAutoFit/>
          </a:bodyPr>
          <a:lstStyle/>
          <a:p>
            <a:r>
              <a:rPr lang="en-US" dirty="0"/>
              <a:t>Advising Summary Dashboard</a:t>
            </a:r>
          </a:p>
        </p:txBody>
      </p:sp>
    </p:spTree>
    <p:extLst>
      <p:ext uri="{BB962C8B-B14F-4D97-AF65-F5344CB8AC3E}">
        <p14:creationId xmlns:p14="http://schemas.microsoft.com/office/powerpoint/2010/main" val="291076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CCDD9754E9B40B13882595ECD5F7A" ma:contentTypeVersion="0" ma:contentTypeDescription="Create a new document." ma:contentTypeScope="" ma:versionID="48ffdc5cb6ca8bf97cbe1bd0206e10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7FFD54-27B0-415C-8654-D843242BD071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421B56A-5C82-479A-80D0-662CC28B937B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4B8143-C3D6-460D-830C-A8DBEE8551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887</Words>
  <Application>Microsoft Macintosh PowerPoint</Application>
  <PresentationFormat>Widescreen</PresentationFormat>
  <Paragraphs>155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Aptos</vt:lpstr>
      <vt:lpstr>Arial</vt:lpstr>
      <vt:lpstr>Calibri</vt:lpstr>
      <vt:lpstr>Courier New</vt:lpstr>
      <vt:lpstr>Roboto</vt:lpstr>
      <vt:lpstr>Roboto Black</vt:lpstr>
      <vt:lpstr>Roboto-Bold</vt:lpstr>
      <vt:lpstr>Roboto-Regular</vt:lpstr>
      <vt:lpstr>Office Theme</vt:lpstr>
      <vt:lpstr>ICON Activity Indicator</vt:lpstr>
      <vt:lpstr>Purpose</vt:lpstr>
      <vt:lpstr>Current Landscape</vt:lpstr>
      <vt:lpstr>Goals for Iowa</vt:lpstr>
      <vt:lpstr>Scoring Engagement</vt:lpstr>
      <vt:lpstr>Student Engagement Score</vt:lpstr>
      <vt:lpstr>Student Engagement Score Continued</vt:lpstr>
      <vt:lpstr>Application</vt:lpstr>
      <vt:lpstr>Advising Summary Dashboard</vt:lpstr>
      <vt:lpstr>ICON Indicator Dashboard</vt:lpstr>
      <vt:lpstr>Current Engagement Status </vt:lpstr>
      <vt:lpstr>Metrics</vt:lpstr>
      <vt:lpstr>ICON Indicator Dashboard display</vt:lpstr>
      <vt:lpstr>Current Engagement Status - Definition</vt:lpstr>
      <vt:lpstr>How to interpret</vt:lpstr>
      <vt:lpstr>Why don't I see an engagement status</vt:lpstr>
      <vt:lpstr>Student Data Usage</vt:lpstr>
      <vt:lpstr>Pilot Feedback</vt:lpstr>
      <vt:lpstr>Fall 24 Pilot Feedback</vt:lpstr>
      <vt:lpstr>How was the tool utilized?</vt:lpstr>
      <vt:lpstr>Improved your ability to have focused conversations with students? Enabled you to identify at-risk students earlier in the semester?</vt:lpstr>
      <vt:lpstr>Overall perceptions</vt:lpstr>
      <vt:lpstr>Questions?</vt:lpstr>
      <vt:lpstr>Thank you</vt:lpstr>
      <vt:lpstr>Closing Slide Header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ryan-potter@uiowa.edu</dc:creator>
  <cp:lastModifiedBy>Hohensee, Jalessa R</cp:lastModifiedBy>
  <cp:revision>65</cp:revision>
  <cp:lastPrinted>2023-12-21T17:21:26Z</cp:lastPrinted>
  <dcterms:created xsi:type="dcterms:W3CDTF">2020-01-21T18:13:39Z</dcterms:created>
  <dcterms:modified xsi:type="dcterms:W3CDTF">2025-05-22T21:41:14Z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0x010100579CCDD9754E9B40B13882595ECD5F7A</vt:lpwstr>
  </property>
</Properties>
</file>