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0" r:id="rId2"/>
  </p:sldMasterIdLst>
  <p:notesMasterIdLst>
    <p:notesMasterId r:id="rId20"/>
  </p:notesMasterIdLst>
  <p:sldIdLst>
    <p:sldId id="258" r:id="rId3"/>
    <p:sldId id="1270" r:id="rId4"/>
    <p:sldId id="261" r:id="rId5"/>
    <p:sldId id="262" r:id="rId6"/>
    <p:sldId id="1271" r:id="rId7"/>
    <p:sldId id="264" r:id="rId8"/>
    <p:sldId id="1281" r:id="rId9"/>
    <p:sldId id="1348" r:id="rId10"/>
    <p:sldId id="1349" r:id="rId11"/>
    <p:sldId id="1350" r:id="rId12"/>
    <p:sldId id="1278" r:id="rId13"/>
    <p:sldId id="267" r:id="rId14"/>
    <p:sldId id="1310" r:id="rId15"/>
    <p:sldId id="1311" r:id="rId16"/>
    <p:sldId id="1312" r:id="rId17"/>
    <p:sldId id="1337" r:id="rId18"/>
    <p:sldId id="135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FE5238-B9D4-465E-AB51-A84B30727EF7}">
          <p14:sldIdLst>
            <p14:sldId id="258"/>
            <p14:sldId id="1270"/>
            <p14:sldId id="261"/>
            <p14:sldId id="262"/>
            <p14:sldId id="1271"/>
            <p14:sldId id="264"/>
            <p14:sldId id="1281"/>
            <p14:sldId id="1348"/>
            <p14:sldId id="1349"/>
            <p14:sldId id="1350"/>
            <p14:sldId id="1278"/>
            <p14:sldId id="267"/>
            <p14:sldId id="1310"/>
            <p14:sldId id="1311"/>
            <p14:sldId id="1312"/>
            <p14:sldId id="1337"/>
            <p14:sldId id="13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00"/>
    <a:srgbClr val="BBBCBC"/>
    <a:srgbClr val="000000"/>
    <a:srgbClr val="FFE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491A4-9A4D-420B-9FAF-1A8CFA41EB12}" v="5" dt="2025-05-23T19:29:48.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2" autoAdjust="0"/>
    <p:restoredTop sz="86395" autoAdjust="0"/>
  </p:normalViewPr>
  <p:slideViewPr>
    <p:cSldViewPr snapToGrid="0">
      <p:cViewPr varScale="1">
        <p:scale>
          <a:sx n="98" d="100"/>
          <a:sy n="98" d="100"/>
        </p:scale>
        <p:origin x="216" y="440"/>
      </p:cViewPr>
      <p:guideLst/>
    </p:cSldViewPr>
  </p:slideViewPr>
  <p:outlineViewPr>
    <p:cViewPr>
      <p:scale>
        <a:sx n="50" d="100"/>
        <a:sy n="50" d="100"/>
      </p:scale>
      <p:origin x="0" y="-110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isurac\Downloads\Ambient%20Documentation%2030d%20Survey_March%2031,%202025_09.29.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misurac\Downloads\PubMed_Timeline_Results_by_Year.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misurac\Downloads\box-whisker-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Ambient AI Documentation…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Sheet2!$A$6:$A$11</c:f>
              <c:strCache>
                <c:ptCount val="6"/>
                <c:pt idx="0">
                  <c:v>Makes me less worried about forgetting elements of patient visits</c:v>
                </c:pt>
                <c:pt idx="1">
                  <c:v>Decreases the time I spend after hours on note writing</c:v>
                </c:pt>
                <c:pt idx="2">
                  <c:v>Improves my interactions with patients</c:v>
                </c:pt>
                <c:pt idx="3">
                  <c:v>Makes my notes more comprehensive than my previous process</c:v>
                </c:pt>
                <c:pt idx="4">
                  <c:v>Improves my work/life balance</c:v>
                </c:pt>
                <c:pt idx="5">
                  <c:v>Improves my note quality</c:v>
                </c:pt>
              </c:strCache>
            </c:strRef>
          </c:cat>
          <c:val>
            <c:numRef>
              <c:f>Sheet2!$B$6:$B$11</c:f>
              <c:numCache>
                <c:formatCode>0.0</c:formatCode>
                <c:ptCount val="6"/>
                <c:pt idx="0">
                  <c:v>4.094650205761317</c:v>
                </c:pt>
                <c:pt idx="1">
                  <c:v>3.9506172839506171</c:v>
                </c:pt>
                <c:pt idx="2">
                  <c:v>3.9835390946502058</c:v>
                </c:pt>
                <c:pt idx="3">
                  <c:v>3.3786008230452675</c:v>
                </c:pt>
                <c:pt idx="4">
                  <c:v>3.9176954732510287</c:v>
                </c:pt>
                <c:pt idx="5">
                  <c:v>3.4485596707818931</c:v>
                </c:pt>
              </c:numCache>
            </c:numRef>
          </c:val>
          <c:extLst>
            <c:ext xmlns:c16="http://schemas.microsoft.com/office/drawing/2014/chart" uri="{C3380CC4-5D6E-409C-BE32-E72D297353CC}">
              <c16:uniqueId val="{00000000-F883-4380-AE50-4D7C5C98B484}"/>
            </c:ext>
          </c:extLst>
        </c:ser>
        <c:dLbls>
          <c:showLegendKey val="0"/>
          <c:showVal val="1"/>
          <c:showCatName val="0"/>
          <c:showSerName val="0"/>
          <c:showPercent val="0"/>
          <c:showBubbleSize val="0"/>
        </c:dLbls>
        <c:gapWidth val="75"/>
        <c:overlap val="40"/>
        <c:axId val="559948632"/>
        <c:axId val="559953672"/>
      </c:barChart>
      <c:catAx>
        <c:axId val="559948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9953672"/>
        <c:crosses val="autoZero"/>
        <c:auto val="1"/>
        <c:lblAlgn val="ctr"/>
        <c:lblOffset val="100"/>
        <c:noMultiLvlLbl val="0"/>
      </c:catAx>
      <c:valAx>
        <c:axId val="559953672"/>
        <c:scaling>
          <c:orientation val="minMax"/>
          <c:min val="1"/>
        </c:scaling>
        <c:delete val="0"/>
        <c:axPos val="b"/>
        <c:majorGridlines>
          <c:spPr>
            <a:ln w="9525" cap="flat" cmpd="sng" algn="ctr">
              <a:solidFill>
                <a:schemeClr val="bg2">
                  <a:lumMod val="20000"/>
                  <a:lumOff val="80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Likert Scale Response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994863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12352622588844"/>
          <c:y val="5.2550026096733475E-2"/>
          <c:w val="0.80022038911802695"/>
          <c:h val="0.76707960743177916"/>
        </c:manualLayout>
      </c:layout>
      <c:scatterChart>
        <c:scatterStyle val="lineMarker"/>
        <c:varyColors val="0"/>
        <c:ser>
          <c:idx val="0"/>
          <c:order val="0"/>
          <c:tx>
            <c:strRef>
              <c:f>PubMed_Timeline_Results_by_Year!$B$2</c:f>
              <c:strCache>
                <c:ptCount val="1"/>
                <c:pt idx="0">
                  <c:v>Count</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AF-4E7E-8E9E-5365567D2B91}"/>
                </c:ext>
              </c:extLst>
            </c:dLbl>
            <c:dLbl>
              <c:idx val="2"/>
              <c:layout>
                <c:manualLayout>
                  <c:x val="-0.16780589926259226"/>
                  <c:y val="-7.2666753372794806E-3"/>
                </c:manualLayout>
              </c:layout>
              <c:tx>
                <c:rich>
                  <a:bodyPr/>
                  <a:lstStyle/>
                  <a:p>
                    <a:r>
                      <a:rPr lang="en-US" dirty="0"/>
                      <a:t>Nov 2022 ChatGPT </a:t>
                    </a:r>
                  </a:p>
                  <a:p>
                    <a:r>
                      <a:rPr lang="en-US" dirty="0"/>
                      <a:t>Released</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63C-4124-A313-82367898A8C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19050">
                      <a:solidFill>
                        <a:schemeClr val="lt1">
                          <a:lumMod val="95000"/>
                        </a:schemeClr>
                      </a:solidFill>
                      <a:tailEnd type="triangle"/>
                    </a:ln>
                    <a:effectLst/>
                  </c:spPr>
                </c15:leaderLines>
              </c:ext>
            </c:extLst>
          </c:dLbls>
          <c:xVal>
            <c:numRef>
              <c:f>PubMed_Timeline_Results_by_Year!$A$3:$A$46</c:f>
              <c:numCache>
                <c:formatCode>General</c:formatCode>
                <c:ptCount val="44"/>
                <c:pt idx="0">
                  <c:v>2024</c:v>
                </c:pt>
                <c:pt idx="1">
                  <c:v>2023</c:v>
                </c:pt>
                <c:pt idx="2">
                  <c:v>2022</c:v>
                </c:pt>
                <c:pt idx="3">
                  <c:v>2021</c:v>
                </c:pt>
                <c:pt idx="4">
                  <c:v>2020</c:v>
                </c:pt>
                <c:pt idx="5">
                  <c:v>2019</c:v>
                </c:pt>
                <c:pt idx="6">
                  <c:v>2018</c:v>
                </c:pt>
                <c:pt idx="7">
                  <c:v>2017</c:v>
                </c:pt>
                <c:pt idx="8">
                  <c:v>2016</c:v>
                </c:pt>
                <c:pt idx="9">
                  <c:v>2015</c:v>
                </c:pt>
                <c:pt idx="10">
                  <c:v>2014</c:v>
                </c:pt>
                <c:pt idx="11">
                  <c:v>2013</c:v>
                </c:pt>
                <c:pt idx="12">
                  <c:v>2012</c:v>
                </c:pt>
                <c:pt idx="13">
                  <c:v>2011</c:v>
                </c:pt>
                <c:pt idx="14">
                  <c:v>2010</c:v>
                </c:pt>
                <c:pt idx="15">
                  <c:v>2009</c:v>
                </c:pt>
                <c:pt idx="16">
                  <c:v>2008</c:v>
                </c:pt>
                <c:pt idx="17">
                  <c:v>2007</c:v>
                </c:pt>
                <c:pt idx="18">
                  <c:v>2006</c:v>
                </c:pt>
                <c:pt idx="19">
                  <c:v>2005</c:v>
                </c:pt>
                <c:pt idx="20">
                  <c:v>2004</c:v>
                </c:pt>
                <c:pt idx="21">
                  <c:v>2003</c:v>
                </c:pt>
                <c:pt idx="22">
                  <c:v>2002</c:v>
                </c:pt>
                <c:pt idx="23">
                  <c:v>2001</c:v>
                </c:pt>
                <c:pt idx="24">
                  <c:v>2000</c:v>
                </c:pt>
                <c:pt idx="25">
                  <c:v>1999</c:v>
                </c:pt>
                <c:pt idx="26">
                  <c:v>1998</c:v>
                </c:pt>
                <c:pt idx="27">
                  <c:v>1997</c:v>
                </c:pt>
                <c:pt idx="28">
                  <c:v>1996</c:v>
                </c:pt>
                <c:pt idx="29">
                  <c:v>1995</c:v>
                </c:pt>
                <c:pt idx="30">
                  <c:v>1994</c:v>
                </c:pt>
                <c:pt idx="31">
                  <c:v>1993</c:v>
                </c:pt>
                <c:pt idx="32">
                  <c:v>1992</c:v>
                </c:pt>
                <c:pt idx="33">
                  <c:v>1991</c:v>
                </c:pt>
                <c:pt idx="34">
                  <c:v>1990</c:v>
                </c:pt>
                <c:pt idx="35">
                  <c:v>1989</c:v>
                </c:pt>
                <c:pt idx="36">
                  <c:v>1988</c:v>
                </c:pt>
                <c:pt idx="37">
                  <c:v>1987</c:v>
                </c:pt>
                <c:pt idx="38">
                  <c:v>1986</c:v>
                </c:pt>
                <c:pt idx="39">
                  <c:v>1985</c:v>
                </c:pt>
                <c:pt idx="40">
                  <c:v>1984</c:v>
                </c:pt>
                <c:pt idx="41">
                  <c:v>1983</c:v>
                </c:pt>
                <c:pt idx="42">
                  <c:v>1982</c:v>
                </c:pt>
                <c:pt idx="43">
                  <c:v>1981</c:v>
                </c:pt>
              </c:numCache>
            </c:numRef>
          </c:xVal>
          <c:yVal>
            <c:numRef>
              <c:f>PubMed_Timeline_Results_by_Year!$B$3:$B$46</c:f>
              <c:numCache>
                <c:formatCode>General</c:formatCode>
                <c:ptCount val="44"/>
                <c:pt idx="0">
                  <c:v>72366</c:v>
                </c:pt>
                <c:pt idx="1">
                  <c:v>56982</c:v>
                </c:pt>
                <c:pt idx="2">
                  <c:v>53131</c:v>
                </c:pt>
                <c:pt idx="3">
                  <c:v>41963</c:v>
                </c:pt>
                <c:pt idx="4">
                  <c:v>29680</c:v>
                </c:pt>
                <c:pt idx="5">
                  <c:v>20796</c:v>
                </c:pt>
                <c:pt idx="6">
                  <c:v>14307</c:v>
                </c:pt>
                <c:pt idx="7">
                  <c:v>10362</c:v>
                </c:pt>
                <c:pt idx="8">
                  <c:v>8374</c:v>
                </c:pt>
                <c:pt idx="9">
                  <c:v>7979</c:v>
                </c:pt>
                <c:pt idx="10">
                  <c:v>7783</c:v>
                </c:pt>
                <c:pt idx="11">
                  <c:v>7534</c:v>
                </c:pt>
                <c:pt idx="12">
                  <c:v>6089</c:v>
                </c:pt>
                <c:pt idx="13">
                  <c:v>5721</c:v>
                </c:pt>
                <c:pt idx="14">
                  <c:v>4861</c:v>
                </c:pt>
                <c:pt idx="15">
                  <c:v>4952</c:v>
                </c:pt>
                <c:pt idx="16">
                  <c:v>5158</c:v>
                </c:pt>
                <c:pt idx="17">
                  <c:v>4649</c:v>
                </c:pt>
                <c:pt idx="18">
                  <c:v>4218</c:v>
                </c:pt>
                <c:pt idx="19">
                  <c:v>3755</c:v>
                </c:pt>
                <c:pt idx="20">
                  <c:v>2848</c:v>
                </c:pt>
                <c:pt idx="21">
                  <c:v>1889</c:v>
                </c:pt>
                <c:pt idx="22">
                  <c:v>1537</c:v>
                </c:pt>
                <c:pt idx="23">
                  <c:v>1386</c:v>
                </c:pt>
                <c:pt idx="24">
                  <c:v>1290</c:v>
                </c:pt>
                <c:pt idx="25">
                  <c:v>1080</c:v>
                </c:pt>
                <c:pt idx="26">
                  <c:v>1051</c:v>
                </c:pt>
                <c:pt idx="27">
                  <c:v>1007</c:v>
                </c:pt>
                <c:pt idx="28">
                  <c:v>882</c:v>
                </c:pt>
                <c:pt idx="29">
                  <c:v>933</c:v>
                </c:pt>
                <c:pt idx="30">
                  <c:v>743</c:v>
                </c:pt>
                <c:pt idx="31">
                  <c:v>622</c:v>
                </c:pt>
                <c:pt idx="32">
                  <c:v>458</c:v>
                </c:pt>
                <c:pt idx="33">
                  <c:v>468</c:v>
                </c:pt>
                <c:pt idx="34">
                  <c:v>383</c:v>
                </c:pt>
                <c:pt idx="35">
                  <c:v>307</c:v>
                </c:pt>
                <c:pt idx="36">
                  <c:v>225</c:v>
                </c:pt>
                <c:pt idx="37">
                  <c:v>202</c:v>
                </c:pt>
                <c:pt idx="38">
                  <c:v>169</c:v>
                </c:pt>
                <c:pt idx="39">
                  <c:v>68</c:v>
                </c:pt>
                <c:pt idx="40">
                  <c:v>36</c:v>
                </c:pt>
                <c:pt idx="41">
                  <c:v>27</c:v>
                </c:pt>
                <c:pt idx="42">
                  <c:v>20</c:v>
                </c:pt>
                <c:pt idx="43">
                  <c:v>13</c:v>
                </c:pt>
              </c:numCache>
            </c:numRef>
          </c:yVal>
          <c:smooth val="0"/>
          <c:extLst>
            <c:ext xmlns:c16="http://schemas.microsoft.com/office/drawing/2014/chart" uri="{C3380CC4-5D6E-409C-BE32-E72D297353CC}">
              <c16:uniqueId val="{00000001-A2AF-4E7E-8E9E-5365567D2B91}"/>
            </c:ext>
          </c:extLst>
        </c:ser>
        <c:dLbls>
          <c:showLegendKey val="0"/>
          <c:showVal val="0"/>
          <c:showCatName val="0"/>
          <c:showSerName val="0"/>
          <c:showPercent val="0"/>
          <c:showBubbleSize val="0"/>
        </c:dLbls>
        <c:axId val="594721136"/>
        <c:axId val="594715376"/>
      </c:scatterChart>
      <c:valAx>
        <c:axId val="594721136"/>
        <c:scaling>
          <c:orientation val="minMax"/>
          <c:max val="2025"/>
          <c:min val="198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mn-lt"/>
                <a:ea typeface="+mn-ea"/>
                <a:cs typeface="+mn-cs"/>
              </a:defRPr>
            </a:pPr>
            <a:endParaRPr lang="en-US"/>
          </a:p>
        </c:txPr>
        <c:crossAx val="594715376"/>
        <c:crosses val="autoZero"/>
        <c:crossBetween val="midCat"/>
        <c:majorUnit val="5"/>
      </c:valAx>
      <c:valAx>
        <c:axId val="59471537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crossAx val="594721136"/>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Example!$A$2:$A$207</cx:f>
        <cx:lvl ptCount="206">
          <cx:pt idx="0">Used Ambient AI
 (n=164)</cx:pt>
          <cx:pt idx="1">Used Ambient AI
 (n=164)</cx:pt>
          <cx:pt idx="2">Used Ambient AI
 (n=164)</cx:pt>
          <cx:pt idx="3">Used Ambient AI
 (n=164)</cx:pt>
          <cx:pt idx="4">Used Ambient AI
 (n=164)</cx:pt>
          <cx:pt idx="5">Used Ambient AI
 (n=164)</cx:pt>
          <cx:pt idx="6">Used Ambient AI
 (n=164)</cx:pt>
          <cx:pt idx="7">Used Ambient AI
 (n=164)</cx:pt>
          <cx:pt idx="8">Used Ambient AI
 (n=164)</cx:pt>
          <cx:pt idx="9">Used Ambient AI
 (n=164)</cx:pt>
          <cx:pt idx="10">Used Ambient AI
 (n=164)</cx:pt>
          <cx:pt idx="11">Used Ambient AI
 (n=164)</cx:pt>
          <cx:pt idx="12">Used Ambient AI
 (n=164)</cx:pt>
          <cx:pt idx="13">Used Ambient AI
 (n=164)</cx:pt>
          <cx:pt idx="14">Used Ambient AI
 (n=164)</cx:pt>
          <cx:pt idx="15">Used Ambient AI
 (n=164)</cx:pt>
          <cx:pt idx="16">Used Ambient AI
 (n=164)</cx:pt>
          <cx:pt idx="17">Used Ambient AI
 (n=164)</cx:pt>
          <cx:pt idx="18">Used Ambient AI
 (n=164)</cx:pt>
          <cx:pt idx="19">Used Ambient AI
 (n=164)</cx:pt>
          <cx:pt idx="20">Used Ambient AI
 (n=164)</cx:pt>
          <cx:pt idx="21">Used Ambient AI
 (n=164)</cx:pt>
          <cx:pt idx="22">Used Ambient AI
 (n=164)</cx:pt>
          <cx:pt idx="23">Used Ambient AI
 (n=164)</cx:pt>
          <cx:pt idx="24">Used Ambient AI
 (n=164)</cx:pt>
          <cx:pt idx="25">Used Ambient AI
 (n=164)</cx:pt>
          <cx:pt idx="26">Used Ambient AI
 (n=164)</cx:pt>
          <cx:pt idx="27">Used Ambient AI
 (n=164)</cx:pt>
          <cx:pt idx="28">Used Ambient AI
 (n=164)</cx:pt>
          <cx:pt idx="29">Used Ambient AI
 (n=164)</cx:pt>
          <cx:pt idx="30">Used Ambient AI
 (n=164)</cx:pt>
          <cx:pt idx="31">Used Ambient AI
 (n=164)</cx:pt>
          <cx:pt idx="32">Used Ambient AI
 (n=164)</cx:pt>
          <cx:pt idx="33">Used Ambient AI
 (n=164)</cx:pt>
          <cx:pt idx="34">Used Ambient AI
 (n=164)</cx:pt>
          <cx:pt idx="35">Used Ambient AI
 (n=164)</cx:pt>
          <cx:pt idx="36">Used Ambient AI
 (n=164)</cx:pt>
          <cx:pt idx="37">Used Ambient AI
 (n=164)</cx:pt>
          <cx:pt idx="38">Used Ambient AI
 (n=164)</cx:pt>
          <cx:pt idx="39">Used Ambient AI
 (n=164)</cx:pt>
          <cx:pt idx="40">Used Ambient AI
 (n=164)</cx:pt>
          <cx:pt idx="41">Used Ambient AI
 (n=164)</cx:pt>
          <cx:pt idx="42">Used Ambient AI
 (n=164)</cx:pt>
          <cx:pt idx="43">Used Ambient AI
 (n=164)</cx:pt>
          <cx:pt idx="44">Used Ambient AI
 (n=164)</cx:pt>
          <cx:pt idx="45">Used Ambient AI
 (n=164)</cx:pt>
          <cx:pt idx="46">Used Ambient AI
 (n=164)</cx:pt>
          <cx:pt idx="47">Used Ambient AI
 (n=164)</cx:pt>
          <cx:pt idx="48">Used Ambient AI
 (n=164)</cx:pt>
          <cx:pt idx="49">Used Ambient AI
 (n=164)</cx:pt>
          <cx:pt idx="50">Used Ambient AI
 (n=164)</cx:pt>
          <cx:pt idx="51">Used Ambient AI
 (n=164)</cx:pt>
          <cx:pt idx="52">Used Ambient AI
 (n=164)</cx:pt>
          <cx:pt idx="53">Used Ambient AI
 (n=164)</cx:pt>
          <cx:pt idx="54">Used Ambient AI
 (n=164)</cx:pt>
          <cx:pt idx="55">Used Ambient AI
 (n=164)</cx:pt>
          <cx:pt idx="56">Used Ambient AI
 (n=164)</cx:pt>
          <cx:pt idx="57">Used Ambient AI
 (n=164)</cx:pt>
          <cx:pt idx="58">Used Ambient AI
 (n=164)</cx:pt>
          <cx:pt idx="59">Used Ambient AI
 (n=164)</cx:pt>
          <cx:pt idx="60">Used Ambient AI
 (n=164)</cx:pt>
          <cx:pt idx="61">Used Ambient AI
 (n=164)</cx:pt>
          <cx:pt idx="62">Used Ambient AI
 (n=164)</cx:pt>
          <cx:pt idx="63">Used Ambient AI
 (n=164)</cx:pt>
          <cx:pt idx="64">Used Ambient AI
 (n=164)</cx:pt>
          <cx:pt idx="65">Used Ambient AI
 (n=164)</cx:pt>
          <cx:pt idx="66">Used Ambient AI
 (n=164)</cx:pt>
          <cx:pt idx="67">Used Ambient AI
 (n=164)</cx:pt>
          <cx:pt idx="68">Used Ambient AI
 (n=164)</cx:pt>
          <cx:pt idx="69">Used Ambient AI
 (n=164)</cx:pt>
          <cx:pt idx="70">Used Ambient AI
 (n=164)</cx:pt>
          <cx:pt idx="71">Used Ambient AI
 (n=164)</cx:pt>
          <cx:pt idx="72">Used Ambient AI
 (n=164)</cx:pt>
          <cx:pt idx="73">Used Ambient AI
 (n=164)</cx:pt>
          <cx:pt idx="74">Used Ambient AI
 (n=164)</cx:pt>
          <cx:pt idx="75">Used Ambient AI
 (n=164)</cx:pt>
          <cx:pt idx="76">Used Ambient AI
 (n=164)</cx:pt>
          <cx:pt idx="77">Used Ambient AI
 (n=164)</cx:pt>
          <cx:pt idx="78">Used Ambient AI
 (n=164)</cx:pt>
          <cx:pt idx="79">Used Ambient AI
 (n=164)</cx:pt>
          <cx:pt idx="80">Used Ambient AI
 (n=164)</cx:pt>
          <cx:pt idx="81">Used Ambient AI
 (n=164)</cx:pt>
          <cx:pt idx="82">Used Ambient AI
 (n=164)</cx:pt>
          <cx:pt idx="83">Used Ambient AI
 (n=164)</cx:pt>
          <cx:pt idx="84">Used Ambient AI
 (n=164)</cx:pt>
          <cx:pt idx="85">Used Ambient AI
 (n=164)</cx:pt>
          <cx:pt idx="86">Used Ambient AI
 (n=164)</cx:pt>
          <cx:pt idx="87">Used Ambient AI
 (n=164)</cx:pt>
          <cx:pt idx="88">Used Ambient AI
 (n=164)</cx:pt>
          <cx:pt idx="89">Used Ambient AI
 (n=164)</cx:pt>
          <cx:pt idx="90">Used Ambient AI
 (n=164)</cx:pt>
          <cx:pt idx="91">Used Ambient AI
 (n=164)</cx:pt>
          <cx:pt idx="92">Used Ambient AI
 (n=164)</cx:pt>
          <cx:pt idx="93">Used Ambient AI
 (n=164)</cx:pt>
          <cx:pt idx="94">Used Ambient AI
 (n=164)</cx:pt>
          <cx:pt idx="95">Used Ambient AI
 (n=164)</cx:pt>
          <cx:pt idx="96">Used Ambient AI
 (n=164)</cx:pt>
          <cx:pt idx="97">Used Ambient AI
 (n=164)</cx:pt>
          <cx:pt idx="98">Used Ambient AI
 (n=164)</cx:pt>
          <cx:pt idx="99">Used Ambient AI
 (n=164)</cx:pt>
          <cx:pt idx="100">Used Ambient AI
 (n=164)</cx:pt>
          <cx:pt idx="101">Used Ambient AI
 (n=164)</cx:pt>
          <cx:pt idx="102">Used Ambient AI
 (n=164)</cx:pt>
          <cx:pt idx="103">Used Ambient AI
 (n=164)</cx:pt>
          <cx:pt idx="104">Used Ambient AI
 (n=164)</cx:pt>
          <cx:pt idx="105">Used Ambient AI
 (n=164)</cx:pt>
          <cx:pt idx="106">Used Ambient AI
 (n=164)</cx:pt>
          <cx:pt idx="107">Used Ambient AI
 (n=164)</cx:pt>
          <cx:pt idx="108">Used Ambient AI
 (n=164)</cx:pt>
          <cx:pt idx="109">Used Ambient AI
 (n=164)</cx:pt>
          <cx:pt idx="110">Used Ambient AI
 (n=164)</cx:pt>
          <cx:pt idx="111">Used Ambient AI
 (n=164)</cx:pt>
          <cx:pt idx="112">Used Ambient AI
 (n=164)</cx:pt>
          <cx:pt idx="113">Used Ambient AI
 (n=164)</cx:pt>
          <cx:pt idx="114">Used Ambient AI
 (n=164)</cx:pt>
          <cx:pt idx="115">Used Ambient AI
 (n=164)</cx:pt>
          <cx:pt idx="116">Used Ambient AI
 (n=164)</cx:pt>
          <cx:pt idx="117">Used Ambient AI
 (n=164)</cx:pt>
          <cx:pt idx="118">Used Ambient AI
 (n=164)</cx:pt>
          <cx:pt idx="119">Used Ambient AI
 (n=164)</cx:pt>
          <cx:pt idx="120">Used Ambient AI
 (n=164)</cx:pt>
          <cx:pt idx="121">Used Ambient AI
 (n=164)</cx:pt>
          <cx:pt idx="122">Used Ambient AI
 (n=164)</cx:pt>
          <cx:pt idx="123">Used Ambient AI
 (n=164)</cx:pt>
          <cx:pt idx="124">Used Ambient AI
 (n=164)</cx:pt>
          <cx:pt idx="125">Used Ambient AI
 (n=164)</cx:pt>
          <cx:pt idx="126">Used Ambient AI
 (n=164)</cx:pt>
          <cx:pt idx="127">Used Ambient AI
 (n=164)</cx:pt>
          <cx:pt idx="128">Used Ambient AI
 (n=164)</cx:pt>
          <cx:pt idx="129">Used Ambient AI
 (n=164)</cx:pt>
          <cx:pt idx="130">Used Ambient AI
 (n=164)</cx:pt>
          <cx:pt idx="131">Used Ambient AI
 (n=164)</cx:pt>
          <cx:pt idx="132">Used Ambient AI
 (n=164)</cx:pt>
          <cx:pt idx="133">Used Ambient AI
 (n=164)</cx:pt>
          <cx:pt idx="134">Used Ambient AI
 (n=164)</cx:pt>
          <cx:pt idx="135">Used Ambient AI
 (n=164)</cx:pt>
          <cx:pt idx="136">Used Ambient AI
 (n=164)</cx:pt>
          <cx:pt idx="137">Used Ambient AI
 (n=164)</cx:pt>
          <cx:pt idx="138">Used Ambient AI
 (n=164)</cx:pt>
          <cx:pt idx="139">Used Ambient AI
 (n=164)</cx:pt>
          <cx:pt idx="140">Used Ambient AI
 (n=164)</cx:pt>
          <cx:pt idx="141">Used Ambient AI
 (n=164)</cx:pt>
          <cx:pt idx="142">Used Ambient AI
 (n=164)</cx:pt>
          <cx:pt idx="143">Used Ambient AI
 (n=164)</cx:pt>
          <cx:pt idx="144">Used Ambient AI
 (n=164)</cx:pt>
          <cx:pt idx="145">Used Ambient AI
 (n=164)</cx:pt>
          <cx:pt idx="146">Used Ambient AI
 (n=164)</cx:pt>
          <cx:pt idx="147">Used Ambient AI
 (n=164)</cx:pt>
          <cx:pt idx="148">Used Ambient AI
 (n=164)</cx:pt>
          <cx:pt idx="149">Used Ambient AI
 (n=164)</cx:pt>
          <cx:pt idx="150">Used Ambient AI
 (n=164)</cx:pt>
          <cx:pt idx="151">Used Ambient AI
 (n=164)</cx:pt>
          <cx:pt idx="152">Used Ambient AI
 (n=164)</cx:pt>
          <cx:pt idx="153">Used Ambient AI
 (n=164)</cx:pt>
          <cx:pt idx="154">Used Ambient AI
 (n=164)</cx:pt>
          <cx:pt idx="155">Used Ambient AI
 (n=164)</cx:pt>
          <cx:pt idx="156">Used Ambient AI
 (n=164)</cx:pt>
          <cx:pt idx="157">Used Ambient AI
 (n=164)</cx:pt>
          <cx:pt idx="158">Used Ambient AI
 (n=164)</cx:pt>
          <cx:pt idx="159">Used Ambient AI
 (n=164)</cx:pt>
          <cx:pt idx="160">Used Ambient AI
 (n=164)</cx:pt>
          <cx:pt idx="161">Used Ambient AI
 (n=164)</cx:pt>
          <cx:pt idx="162">Used Ambient AI
 (n=164)</cx:pt>
          <cx:pt idx="163">Used Ambient AI
 (n=164)</cx:pt>
          <cx:pt idx="164">No Ambient AI Use
 (n=42)</cx:pt>
          <cx:pt idx="165">No Ambient AI Use
 (n=42)</cx:pt>
          <cx:pt idx="166">No Ambient AI Use
 (n=42)</cx:pt>
          <cx:pt idx="167">No Ambient AI Use
 (n=42)</cx:pt>
          <cx:pt idx="168">No Ambient AI Use
 (n=42)</cx:pt>
          <cx:pt idx="169">No Ambient AI Use
 (n=42)</cx:pt>
          <cx:pt idx="170">No Ambient AI Use
 (n=42)</cx:pt>
          <cx:pt idx="171">No Ambient AI Use
 (n=42)</cx:pt>
          <cx:pt idx="172">No Ambient AI Use
 (n=42)</cx:pt>
          <cx:pt idx="173">No Ambient AI Use
 (n=42)</cx:pt>
          <cx:pt idx="174">No Ambient AI Use
 (n=42)</cx:pt>
          <cx:pt idx="175">No Ambient AI Use
 (n=42)</cx:pt>
          <cx:pt idx="176">No Ambient AI Use
 (n=42)</cx:pt>
          <cx:pt idx="177">No Ambient AI Use
 (n=42)</cx:pt>
          <cx:pt idx="178">No Ambient AI Use
 (n=42)</cx:pt>
          <cx:pt idx="179">No Ambient AI Use
 (n=42)</cx:pt>
          <cx:pt idx="180">No Ambient AI Use
 (n=42)</cx:pt>
          <cx:pt idx="181">No Ambient AI Use
 (n=42)</cx:pt>
          <cx:pt idx="182">No Ambient AI Use
 (n=42)</cx:pt>
          <cx:pt idx="183">No Ambient AI Use
 (n=42)</cx:pt>
          <cx:pt idx="184">No Ambient AI Use
 (n=42)</cx:pt>
          <cx:pt idx="185">No Ambient AI Use
 (n=42)</cx:pt>
          <cx:pt idx="186">No Ambient AI Use
 (n=42)</cx:pt>
          <cx:pt idx="187">No Ambient AI Use
 (n=42)</cx:pt>
          <cx:pt idx="188">No Ambient AI Use
 (n=42)</cx:pt>
          <cx:pt idx="189">No Ambient AI Use
 (n=42)</cx:pt>
          <cx:pt idx="190">No Ambient AI Use
 (n=42)</cx:pt>
          <cx:pt idx="191">No Ambient AI Use
 (n=42)</cx:pt>
          <cx:pt idx="192">No Ambient AI Use
 (n=42)</cx:pt>
          <cx:pt idx="193">No Ambient AI Use
 (n=42)</cx:pt>
          <cx:pt idx="194">No Ambient AI Use
 (n=42)</cx:pt>
          <cx:pt idx="195">No Ambient AI Use
 (n=42)</cx:pt>
          <cx:pt idx="196">No Ambient AI Use
 (n=42)</cx:pt>
          <cx:pt idx="197">No Ambient AI Use
 (n=42)</cx:pt>
          <cx:pt idx="198">No Ambient AI Use
 (n=42)</cx:pt>
          <cx:pt idx="199">No Ambient AI Use
 (n=42)</cx:pt>
          <cx:pt idx="200">No Ambient AI Use
 (n=42)</cx:pt>
          <cx:pt idx="201">No Ambient AI Use
 (n=42)</cx:pt>
          <cx:pt idx="202">No Ambient AI Use
 (n=42)</cx:pt>
          <cx:pt idx="203">No Ambient AI Use
 (n=42)</cx:pt>
          <cx:pt idx="204">No Ambient AI Use
 (n=42)</cx:pt>
          <cx:pt idx="205">No Ambient AI Use
 (n=42)</cx:pt>
        </cx:lvl>
      </cx:strDim>
      <cx:numDim type="val">
        <cx:f>Example!$B$2:$B$207</cx:f>
        <cx:lvl ptCount="206" formatCode="0.0">
          <cx:pt idx="0">4.5</cx:pt>
          <cx:pt idx="1">4.25</cx:pt>
          <cx:pt idx="2">1</cx:pt>
          <cx:pt idx="3">2.5</cx:pt>
          <cx:pt idx="4">3.5</cx:pt>
          <cx:pt idx="5">6</cx:pt>
          <cx:pt idx="6">4.25</cx:pt>
          <cx:pt idx="7">0.25</cx:pt>
          <cx:pt idx="8">5.5</cx:pt>
          <cx:pt idx="9">0.75</cx:pt>
          <cx:pt idx="10">0.75</cx:pt>
          <cx:pt idx="11">2.5</cx:pt>
          <cx:pt idx="12">5</cx:pt>
          <cx:pt idx="13">3</cx:pt>
          <cx:pt idx="14">2.75</cx:pt>
          <cx:pt idx="15">5.5</cx:pt>
          <cx:pt idx="16">3.25</cx:pt>
          <cx:pt idx="17">6.25</cx:pt>
          <cx:pt idx="18">0.75</cx:pt>
          <cx:pt idx="19">1.75</cx:pt>
          <cx:pt idx="20">2.25</cx:pt>
          <cx:pt idx="21">1.25</cx:pt>
          <cx:pt idx="22">0</cx:pt>
          <cx:pt idx="23">2.75</cx:pt>
          <cx:pt idx="24">6</cx:pt>
          <cx:pt idx="25">2</cx:pt>
          <cx:pt idx="26">4</cx:pt>
          <cx:pt idx="27">3.25</cx:pt>
          <cx:pt idx="28">0</cx:pt>
          <cx:pt idx="29">5.5</cx:pt>
          <cx:pt idx="30">4.75</cx:pt>
          <cx:pt idx="31">0</cx:pt>
          <cx:pt idx="32">0</cx:pt>
          <cx:pt idx="33">2</cx:pt>
          <cx:pt idx="34">1.25</cx:pt>
          <cx:pt idx="35">2</cx:pt>
          <cx:pt idx="36">3.25</cx:pt>
          <cx:pt idx="37">0</cx:pt>
          <cx:pt idx="38">3.25</cx:pt>
          <cx:pt idx="39">1.5</cx:pt>
          <cx:pt idx="40">4.5</cx:pt>
          <cx:pt idx="41">1.25</cx:pt>
          <cx:pt idx="42">5.25</cx:pt>
          <cx:pt idx="43">2.25</cx:pt>
          <cx:pt idx="44">2.75</cx:pt>
          <cx:pt idx="45">8</cx:pt>
          <cx:pt idx="46">2</cx:pt>
          <cx:pt idx="47">3</cx:pt>
          <cx:pt idx="48">6.25</cx:pt>
          <cx:pt idx="49">0.75</cx:pt>
          <cx:pt idx="50">4.5</cx:pt>
          <cx:pt idx="51">2</cx:pt>
          <cx:pt idx="52">2.25</cx:pt>
          <cx:pt idx="53">3.5</cx:pt>
          <cx:pt idx="54">1.75</cx:pt>
          <cx:pt idx="55">1</cx:pt>
          <cx:pt idx="56">5</cx:pt>
          <cx:pt idx="57">3</cx:pt>
          <cx:pt idx="58">0.25</cx:pt>
          <cx:pt idx="59">3</cx:pt>
          <cx:pt idx="60">2.5</cx:pt>
          <cx:pt idx="61">2.5</cx:pt>
          <cx:pt idx="62">1.25</cx:pt>
          <cx:pt idx="63">4.5</cx:pt>
          <cx:pt idx="64">0.75</cx:pt>
          <cx:pt idx="65">5</cx:pt>
          <cx:pt idx="66">3</cx:pt>
          <cx:pt idx="67">0.75</cx:pt>
          <cx:pt idx="68">2.75</cx:pt>
          <cx:pt idx="69">5.25</cx:pt>
          <cx:pt idx="70">9.25</cx:pt>
          <cx:pt idx="71">5</cx:pt>
          <cx:pt idx="72">2.5</cx:pt>
          <cx:pt idx="73">5</cx:pt>
          <cx:pt idx="74">0</cx:pt>
          <cx:pt idx="75">3.25</cx:pt>
          <cx:pt idx="76">1.5</cx:pt>
          <cx:pt idx="77">2</cx:pt>
          <cx:pt idx="78">1.25</cx:pt>
          <cx:pt idx="79">2.25</cx:pt>
          <cx:pt idx="80">3</cx:pt>
          <cx:pt idx="81">5</cx:pt>
          <cx:pt idx="82">3.5</cx:pt>
          <cx:pt idx="83">3.5</cx:pt>
          <cx:pt idx="84">0.5</cx:pt>
          <cx:pt idx="85">8</cx:pt>
          <cx:pt idx="86">3.75</cx:pt>
          <cx:pt idx="87">1.5</cx:pt>
          <cx:pt idx="88">3</cx:pt>
          <cx:pt idx="89">2.75</cx:pt>
          <cx:pt idx="90">1.75</cx:pt>
          <cx:pt idx="91">1.5</cx:pt>
          <cx:pt idx="92">3.75</cx:pt>
          <cx:pt idx="93">2</cx:pt>
          <cx:pt idx="94">0.25</cx:pt>
          <cx:pt idx="95">6.5</cx:pt>
          <cx:pt idx="96">0</cx:pt>
          <cx:pt idx="97">0.25</cx:pt>
          <cx:pt idx="98">6.5</cx:pt>
          <cx:pt idx="99">7</cx:pt>
          <cx:pt idx="100">4.25</cx:pt>
          <cx:pt idx="101">0</cx:pt>
          <cx:pt idx="102">4.25</cx:pt>
          <cx:pt idx="103">4.75</cx:pt>
          <cx:pt idx="104">2.5</cx:pt>
          <cx:pt idx="105">5.25</cx:pt>
          <cx:pt idx="106">5.5</cx:pt>
          <cx:pt idx="107">6.25</cx:pt>
          <cx:pt idx="108">0.5</cx:pt>
          <cx:pt idx="109">5.75</cx:pt>
          <cx:pt idx="110">4</cx:pt>
          <cx:pt idx="111">4.25</cx:pt>
          <cx:pt idx="112">2.5</cx:pt>
          <cx:pt idx="113">3</cx:pt>
          <cx:pt idx="114">3</cx:pt>
          <cx:pt idx="115">3.25</cx:pt>
          <cx:pt idx="116">4</cx:pt>
          <cx:pt idx="117">6</cx:pt>
          <cx:pt idx="118">2.25</cx:pt>
          <cx:pt idx="119">1.5</cx:pt>
          <cx:pt idx="120">2.5</cx:pt>
          <cx:pt idx="121">4.75</cx:pt>
          <cx:pt idx="122">1</cx:pt>
          <cx:pt idx="123">1.5</cx:pt>
          <cx:pt idx="124">4.25</cx:pt>
          <cx:pt idx="125">0.75</cx:pt>
          <cx:pt idx="126">5</cx:pt>
          <cx:pt idx="127">2.25</cx:pt>
          <cx:pt idx="128">2.75</cx:pt>
          <cx:pt idx="129">1.5</cx:pt>
          <cx:pt idx="130">2.75</cx:pt>
          <cx:pt idx="131">5</cx:pt>
          <cx:pt idx="132">5</cx:pt>
          <cx:pt idx="133">3.5</cx:pt>
          <cx:pt idx="134">3.75</cx:pt>
          <cx:pt idx="135">0.75</cx:pt>
          <cx:pt idx="136">0.75</cx:pt>
          <cx:pt idx="137">0.5</cx:pt>
          <cx:pt idx="138">3.5</cx:pt>
          <cx:pt idx="139">4.75</cx:pt>
          <cx:pt idx="140">5.25</cx:pt>
          <cx:pt idx="141">5.75</cx:pt>
          <cx:pt idx="142">2.25</cx:pt>
          <cx:pt idx="143">2.25</cx:pt>
          <cx:pt idx="144">4.25</cx:pt>
          <cx:pt idx="145">2.5</cx:pt>
          <cx:pt idx="146">2.5</cx:pt>
          <cx:pt idx="147">0</cx:pt>
          <cx:pt idx="148">3.75</cx:pt>
          <cx:pt idx="149">4.5</cx:pt>
          <cx:pt idx="150">0</cx:pt>
          <cx:pt idx="151">7.5</cx:pt>
          <cx:pt idx="152">5.5</cx:pt>
          <cx:pt idx="153">0.5</cx:pt>
          <cx:pt idx="154">2.5</cx:pt>
          <cx:pt idx="155">5</cx:pt>
          <cx:pt idx="156">4.25</cx:pt>
          <cx:pt idx="157">4</cx:pt>
          <cx:pt idx="158">3</cx:pt>
          <cx:pt idx="159">3.5</cx:pt>
          <cx:pt idx="160">2.5</cx:pt>
          <cx:pt idx="161">3.5</cx:pt>
          <cx:pt idx="162">5.5</cx:pt>
          <cx:pt idx="163">4.5</cx:pt>
          <cx:pt idx="164">1.75</cx:pt>
          <cx:pt idx="165">3.5</cx:pt>
          <cx:pt idx="166">1.75</cx:pt>
          <cx:pt idx="167">1.5</cx:pt>
          <cx:pt idx="168">4.75</cx:pt>
          <cx:pt idx="169">5</cx:pt>
          <cx:pt idx="170">3</cx:pt>
          <cx:pt idx="171">1.5</cx:pt>
          <cx:pt idx="172">3.25</cx:pt>
          <cx:pt idx="173">1.75</cx:pt>
          <cx:pt idx="174">0</cx:pt>
          <cx:pt idx="175">5.25</cx:pt>
          <cx:pt idx="176">3</cx:pt>
          <cx:pt idx="177">2.5</cx:pt>
          <cx:pt idx="178">2.25</cx:pt>
          <cx:pt idx="179">2.25</cx:pt>
          <cx:pt idx="180">5</cx:pt>
          <cx:pt idx="181">4.25</cx:pt>
          <cx:pt idx="182">1.75</cx:pt>
          <cx:pt idx="183">0</cx:pt>
          <cx:pt idx="184">5</cx:pt>
          <cx:pt idx="185">2</cx:pt>
          <cx:pt idx="186">2.5</cx:pt>
          <cx:pt idx="187">3.75</cx:pt>
          <cx:pt idx="188">5</cx:pt>
          <cx:pt idx="189">4.25</cx:pt>
          <cx:pt idx="190">2.5</cx:pt>
          <cx:pt idx="191">0</cx:pt>
          <cx:pt idx="192">1.75</cx:pt>
          <cx:pt idx="193">2.75</cx:pt>
          <cx:pt idx="194">5.25</cx:pt>
          <cx:pt idx="195">1.25</cx:pt>
          <cx:pt idx="196">7.5</cx:pt>
          <cx:pt idx="197">0</cx:pt>
          <cx:pt idx="198">5</cx:pt>
          <cx:pt idx="199">3.75</cx:pt>
          <cx:pt idx="200">4.5</cx:pt>
          <cx:pt idx="201">0</cx:pt>
          <cx:pt idx="202">4.5</cx:pt>
          <cx:pt idx="203">0</cx:pt>
          <cx:pt idx="204">2.25</cx:pt>
          <cx:pt idx="205">1.5</cx:pt>
        </cx:lvl>
      </cx:numDim>
    </cx:data>
    <cx:data id="1">
      <cx:strDim type="cat">
        <cx:f>Example!$A$2:$A$207</cx:f>
        <cx:lvl ptCount="206">
          <cx:pt idx="0">Used Ambient AI
 (n=164)</cx:pt>
          <cx:pt idx="1">Used Ambient AI
 (n=164)</cx:pt>
          <cx:pt idx="2">Used Ambient AI
 (n=164)</cx:pt>
          <cx:pt idx="3">Used Ambient AI
 (n=164)</cx:pt>
          <cx:pt idx="4">Used Ambient AI
 (n=164)</cx:pt>
          <cx:pt idx="5">Used Ambient AI
 (n=164)</cx:pt>
          <cx:pt idx="6">Used Ambient AI
 (n=164)</cx:pt>
          <cx:pt idx="7">Used Ambient AI
 (n=164)</cx:pt>
          <cx:pt idx="8">Used Ambient AI
 (n=164)</cx:pt>
          <cx:pt idx="9">Used Ambient AI
 (n=164)</cx:pt>
          <cx:pt idx="10">Used Ambient AI
 (n=164)</cx:pt>
          <cx:pt idx="11">Used Ambient AI
 (n=164)</cx:pt>
          <cx:pt idx="12">Used Ambient AI
 (n=164)</cx:pt>
          <cx:pt idx="13">Used Ambient AI
 (n=164)</cx:pt>
          <cx:pt idx="14">Used Ambient AI
 (n=164)</cx:pt>
          <cx:pt idx="15">Used Ambient AI
 (n=164)</cx:pt>
          <cx:pt idx="16">Used Ambient AI
 (n=164)</cx:pt>
          <cx:pt idx="17">Used Ambient AI
 (n=164)</cx:pt>
          <cx:pt idx="18">Used Ambient AI
 (n=164)</cx:pt>
          <cx:pt idx="19">Used Ambient AI
 (n=164)</cx:pt>
          <cx:pt idx="20">Used Ambient AI
 (n=164)</cx:pt>
          <cx:pt idx="21">Used Ambient AI
 (n=164)</cx:pt>
          <cx:pt idx="22">Used Ambient AI
 (n=164)</cx:pt>
          <cx:pt idx="23">Used Ambient AI
 (n=164)</cx:pt>
          <cx:pt idx="24">Used Ambient AI
 (n=164)</cx:pt>
          <cx:pt idx="25">Used Ambient AI
 (n=164)</cx:pt>
          <cx:pt idx="26">Used Ambient AI
 (n=164)</cx:pt>
          <cx:pt idx="27">Used Ambient AI
 (n=164)</cx:pt>
          <cx:pt idx="28">Used Ambient AI
 (n=164)</cx:pt>
          <cx:pt idx="29">Used Ambient AI
 (n=164)</cx:pt>
          <cx:pt idx="30">Used Ambient AI
 (n=164)</cx:pt>
          <cx:pt idx="31">Used Ambient AI
 (n=164)</cx:pt>
          <cx:pt idx="32">Used Ambient AI
 (n=164)</cx:pt>
          <cx:pt idx="33">Used Ambient AI
 (n=164)</cx:pt>
          <cx:pt idx="34">Used Ambient AI
 (n=164)</cx:pt>
          <cx:pt idx="35">Used Ambient AI
 (n=164)</cx:pt>
          <cx:pt idx="36">Used Ambient AI
 (n=164)</cx:pt>
          <cx:pt idx="37">Used Ambient AI
 (n=164)</cx:pt>
          <cx:pt idx="38">Used Ambient AI
 (n=164)</cx:pt>
          <cx:pt idx="39">Used Ambient AI
 (n=164)</cx:pt>
          <cx:pt idx="40">Used Ambient AI
 (n=164)</cx:pt>
          <cx:pt idx="41">Used Ambient AI
 (n=164)</cx:pt>
          <cx:pt idx="42">Used Ambient AI
 (n=164)</cx:pt>
          <cx:pt idx="43">Used Ambient AI
 (n=164)</cx:pt>
          <cx:pt idx="44">Used Ambient AI
 (n=164)</cx:pt>
          <cx:pt idx="45">Used Ambient AI
 (n=164)</cx:pt>
          <cx:pt idx="46">Used Ambient AI
 (n=164)</cx:pt>
          <cx:pt idx="47">Used Ambient AI
 (n=164)</cx:pt>
          <cx:pt idx="48">Used Ambient AI
 (n=164)</cx:pt>
          <cx:pt idx="49">Used Ambient AI
 (n=164)</cx:pt>
          <cx:pt idx="50">Used Ambient AI
 (n=164)</cx:pt>
          <cx:pt idx="51">Used Ambient AI
 (n=164)</cx:pt>
          <cx:pt idx="52">Used Ambient AI
 (n=164)</cx:pt>
          <cx:pt idx="53">Used Ambient AI
 (n=164)</cx:pt>
          <cx:pt idx="54">Used Ambient AI
 (n=164)</cx:pt>
          <cx:pt idx="55">Used Ambient AI
 (n=164)</cx:pt>
          <cx:pt idx="56">Used Ambient AI
 (n=164)</cx:pt>
          <cx:pt idx="57">Used Ambient AI
 (n=164)</cx:pt>
          <cx:pt idx="58">Used Ambient AI
 (n=164)</cx:pt>
          <cx:pt idx="59">Used Ambient AI
 (n=164)</cx:pt>
          <cx:pt idx="60">Used Ambient AI
 (n=164)</cx:pt>
          <cx:pt idx="61">Used Ambient AI
 (n=164)</cx:pt>
          <cx:pt idx="62">Used Ambient AI
 (n=164)</cx:pt>
          <cx:pt idx="63">Used Ambient AI
 (n=164)</cx:pt>
          <cx:pt idx="64">Used Ambient AI
 (n=164)</cx:pt>
          <cx:pt idx="65">Used Ambient AI
 (n=164)</cx:pt>
          <cx:pt idx="66">Used Ambient AI
 (n=164)</cx:pt>
          <cx:pt idx="67">Used Ambient AI
 (n=164)</cx:pt>
          <cx:pt idx="68">Used Ambient AI
 (n=164)</cx:pt>
          <cx:pt idx="69">Used Ambient AI
 (n=164)</cx:pt>
          <cx:pt idx="70">Used Ambient AI
 (n=164)</cx:pt>
          <cx:pt idx="71">Used Ambient AI
 (n=164)</cx:pt>
          <cx:pt idx="72">Used Ambient AI
 (n=164)</cx:pt>
          <cx:pt idx="73">Used Ambient AI
 (n=164)</cx:pt>
          <cx:pt idx="74">Used Ambient AI
 (n=164)</cx:pt>
          <cx:pt idx="75">Used Ambient AI
 (n=164)</cx:pt>
          <cx:pt idx="76">Used Ambient AI
 (n=164)</cx:pt>
          <cx:pt idx="77">Used Ambient AI
 (n=164)</cx:pt>
          <cx:pt idx="78">Used Ambient AI
 (n=164)</cx:pt>
          <cx:pt idx="79">Used Ambient AI
 (n=164)</cx:pt>
          <cx:pt idx="80">Used Ambient AI
 (n=164)</cx:pt>
          <cx:pt idx="81">Used Ambient AI
 (n=164)</cx:pt>
          <cx:pt idx="82">Used Ambient AI
 (n=164)</cx:pt>
          <cx:pt idx="83">Used Ambient AI
 (n=164)</cx:pt>
          <cx:pt idx="84">Used Ambient AI
 (n=164)</cx:pt>
          <cx:pt idx="85">Used Ambient AI
 (n=164)</cx:pt>
          <cx:pt idx="86">Used Ambient AI
 (n=164)</cx:pt>
          <cx:pt idx="87">Used Ambient AI
 (n=164)</cx:pt>
          <cx:pt idx="88">Used Ambient AI
 (n=164)</cx:pt>
          <cx:pt idx="89">Used Ambient AI
 (n=164)</cx:pt>
          <cx:pt idx="90">Used Ambient AI
 (n=164)</cx:pt>
          <cx:pt idx="91">Used Ambient AI
 (n=164)</cx:pt>
          <cx:pt idx="92">Used Ambient AI
 (n=164)</cx:pt>
          <cx:pt idx="93">Used Ambient AI
 (n=164)</cx:pt>
          <cx:pt idx="94">Used Ambient AI
 (n=164)</cx:pt>
          <cx:pt idx="95">Used Ambient AI
 (n=164)</cx:pt>
          <cx:pt idx="96">Used Ambient AI
 (n=164)</cx:pt>
          <cx:pt idx="97">Used Ambient AI
 (n=164)</cx:pt>
          <cx:pt idx="98">Used Ambient AI
 (n=164)</cx:pt>
          <cx:pt idx="99">Used Ambient AI
 (n=164)</cx:pt>
          <cx:pt idx="100">Used Ambient AI
 (n=164)</cx:pt>
          <cx:pt idx="101">Used Ambient AI
 (n=164)</cx:pt>
          <cx:pt idx="102">Used Ambient AI
 (n=164)</cx:pt>
          <cx:pt idx="103">Used Ambient AI
 (n=164)</cx:pt>
          <cx:pt idx="104">Used Ambient AI
 (n=164)</cx:pt>
          <cx:pt idx="105">Used Ambient AI
 (n=164)</cx:pt>
          <cx:pt idx="106">Used Ambient AI
 (n=164)</cx:pt>
          <cx:pt idx="107">Used Ambient AI
 (n=164)</cx:pt>
          <cx:pt idx="108">Used Ambient AI
 (n=164)</cx:pt>
          <cx:pt idx="109">Used Ambient AI
 (n=164)</cx:pt>
          <cx:pt idx="110">Used Ambient AI
 (n=164)</cx:pt>
          <cx:pt idx="111">Used Ambient AI
 (n=164)</cx:pt>
          <cx:pt idx="112">Used Ambient AI
 (n=164)</cx:pt>
          <cx:pt idx="113">Used Ambient AI
 (n=164)</cx:pt>
          <cx:pt idx="114">Used Ambient AI
 (n=164)</cx:pt>
          <cx:pt idx="115">Used Ambient AI
 (n=164)</cx:pt>
          <cx:pt idx="116">Used Ambient AI
 (n=164)</cx:pt>
          <cx:pt idx="117">Used Ambient AI
 (n=164)</cx:pt>
          <cx:pt idx="118">Used Ambient AI
 (n=164)</cx:pt>
          <cx:pt idx="119">Used Ambient AI
 (n=164)</cx:pt>
          <cx:pt idx="120">Used Ambient AI
 (n=164)</cx:pt>
          <cx:pt idx="121">Used Ambient AI
 (n=164)</cx:pt>
          <cx:pt idx="122">Used Ambient AI
 (n=164)</cx:pt>
          <cx:pt idx="123">Used Ambient AI
 (n=164)</cx:pt>
          <cx:pt idx="124">Used Ambient AI
 (n=164)</cx:pt>
          <cx:pt idx="125">Used Ambient AI
 (n=164)</cx:pt>
          <cx:pt idx="126">Used Ambient AI
 (n=164)</cx:pt>
          <cx:pt idx="127">Used Ambient AI
 (n=164)</cx:pt>
          <cx:pt idx="128">Used Ambient AI
 (n=164)</cx:pt>
          <cx:pt idx="129">Used Ambient AI
 (n=164)</cx:pt>
          <cx:pt idx="130">Used Ambient AI
 (n=164)</cx:pt>
          <cx:pt idx="131">Used Ambient AI
 (n=164)</cx:pt>
          <cx:pt idx="132">Used Ambient AI
 (n=164)</cx:pt>
          <cx:pt idx="133">Used Ambient AI
 (n=164)</cx:pt>
          <cx:pt idx="134">Used Ambient AI
 (n=164)</cx:pt>
          <cx:pt idx="135">Used Ambient AI
 (n=164)</cx:pt>
          <cx:pt idx="136">Used Ambient AI
 (n=164)</cx:pt>
          <cx:pt idx="137">Used Ambient AI
 (n=164)</cx:pt>
          <cx:pt idx="138">Used Ambient AI
 (n=164)</cx:pt>
          <cx:pt idx="139">Used Ambient AI
 (n=164)</cx:pt>
          <cx:pt idx="140">Used Ambient AI
 (n=164)</cx:pt>
          <cx:pt idx="141">Used Ambient AI
 (n=164)</cx:pt>
          <cx:pt idx="142">Used Ambient AI
 (n=164)</cx:pt>
          <cx:pt idx="143">Used Ambient AI
 (n=164)</cx:pt>
          <cx:pt idx="144">Used Ambient AI
 (n=164)</cx:pt>
          <cx:pt idx="145">Used Ambient AI
 (n=164)</cx:pt>
          <cx:pt idx="146">Used Ambient AI
 (n=164)</cx:pt>
          <cx:pt idx="147">Used Ambient AI
 (n=164)</cx:pt>
          <cx:pt idx="148">Used Ambient AI
 (n=164)</cx:pt>
          <cx:pt idx="149">Used Ambient AI
 (n=164)</cx:pt>
          <cx:pt idx="150">Used Ambient AI
 (n=164)</cx:pt>
          <cx:pt idx="151">Used Ambient AI
 (n=164)</cx:pt>
          <cx:pt idx="152">Used Ambient AI
 (n=164)</cx:pt>
          <cx:pt idx="153">Used Ambient AI
 (n=164)</cx:pt>
          <cx:pt idx="154">Used Ambient AI
 (n=164)</cx:pt>
          <cx:pt idx="155">Used Ambient AI
 (n=164)</cx:pt>
          <cx:pt idx="156">Used Ambient AI
 (n=164)</cx:pt>
          <cx:pt idx="157">Used Ambient AI
 (n=164)</cx:pt>
          <cx:pt idx="158">Used Ambient AI
 (n=164)</cx:pt>
          <cx:pt idx="159">Used Ambient AI
 (n=164)</cx:pt>
          <cx:pt idx="160">Used Ambient AI
 (n=164)</cx:pt>
          <cx:pt idx="161">Used Ambient AI
 (n=164)</cx:pt>
          <cx:pt idx="162">Used Ambient AI
 (n=164)</cx:pt>
          <cx:pt idx="163">Used Ambient AI
 (n=164)</cx:pt>
          <cx:pt idx="164">No Ambient AI Use
 (n=42)</cx:pt>
          <cx:pt idx="165">No Ambient AI Use
 (n=42)</cx:pt>
          <cx:pt idx="166">No Ambient AI Use
 (n=42)</cx:pt>
          <cx:pt idx="167">No Ambient AI Use
 (n=42)</cx:pt>
          <cx:pt idx="168">No Ambient AI Use
 (n=42)</cx:pt>
          <cx:pt idx="169">No Ambient AI Use
 (n=42)</cx:pt>
          <cx:pt idx="170">No Ambient AI Use
 (n=42)</cx:pt>
          <cx:pt idx="171">No Ambient AI Use
 (n=42)</cx:pt>
          <cx:pt idx="172">No Ambient AI Use
 (n=42)</cx:pt>
          <cx:pt idx="173">No Ambient AI Use
 (n=42)</cx:pt>
          <cx:pt idx="174">No Ambient AI Use
 (n=42)</cx:pt>
          <cx:pt idx="175">No Ambient AI Use
 (n=42)</cx:pt>
          <cx:pt idx="176">No Ambient AI Use
 (n=42)</cx:pt>
          <cx:pt idx="177">No Ambient AI Use
 (n=42)</cx:pt>
          <cx:pt idx="178">No Ambient AI Use
 (n=42)</cx:pt>
          <cx:pt idx="179">No Ambient AI Use
 (n=42)</cx:pt>
          <cx:pt idx="180">No Ambient AI Use
 (n=42)</cx:pt>
          <cx:pt idx="181">No Ambient AI Use
 (n=42)</cx:pt>
          <cx:pt idx="182">No Ambient AI Use
 (n=42)</cx:pt>
          <cx:pt idx="183">No Ambient AI Use
 (n=42)</cx:pt>
          <cx:pt idx="184">No Ambient AI Use
 (n=42)</cx:pt>
          <cx:pt idx="185">No Ambient AI Use
 (n=42)</cx:pt>
          <cx:pt idx="186">No Ambient AI Use
 (n=42)</cx:pt>
          <cx:pt idx="187">No Ambient AI Use
 (n=42)</cx:pt>
          <cx:pt idx="188">No Ambient AI Use
 (n=42)</cx:pt>
          <cx:pt idx="189">No Ambient AI Use
 (n=42)</cx:pt>
          <cx:pt idx="190">No Ambient AI Use
 (n=42)</cx:pt>
          <cx:pt idx="191">No Ambient AI Use
 (n=42)</cx:pt>
          <cx:pt idx="192">No Ambient AI Use
 (n=42)</cx:pt>
          <cx:pt idx="193">No Ambient AI Use
 (n=42)</cx:pt>
          <cx:pt idx="194">No Ambient AI Use
 (n=42)</cx:pt>
          <cx:pt idx="195">No Ambient AI Use
 (n=42)</cx:pt>
          <cx:pt idx="196">No Ambient AI Use
 (n=42)</cx:pt>
          <cx:pt idx="197">No Ambient AI Use
 (n=42)</cx:pt>
          <cx:pt idx="198">No Ambient AI Use
 (n=42)</cx:pt>
          <cx:pt idx="199">No Ambient AI Use
 (n=42)</cx:pt>
          <cx:pt idx="200">No Ambient AI Use
 (n=42)</cx:pt>
          <cx:pt idx="201">No Ambient AI Use
 (n=42)</cx:pt>
          <cx:pt idx="202">No Ambient AI Use
 (n=42)</cx:pt>
          <cx:pt idx="203">No Ambient AI Use
 (n=42)</cx:pt>
          <cx:pt idx="204">No Ambient AI Use
 (n=42)</cx:pt>
          <cx:pt idx="205">No Ambient AI Use
 (n=42)</cx:pt>
        </cx:lvl>
      </cx:strDim>
      <cx:numDim type="val">
        <cx:f>Example!$C$2:$C$207</cx:f>
        <cx:lvl ptCount="206" formatCode="0.0">
          <cx:pt idx="0">0.25</cx:pt>
          <cx:pt idx="1">3.25</cx:pt>
          <cx:pt idx="2">2.75</cx:pt>
          <cx:pt idx="3">1.75</cx:pt>
          <cx:pt idx="4">1.5</cx:pt>
          <cx:pt idx="5">3.5</cx:pt>
          <cx:pt idx="6">5</cx:pt>
          <cx:pt idx="7">0</cx:pt>
          <cx:pt idx="8">2.5</cx:pt>
          <cx:pt idx="9">1</cx:pt>
          <cx:pt idx="10">0.25</cx:pt>
          <cx:pt idx="11">2.75</cx:pt>
          <cx:pt idx="12">5</cx:pt>
          <cx:pt idx="13">0.75</cx:pt>
          <cx:pt idx="14">2.25</cx:pt>
          <cx:pt idx="15">2.5</cx:pt>
          <cx:pt idx="16">2.75</cx:pt>
          <cx:pt idx="17">4.5</cx:pt>
          <cx:pt idx="18">1.25</cx:pt>
          <cx:pt idx="19">1.5</cx:pt>
          <cx:pt idx="20">2.25</cx:pt>
          <cx:pt idx="21">0.25</cx:pt>
          <cx:pt idx="22">0.25</cx:pt>
          <cx:pt idx="23">0.5</cx:pt>
          <cx:pt idx="24">4.25</cx:pt>
          <cx:pt idx="25">1.5</cx:pt>
          <cx:pt idx="26">2.5</cx:pt>
          <cx:pt idx="27">4.5</cx:pt>
          <cx:pt idx="28">3.25</cx:pt>
          <cx:pt idx="29">5.75</cx:pt>
          <cx:pt idx="30">2.25</cx:pt>
          <cx:pt idx="31">0</cx:pt>
          <cx:pt idx="32">1</cx:pt>
          <cx:pt idx="33">1.25</cx:pt>
          <cx:pt idx="34">1.25</cx:pt>
          <cx:pt idx="35">2.5</cx:pt>
          <cx:pt idx="36">1.25</cx:pt>
          <cx:pt idx="37">0</cx:pt>
          <cx:pt idx="38">1.25</cx:pt>
          <cx:pt idx="39">2</cx:pt>
          <cx:pt idx="40">0</cx:pt>
          <cx:pt idx="41">0.5</cx:pt>
          <cx:pt idx="42">4.5</cx:pt>
          <cx:pt idx="43">1.5</cx:pt>
          <cx:pt idx="44">2.75</cx:pt>
          <cx:pt idx="45">7.75</cx:pt>
          <cx:pt idx="46">2.25</cx:pt>
          <cx:pt idx="47">3.75</cx:pt>
          <cx:pt idx="48">7</cx:pt>
          <cx:pt idx="49">1.5</cx:pt>
          <cx:pt idx="50">5.75</cx:pt>
          <cx:pt idx="51">2.25</cx:pt>
          <cx:pt idx="52">2</cx:pt>
          <cx:pt idx="53">4</cx:pt>
          <cx:pt idx="54">1.25</cx:pt>
          <cx:pt idx="55">2.5</cx:pt>
          <cx:pt idx="56">5.75</cx:pt>
          <cx:pt idx="57">3</cx:pt>
          <cx:pt idx="58">0.25</cx:pt>
          <cx:pt idx="59">2</cx:pt>
          <cx:pt idx="60">2.5</cx:pt>
          <cx:pt idx="61">1.25</cx:pt>
          <cx:pt idx="62">2.5</cx:pt>
          <cx:pt idx="63">3</cx:pt>
          <cx:pt idx="64">0.5</cx:pt>
          <cx:pt idx="65">1.75</cx:pt>
          <cx:pt idx="66">2.75</cx:pt>
          <cx:pt idx="67">1.25</cx:pt>
          <cx:pt idx="68">2.5</cx:pt>
          <cx:pt idx="69">3</cx:pt>
          <cx:pt idx="70">7.5</cx:pt>
          <cx:pt idx="71">2.75</cx:pt>
          <cx:pt idx="72">3.75</cx:pt>
          <cx:pt idx="73">4.25</cx:pt>
          <cx:pt idx="74">0.75</cx:pt>
          <cx:pt idx="75">1</cx:pt>
          <cx:pt idx="76">2</cx:pt>
          <cx:pt idx="77">2.75</cx:pt>
          <cx:pt idx="78">0.25</cx:pt>
          <cx:pt idx="79">1.75</cx:pt>
          <cx:pt idx="80">3.5</cx:pt>
          <cx:pt idx="81">3</cx:pt>
          <cx:pt idx="82">3.75</cx:pt>
          <cx:pt idx="83">3.75</cx:pt>
          <cx:pt idx="84">0.25</cx:pt>
          <cx:pt idx="85">6.5</cx:pt>
          <cx:pt idx="86">3.25</cx:pt>
          <cx:pt idx="87">1.25</cx:pt>
          <cx:pt idx="88">2.75</cx:pt>
          <cx:pt idx="89">4.5</cx:pt>
          <cx:pt idx="90">0.75</cx:pt>
          <cx:pt idx="91">1.5</cx:pt>
          <cx:pt idx="92">2.75</cx:pt>
          <cx:pt idx="93">0</cx:pt>
          <cx:pt idx="94">3</cx:pt>
          <cx:pt idx="95">3.5</cx:pt>
          <cx:pt idx="96">0</cx:pt>
          <cx:pt idx="97">0.5</cx:pt>
          <cx:pt idx="98">5.5</cx:pt>
          <cx:pt idx="99">4.25</cx:pt>
          <cx:pt idx="100">2</cx:pt>
          <cx:pt idx="101">0</cx:pt>
          <cx:pt idx="102">3.75</cx:pt>
          <cx:pt idx="103">2.75</cx:pt>
          <cx:pt idx="104">2.75</cx:pt>
          <cx:pt idx="105">3.75</cx:pt>
          <cx:pt idx="106">2.75</cx:pt>
          <cx:pt idx="107">6</cx:pt>
          <cx:pt idx="108">0.5</cx:pt>
          <cx:pt idx="109">3.5</cx:pt>
          <cx:pt idx="110">2.25</cx:pt>
          <cx:pt idx="111">3.25</cx:pt>
          <cx:pt idx="112">0.75</cx:pt>
          <cx:pt idx="113">4</cx:pt>
          <cx:pt idx="114">1.5</cx:pt>
          <cx:pt idx="115">4.25</cx:pt>
          <cx:pt idx="116">2.5</cx:pt>
          <cx:pt idx="117">3.25</cx:pt>
          <cx:pt idx="118">2.75</cx:pt>
          <cx:pt idx="119">1</cx:pt>
          <cx:pt idx="120">2.75</cx:pt>
          <cx:pt idx="121">2.75</cx:pt>
          <cx:pt idx="122">1</cx:pt>
          <cx:pt idx="123">2.25</cx:pt>
          <cx:pt idx="124">4</cx:pt>
          <cx:pt idx="125">0</cx:pt>
          <cx:pt idx="126">3.75</cx:pt>
          <cx:pt idx="127">2</cx:pt>
          <cx:pt idx="128">1.25</cx:pt>
          <cx:pt idx="129">2.25</cx:pt>
          <cx:pt idx="130">3.75</cx:pt>
          <cx:pt idx="131">3.75</cx:pt>
          <cx:pt idx="132">4.25</cx:pt>
          <cx:pt idx="133">2.5</cx:pt>
          <cx:pt idx="134">2.5</cx:pt>
          <cx:pt idx="135">0</cx:pt>
          <cx:pt idx="136">0.75</cx:pt>
          <cx:pt idx="137">0.75</cx:pt>
          <cx:pt idx="138">3.5</cx:pt>
          <cx:pt idx="139">5.5</cx:pt>
          <cx:pt idx="140">5</cx:pt>
          <cx:pt idx="141">3</cx:pt>
          <cx:pt idx="142">1.5</cx:pt>
          <cx:pt idx="143">3.75</cx:pt>
          <cx:pt idx="144">2.75</cx:pt>
          <cx:pt idx="145">2.5</cx:pt>
          <cx:pt idx="146">2.75</cx:pt>
          <cx:pt idx="147">0</cx:pt>
          <cx:pt idx="148">0.25</cx:pt>
          <cx:pt idx="149">2.5</cx:pt>
          <cx:pt idx="150">0</cx:pt>
          <cx:pt idx="151">0</cx:pt>
          <cx:pt idx="152">3.5</cx:pt>
          <cx:pt idx="153">0.25</cx:pt>
          <cx:pt idx="154">1.75</cx:pt>
          <cx:pt idx="155">4.25</cx:pt>
          <cx:pt idx="156">2.5</cx:pt>
          <cx:pt idx="157">3.25</cx:pt>
          <cx:pt idx="158">1.25</cx:pt>
          <cx:pt idx="159">3.25</cx:pt>
          <cx:pt idx="160">2.75</cx:pt>
          <cx:pt idx="161">3.75</cx:pt>
          <cx:pt idx="162">3.5</cx:pt>
          <cx:pt idx="163">0.25</cx:pt>
          <cx:pt idx="164">1.75</cx:pt>
          <cx:pt idx="165">3.75</cx:pt>
          <cx:pt idx="166">4.75</cx:pt>
          <cx:pt idx="167">1.25</cx:pt>
          <cx:pt idx="168">5</cx:pt>
          <cx:pt idx="169">3.75</cx:pt>
          <cx:pt idx="170">2.5</cx:pt>
          <cx:pt idx="171">0</cx:pt>
          <cx:pt idx="172">5.5</cx:pt>
          <cx:pt idx="173">2.25</cx:pt>
          <cx:pt idx="174">0</cx:pt>
          <cx:pt idx="175">2</cx:pt>
          <cx:pt idx="176">5.5</cx:pt>
          <cx:pt idx="177">2.5</cx:pt>
          <cx:pt idx="178">2.5</cx:pt>
          <cx:pt idx="179">2.5</cx:pt>
          <cx:pt idx="180">4</cx:pt>
          <cx:pt idx="181">4</cx:pt>
          <cx:pt idx="182">2.75</cx:pt>
          <cx:pt idx="183">0.75</cx:pt>
          <cx:pt idx="184">5.25</cx:pt>
          <cx:pt idx="185">2.25</cx:pt>
          <cx:pt idx="186">3.5</cx:pt>
          <cx:pt idx="187">5</cx:pt>
          <cx:pt idx="188">3.5</cx:pt>
          <cx:pt idx="189">3.25</cx:pt>
          <cx:pt idx="190">2.5</cx:pt>
          <cx:pt idx="191">2.25</cx:pt>
          <cx:pt idx="192">3</cx:pt>
          <cx:pt idx="193">6</cx:pt>
          <cx:pt idx="194">6.5</cx:pt>
          <cx:pt idx="195">0.5</cx:pt>
          <cx:pt idx="196">9.25</cx:pt>
          <cx:pt idx="197">1.75</cx:pt>
          <cx:pt idx="198">6</cx:pt>
          <cx:pt idx="199">3.25</cx:pt>
          <cx:pt idx="200">5</cx:pt>
          <cx:pt idx="201">0</cx:pt>
          <cx:pt idx="202">2.75</cx:pt>
          <cx:pt idx="203">0.25</cx:pt>
          <cx:pt idx="204">3</cx:pt>
          <cx:pt idx="205">1.25</cx:pt>
        </cx:lvl>
      </cx:numDim>
    </cx:data>
    <cx:data id="2">
      <cx:strDim type="cat">
        <cx:f>Example!$A$2:$A$207</cx:f>
        <cx:lvl ptCount="206">
          <cx:pt idx="0">Used Ambient AI
 (n=164)</cx:pt>
          <cx:pt idx="1">Used Ambient AI
 (n=164)</cx:pt>
          <cx:pt idx="2">Used Ambient AI
 (n=164)</cx:pt>
          <cx:pt idx="3">Used Ambient AI
 (n=164)</cx:pt>
          <cx:pt idx="4">Used Ambient AI
 (n=164)</cx:pt>
          <cx:pt idx="5">Used Ambient AI
 (n=164)</cx:pt>
          <cx:pt idx="6">Used Ambient AI
 (n=164)</cx:pt>
          <cx:pt idx="7">Used Ambient AI
 (n=164)</cx:pt>
          <cx:pt idx="8">Used Ambient AI
 (n=164)</cx:pt>
          <cx:pt idx="9">Used Ambient AI
 (n=164)</cx:pt>
          <cx:pt idx="10">Used Ambient AI
 (n=164)</cx:pt>
          <cx:pt idx="11">Used Ambient AI
 (n=164)</cx:pt>
          <cx:pt idx="12">Used Ambient AI
 (n=164)</cx:pt>
          <cx:pt idx="13">Used Ambient AI
 (n=164)</cx:pt>
          <cx:pt idx="14">Used Ambient AI
 (n=164)</cx:pt>
          <cx:pt idx="15">Used Ambient AI
 (n=164)</cx:pt>
          <cx:pt idx="16">Used Ambient AI
 (n=164)</cx:pt>
          <cx:pt idx="17">Used Ambient AI
 (n=164)</cx:pt>
          <cx:pt idx="18">Used Ambient AI
 (n=164)</cx:pt>
          <cx:pt idx="19">Used Ambient AI
 (n=164)</cx:pt>
          <cx:pt idx="20">Used Ambient AI
 (n=164)</cx:pt>
          <cx:pt idx="21">Used Ambient AI
 (n=164)</cx:pt>
          <cx:pt idx="22">Used Ambient AI
 (n=164)</cx:pt>
          <cx:pt idx="23">Used Ambient AI
 (n=164)</cx:pt>
          <cx:pt idx="24">Used Ambient AI
 (n=164)</cx:pt>
          <cx:pt idx="25">Used Ambient AI
 (n=164)</cx:pt>
          <cx:pt idx="26">Used Ambient AI
 (n=164)</cx:pt>
          <cx:pt idx="27">Used Ambient AI
 (n=164)</cx:pt>
          <cx:pt idx="28">Used Ambient AI
 (n=164)</cx:pt>
          <cx:pt idx="29">Used Ambient AI
 (n=164)</cx:pt>
          <cx:pt idx="30">Used Ambient AI
 (n=164)</cx:pt>
          <cx:pt idx="31">Used Ambient AI
 (n=164)</cx:pt>
          <cx:pt idx="32">Used Ambient AI
 (n=164)</cx:pt>
          <cx:pt idx="33">Used Ambient AI
 (n=164)</cx:pt>
          <cx:pt idx="34">Used Ambient AI
 (n=164)</cx:pt>
          <cx:pt idx="35">Used Ambient AI
 (n=164)</cx:pt>
          <cx:pt idx="36">Used Ambient AI
 (n=164)</cx:pt>
          <cx:pt idx="37">Used Ambient AI
 (n=164)</cx:pt>
          <cx:pt idx="38">Used Ambient AI
 (n=164)</cx:pt>
          <cx:pt idx="39">Used Ambient AI
 (n=164)</cx:pt>
          <cx:pt idx="40">Used Ambient AI
 (n=164)</cx:pt>
          <cx:pt idx="41">Used Ambient AI
 (n=164)</cx:pt>
          <cx:pt idx="42">Used Ambient AI
 (n=164)</cx:pt>
          <cx:pt idx="43">Used Ambient AI
 (n=164)</cx:pt>
          <cx:pt idx="44">Used Ambient AI
 (n=164)</cx:pt>
          <cx:pt idx="45">Used Ambient AI
 (n=164)</cx:pt>
          <cx:pt idx="46">Used Ambient AI
 (n=164)</cx:pt>
          <cx:pt idx="47">Used Ambient AI
 (n=164)</cx:pt>
          <cx:pt idx="48">Used Ambient AI
 (n=164)</cx:pt>
          <cx:pt idx="49">Used Ambient AI
 (n=164)</cx:pt>
          <cx:pt idx="50">Used Ambient AI
 (n=164)</cx:pt>
          <cx:pt idx="51">Used Ambient AI
 (n=164)</cx:pt>
          <cx:pt idx="52">Used Ambient AI
 (n=164)</cx:pt>
          <cx:pt idx="53">Used Ambient AI
 (n=164)</cx:pt>
          <cx:pt idx="54">Used Ambient AI
 (n=164)</cx:pt>
          <cx:pt idx="55">Used Ambient AI
 (n=164)</cx:pt>
          <cx:pt idx="56">Used Ambient AI
 (n=164)</cx:pt>
          <cx:pt idx="57">Used Ambient AI
 (n=164)</cx:pt>
          <cx:pt idx="58">Used Ambient AI
 (n=164)</cx:pt>
          <cx:pt idx="59">Used Ambient AI
 (n=164)</cx:pt>
          <cx:pt idx="60">Used Ambient AI
 (n=164)</cx:pt>
          <cx:pt idx="61">Used Ambient AI
 (n=164)</cx:pt>
          <cx:pt idx="62">Used Ambient AI
 (n=164)</cx:pt>
          <cx:pt idx="63">Used Ambient AI
 (n=164)</cx:pt>
          <cx:pt idx="64">Used Ambient AI
 (n=164)</cx:pt>
          <cx:pt idx="65">Used Ambient AI
 (n=164)</cx:pt>
          <cx:pt idx="66">Used Ambient AI
 (n=164)</cx:pt>
          <cx:pt idx="67">Used Ambient AI
 (n=164)</cx:pt>
          <cx:pt idx="68">Used Ambient AI
 (n=164)</cx:pt>
          <cx:pt idx="69">Used Ambient AI
 (n=164)</cx:pt>
          <cx:pt idx="70">Used Ambient AI
 (n=164)</cx:pt>
          <cx:pt idx="71">Used Ambient AI
 (n=164)</cx:pt>
          <cx:pt idx="72">Used Ambient AI
 (n=164)</cx:pt>
          <cx:pt idx="73">Used Ambient AI
 (n=164)</cx:pt>
          <cx:pt idx="74">Used Ambient AI
 (n=164)</cx:pt>
          <cx:pt idx="75">Used Ambient AI
 (n=164)</cx:pt>
          <cx:pt idx="76">Used Ambient AI
 (n=164)</cx:pt>
          <cx:pt idx="77">Used Ambient AI
 (n=164)</cx:pt>
          <cx:pt idx="78">Used Ambient AI
 (n=164)</cx:pt>
          <cx:pt idx="79">Used Ambient AI
 (n=164)</cx:pt>
          <cx:pt idx="80">Used Ambient AI
 (n=164)</cx:pt>
          <cx:pt idx="81">Used Ambient AI
 (n=164)</cx:pt>
          <cx:pt idx="82">Used Ambient AI
 (n=164)</cx:pt>
          <cx:pt idx="83">Used Ambient AI
 (n=164)</cx:pt>
          <cx:pt idx="84">Used Ambient AI
 (n=164)</cx:pt>
          <cx:pt idx="85">Used Ambient AI
 (n=164)</cx:pt>
          <cx:pt idx="86">Used Ambient AI
 (n=164)</cx:pt>
          <cx:pt idx="87">Used Ambient AI
 (n=164)</cx:pt>
          <cx:pt idx="88">Used Ambient AI
 (n=164)</cx:pt>
          <cx:pt idx="89">Used Ambient AI
 (n=164)</cx:pt>
          <cx:pt idx="90">Used Ambient AI
 (n=164)</cx:pt>
          <cx:pt idx="91">Used Ambient AI
 (n=164)</cx:pt>
          <cx:pt idx="92">Used Ambient AI
 (n=164)</cx:pt>
          <cx:pt idx="93">Used Ambient AI
 (n=164)</cx:pt>
          <cx:pt idx="94">Used Ambient AI
 (n=164)</cx:pt>
          <cx:pt idx="95">Used Ambient AI
 (n=164)</cx:pt>
          <cx:pt idx="96">Used Ambient AI
 (n=164)</cx:pt>
          <cx:pt idx="97">Used Ambient AI
 (n=164)</cx:pt>
          <cx:pt idx="98">Used Ambient AI
 (n=164)</cx:pt>
          <cx:pt idx="99">Used Ambient AI
 (n=164)</cx:pt>
          <cx:pt idx="100">Used Ambient AI
 (n=164)</cx:pt>
          <cx:pt idx="101">Used Ambient AI
 (n=164)</cx:pt>
          <cx:pt idx="102">Used Ambient AI
 (n=164)</cx:pt>
          <cx:pt idx="103">Used Ambient AI
 (n=164)</cx:pt>
          <cx:pt idx="104">Used Ambient AI
 (n=164)</cx:pt>
          <cx:pt idx="105">Used Ambient AI
 (n=164)</cx:pt>
          <cx:pt idx="106">Used Ambient AI
 (n=164)</cx:pt>
          <cx:pt idx="107">Used Ambient AI
 (n=164)</cx:pt>
          <cx:pt idx="108">Used Ambient AI
 (n=164)</cx:pt>
          <cx:pt idx="109">Used Ambient AI
 (n=164)</cx:pt>
          <cx:pt idx="110">Used Ambient AI
 (n=164)</cx:pt>
          <cx:pt idx="111">Used Ambient AI
 (n=164)</cx:pt>
          <cx:pt idx="112">Used Ambient AI
 (n=164)</cx:pt>
          <cx:pt idx="113">Used Ambient AI
 (n=164)</cx:pt>
          <cx:pt idx="114">Used Ambient AI
 (n=164)</cx:pt>
          <cx:pt idx="115">Used Ambient AI
 (n=164)</cx:pt>
          <cx:pt idx="116">Used Ambient AI
 (n=164)</cx:pt>
          <cx:pt idx="117">Used Ambient AI
 (n=164)</cx:pt>
          <cx:pt idx="118">Used Ambient AI
 (n=164)</cx:pt>
          <cx:pt idx="119">Used Ambient AI
 (n=164)</cx:pt>
          <cx:pt idx="120">Used Ambient AI
 (n=164)</cx:pt>
          <cx:pt idx="121">Used Ambient AI
 (n=164)</cx:pt>
          <cx:pt idx="122">Used Ambient AI
 (n=164)</cx:pt>
          <cx:pt idx="123">Used Ambient AI
 (n=164)</cx:pt>
          <cx:pt idx="124">Used Ambient AI
 (n=164)</cx:pt>
          <cx:pt idx="125">Used Ambient AI
 (n=164)</cx:pt>
          <cx:pt idx="126">Used Ambient AI
 (n=164)</cx:pt>
          <cx:pt idx="127">Used Ambient AI
 (n=164)</cx:pt>
          <cx:pt idx="128">Used Ambient AI
 (n=164)</cx:pt>
          <cx:pt idx="129">Used Ambient AI
 (n=164)</cx:pt>
          <cx:pt idx="130">Used Ambient AI
 (n=164)</cx:pt>
          <cx:pt idx="131">Used Ambient AI
 (n=164)</cx:pt>
          <cx:pt idx="132">Used Ambient AI
 (n=164)</cx:pt>
          <cx:pt idx="133">Used Ambient AI
 (n=164)</cx:pt>
          <cx:pt idx="134">Used Ambient AI
 (n=164)</cx:pt>
          <cx:pt idx="135">Used Ambient AI
 (n=164)</cx:pt>
          <cx:pt idx="136">Used Ambient AI
 (n=164)</cx:pt>
          <cx:pt idx="137">Used Ambient AI
 (n=164)</cx:pt>
          <cx:pt idx="138">Used Ambient AI
 (n=164)</cx:pt>
          <cx:pt idx="139">Used Ambient AI
 (n=164)</cx:pt>
          <cx:pt idx="140">Used Ambient AI
 (n=164)</cx:pt>
          <cx:pt idx="141">Used Ambient AI
 (n=164)</cx:pt>
          <cx:pt idx="142">Used Ambient AI
 (n=164)</cx:pt>
          <cx:pt idx="143">Used Ambient AI
 (n=164)</cx:pt>
          <cx:pt idx="144">Used Ambient AI
 (n=164)</cx:pt>
          <cx:pt idx="145">Used Ambient AI
 (n=164)</cx:pt>
          <cx:pt idx="146">Used Ambient AI
 (n=164)</cx:pt>
          <cx:pt idx="147">Used Ambient AI
 (n=164)</cx:pt>
          <cx:pt idx="148">Used Ambient AI
 (n=164)</cx:pt>
          <cx:pt idx="149">Used Ambient AI
 (n=164)</cx:pt>
          <cx:pt idx="150">Used Ambient AI
 (n=164)</cx:pt>
          <cx:pt idx="151">Used Ambient AI
 (n=164)</cx:pt>
          <cx:pt idx="152">Used Ambient AI
 (n=164)</cx:pt>
          <cx:pt idx="153">Used Ambient AI
 (n=164)</cx:pt>
          <cx:pt idx="154">Used Ambient AI
 (n=164)</cx:pt>
          <cx:pt idx="155">Used Ambient AI
 (n=164)</cx:pt>
          <cx:pt idx="156">Used Ambient AI
 (n=164)</cx:pt>
          <cx:pt idx="157">Used Ambient AI
 (n=164)</cx:pt>
          <cx:pt idx="158">Used Ambient AI
 (n=164)</cx:pt>
          <cx:pt idx="159">Used Ambient AI
 (n=164)</cx:pt>
          <cx:pt idx="160">Used Ambient AI
 (n=164)</cx:pt>
          <cx:pt idx="161">Used Ambient AI
 (n=164)</cx:pt>
          <cx:pt idx="162">Used Ambient AI
 (n=164)</cx:pt>
          <cx:pt idx="163">Used Ambient AI
 (n=164)</cx:pt>
          <cx:pt idx="164">No Ambient AI Use
 (n=42)</cx:pt>
          <cx:pt idx="165">No Ambient AI Use
 (n=42)</cx:pt>
          <cx:pt idx="166">No Ambient AI Use
 (n=42)</cx:pt>
          <cx:pt idx="167">No Ambient AI Use
 (n=42)</cx:pt>
          <cx:pt idx="168">No Ambient AI Use
 (n=42)</cx:pt>
          <cx:pt idx="169">No Ambient AI Use
 (n=42)</cx:pt>
          <cx:pt idx="170">No Ambient AI Use
 (n=42)</cx:pt>
          <cx:pt idx="171">No Ambient AI Use
 (n=42)</cx:pt>
          <cx:pt idx="172">No Ambient AI Use
 (n=42)</cx:pt>
          <cx:pt idx="173">No Ambient AI Use
 (n=42)</cx:pt>
          <cx:pt idx="174">No Ambient AI Use
 (n=42)</cx:pt>
          <cx:pt idx="175">No Ambient AI Use
 (n=42)</cx:pt>
          <cx:pt idx="176">No Ambient AI Use
 (n=42)</cx:pt>
          <cx:pt idx="177">No Ambient AI Use
 (n=42)</cx:pt>
          <cx:pt idx="178">No Ambient AI Use
 (n=42)</cx:pt>
          <cx:pt idx="179">No Ambient AI Use
 (n=42)</cx:pt>
          <cx:pt idx="180">No Ambient AI Use
 (n=42)</cx:pt>
          <cx:pt idx="181">No Ambient AI Use
 (n=42)</cx:pt>
          <cx:pt idx="182">No Ambient AI Use
 (n=42)</cx:pt>
          <cx:pt idx="183">No Ambient AI Use
 (n=42)</cx:pt>
          <cx:pt idx="184">No Ambient AI Use
 (n=42)</cx:pt>
          <cx:pt idx="185">No Ambient AI Use
 (n=42)</cx:pt>
          <cx:pt idx="186">No Ambient AI Use
 (n=42)</cx:pt>
          <cx:pt idx="187">No Ambient AI Use
 (n=42)</cx:pt>
          <cx:pt idx="188">No Ambient AI Use
 (n=42)</cx:pt>
          <cx:pt idx="189">No Ambient AI Use
 (n=42)</cx:pt>
          <cx:pt idx="190">No Ambient AI Use
 (n=42)</cx:pt>
          <cx:pt idx="191">No Ambient AI Use
 (n=42)</cx:pt>
          <cx:pt idx="192">No Ambient AI Use
 (n=42)</cx:pt>
          <cx:pt idx="193">No Ambient AI Use
 (n=42)</cx:pt>
          <cx:pt idx="194">No Ambient AI Use
 (n=42)</cx:pt>
          <cx:pt idx="195">No Ambient AI Use
 (n=42)</cx:pt>
          <cx:pt idx="196">No Ambient AI Use
 (n=42)</cx:pt>
          <cx:pt idx="197">No Ambient AI Use
 (n=42)</cx:pt>
          <cx:pt idx="198">No Ambient AI Use
 (n=42)</cx:pt>
          <cx:pt idx="199">No Ambient AI Use
 (n=42)</cx:pt>
          <cx:pt idx="200">No Ambient AI Use
 (n=42)</cx:pt>
          <cx:pt idx="201">No Ambient AI Use
 (n=42)</cx:pt>
          <cx:pt idx="202">No Ambient AI Use
 (n=42)</cx:pt>
          <cx:pt idx="203">No Ambient AI Use
 (n=42)</cx:pt>
          <cx:pt idx="204">No Ambient AI Use
 (n=42)</cx:pt>
          <cx:pt idx="205">No Ambient AI Use
 (n=42)</cx:pt>
        </cx:lvl>
      </cx:strDim>
      <cx:numDim type="val">
        <cx:f>Example!$D$2:$D$207</cx:f>
        <cx:lvl ptCount="206" formatCode="0.0">
          <cx:pt idx="0">2</cx:pt>
          <cx:pt idx="1">4.75</cx:pt>
          <cx:pt idx="2">2.75</cx:pt>
          <cx:pt idx="3">1.25</cx:pt>
          <cx:pt idx="4">3.5</cx:pt>
          <cx:pt idx="5">2.25</cx:pt>
          <cx:pt idx="6">2.75</cx:pt>
          <cx:pt idx="7">0</cx:pt>
          <cx:pt idx="8">4</cx:pt>
          <cx:pt idx="9">1.5</cx:pt>
          <cx:pt idx="10">0.5</cx:pt>
          <cx:pt idx="11">3.25</cx:pt>
          <cx:pt idx="12">3.5</cx:pt>
          <cx:pt idx="13">1</cx:pt>
          <cx:pt idx="14">3</cx:pt>
          <cx:pt idx="15">2.25</cx:pt>
          <cx:pt idx="16">4</cx:pt>
          <cx:pt idx="17">4.25</cx:pt>
          <cx:pt idx="18">0.25</cx:pt>
          <cx:pt idx="19">2.25</cx:pt>
          <cx:pt idx="20">2</cx:pt>
          <cx:pt idx="21">0.5</cx:pt>
          <cx:pt idx="22">0.5</cx:pt>
          <cx:pt idx="23">0.75</cx:pt>
          <cx:pt idx="24">1</cx:pt>
          <cx:pt idx="25">1</cx:pt>
          <cx:pt idx="26">3.5</cx:pt>
          <cx:pt idx="27">4.75</cx:pt>
          <cx:pt idx="28">0.5</cx:pt>
          <cx:pt idx="29">4.25</cx:pt>
          <cx:pt idx="30">3.25</cx:pt>
          <cx:pt idx="31">2.5</cx:pt>
          <cx:pt idx="32">2.5</cx:pt>
          <cx:pt idx="33">2</cx:pt>
          <cx:pt idx="34">1</cx:pt>
          <cx:pt idx="35">1.75</cx:pt>
          <cx:pt idx="36">1.25</cx:pt>
          <cx:pt idx="37">0.25</cx:pt>
          <cx:pt idx="38">2</cx:pt>
          <cx:pt idx="39">2.25</cx:pt>
          <cx:pt idx="40">0.75</cx:pt>
          <cx:pt idx="41">1.5</cx:pt>
          <cx:pt idx="42">4.75</cx:pt>
          <cx:pt idx="43">1</cx:pt>
          <cx:pt idx="44">2.5</cx:pt>
          <cx:pt idx="45">6.5</cx:pt>
          <cx:pt idx="46">1.25</cx:pt>
          <cx:pt idx="47">3</cx:pt>
          <cx:pt idx="48">7.75</cx:pt>
          <cx:pt idx="49">2</cx:pt>
          <cx:pt idx="50">4.25</cx:pt>
          <cx:pt idx="51">3.25</cx:pt>
          <cx:pt idx="52">1.5</cx:pt>
          <cx:pt idx="53">3.5</cx:pt>
          <cx:pt idx="54">1.25</cx:pt>
          <cx:pt idx="55">2.5</cx:pt>
          <cx:pt idx="56">6</cx:pt>
          <cx:pt idx="57">3.75</cx:pt>
          <cx:pt idx="58">0.75</cx:pt>
          <cx:pt idx="59">3.25</cx:pt>
          <cx:pt idx="60">1</cx:pt>
          <cx:pt idx="61">2.75</cx:pt>
          <cx:pt idx="62">5.75</cx:pt>
          <cx:pt idx="63">1.75</cx:pt>
          <cx:pt idx="64">0.5</cx:pt>
          <cx:pt idx="65">0.5</cx:pt>
          <cx:pt idx="66">3.75</cx:pt>
          <cx:pt idx="67">2.25</cx:pt>
          <cx:pt idx="68">2.5</cx:pt>
          <cx:pt idx="69">4.75</cx:pt>
          <cx:pt idx="70">9.25</cx:pt>
          <cx:pt idx="71">2.5</cx:pt>
          <cx:pt idx="72">3.75</cx:pt>
          <cx:pt idx="73">4.25</cx:pt>
          <cx:pt idx="74">0.5</cx:pt>
          <cx:pt idx="75">1</cx:pt>
          <cx:pt idx="76">1.25</cx:pt>
          <cx:pt idx="77">2.25</cx:pt>
          <cx:pt idx="78">0.5</cx:pt>
          <cx:pt idx="79">0.25</cx:pt>
          <cx:pt idx="80">3.5</cx:pt>
          <cx:pt idx="81">3.5</cx:pt>
          <cx:pt idx="82">6</cx:pt>
          <cx:pt idx="83">2</cx:pt>
          <cx:pt idx="84">0.75</cx:pt>
          <cx:pt idx="85">4.75</cx:pt>
          <cx:pt idx="86">3.75</cx:pt>
          <cx:pt idx="87">2</cx:pt>
          <cx:pt idx="88">2.5</cx:pt>
          <cx:pt idx="89">0.75</cx:pt>
          <cx:pt idx="90">1.75</cx:pt>
          <cx:pt idx="91">2.5</cx:pt>
          <cx:pt idx="92">1.25</cx:pt>
          <cx:pt idx="93">0.5</cx:pt>
          <cx:pt idx="94">1</cx:pt>
          <cx:pt idx="95">3.25</cx:pt>
          <cx:pt idx="96">0</cx:pt>
          <cx:pt idx="97">0.5</cx:pt>
          <cx:pt idx="98">6.25</cx:pt>
          <cx:pt idx="99">5.5</cx:pt>
          <cx:pt idx="100">0.75</cx:pt>
          <cx:pt idx="101">1</cx:pt>
          <cx:pt idx="102">4.75</cx:pt>
          <cx:pt idx="103">2.75</cx:pt>
          <cx:pt idx="104">1.5</cx:pt>
          <cx:pt idx="105">3.25</cx:pt>
          <cx:pt idx="106">2.75</cx:pt>
          <cx:pt idx="107">5.75</cx:pt>
          <cx:pt idx="108">1</cx:pt>
          <cx:pt idx="109">3.75</cx:pt>
          <cx:pt idx="110">1.25</cx:pt>
          <cx:pt idx="111">3.5</cx:pt>
          <cx:pt idx="112">1.75</cx:pt>
          <cx:pt idx="113">1.25</cx:pt>
          <cx:pt idx="114">1.5</cx:pt>
          <cx:pt idx="115">2.25</cx:pt>
          <cx:pt idx="116">3.25</cx:pt>
          <cx:pt idx="117">3.5</cx:pt>
          <cx:pt idx="118">3.5</cx:pt>
          <cx:pt idx="119">2.5</cx:pt>
          <cx:pt idx="120">2.5</cx:pt>
          <cx:pt idx="121">4.5</cx:pt>
          <cx:pt idx="122">2</cx:pt>
          <cx:pt idx="123">2</cx:pt>
          <cx:pt idx="124">3.75</cx:pt>
          <cx:pt idx="125">0</cx:pt>
          <cx:pt idx="126">2.5</cx:pt>
          <cx:pt idx="127">2</cx:pt>
          <cx:pt idx="128">1</cx:pt>
          <cx:pt idx="129">1</cx:pt>
          <cx:pt idx="130">5.5</cx:pt>
          <cx:pt idx="131">4.75</cx:pt>
          <cx:pt idx="132">6</cx:pt>
          <cx:pt idx="133">2.5</cx:pt>
          <cx:pt idx="134">1.25</cx:pt>
          <cx:pt idx="135">0.25</cx:pt>
          <cx:pt idx="136">1.25</cx:pt>
          <cx:pt idx="137">2.5</cx:pt>
          <cx:pt idx="138">1</cx:pt>
          <cx:pt idx="139">3.5</cx:pt>
          <cx:pt idx="140">4.75</cx:pt>
          <cx:pt idx="141">4.25</cx:pt>
          <cx:pt idx="142">1.5</cx:pt>
          <cx:pt idx="143">3.25</cx:pt>
          <cx:pt idx="144">4</cx:pt>
          <cx:pt idx="145">0.5</cx:pt>
          <cx:pt idx="146">1.25</cx:pt>
          <cx:pt idx="147">0</cx:pt>
          <cx:pt idx="148">0.25</cx:pt>
          <cx:pt idx="149">2.75</cx:pt>
          <cx:pt idx="150">1</cx:pt>
          <cx:pt idx="151">2.75</cx:pt>
          <cx:pt idx="152">4.75</cx:pt>
          <cx:pt idx="153">0</cx:pt>
          <cx:pt idx="154">2.5</cx:pt>
          <cx:pt idx="155">4.25</cx:pt>
          <cx:pt idx="156">1.25</cx:pt>
          <cx:pt idx="157">1.25</cx:pt>
          <cx:pt idx="158">0.25</cx:pt>
          <cx:pt idx="159">3</cx:pt>
          <cx:pt idx="160">2.5</cx:pt>
          <cx:pt idx="161">4</cx:pt>
          <cx:pt idx="162">0.25</cx:pt>
          <cx:pt idx="163">0.5</cx:pt>
          <cx:pt idx="164">2.75</cx:pt>
          <cx:pt idx="165">5</cx:pt>
          <cx:pt idx="166">4</cx:pt>
          <cx:pt idx="167">2</cx:pt>
          <cx:pt idx="168">1.5</cx:pt>
          <cx:pt idx="169">2.5</cx:pt>
          <cx:pt idx="170">3</cx:pt>
          <cx:pt idx="171">0.25</cx:pt>
          <cx:pt idx="172">4.75</cx:pt>
          <cx:pt idx="173">2</cx:pt>
          <cx:pt idx="174">0</cx:pt>
          <cx:pt idx="175">2.25</cx:pt>
          <cx:pt idx="176">1</cx:pt>
          <cx:pt idx="177">3</cx:pt>
          <cx:pt idx="178">3.25</cx:pt>
          <cx:pt idx="179">4.25</cx:pt>
          <cx:pt idx="180">3.5</cx:pt>
          <cx:pt idx="181">7.75</cx:pt>
          <cx:pt idx="182">3</cx:pt>
          <cx:pt idx="183">1</cx:pt>
          <cx:pt idx="184">4.25</cx:pt>
          <cx:pt idx="185">2.25</cx:pt>
          <cx:pt idx="186">4.25</cx:pt>
          <cx:pt idx="187">2.5</cx:pt>
          <cx:pt idx="188">1.75</cx:pt>
          <cx:pt idx="189">3</cx:pt>
          <cx:pt idx="190">5</cx:pt>
          <cx:pt idx="191">0</cx:pt>
          <cx:pt idx="192">3.25</cx:pt>
          <cx:pt idx="193">5.25</cx:pt>
          <cx:pt idx="194">5.5</cx:pt>
          <cx:pt idx="195">1.5</cx:pt>
          <cx:pt idx="196">7.5</cx:pt>
          <cx:pt idx="197">3.5</cx:pt>
          <cx:pt idx="198">3</cx:pt>
          <cx:pt idx="199">5</cx:pt>
          <cx:pt idx="200">3.5</cx:pt>
          <cx:pt idx="201">0</cx:pt>
          <cx:pt idx="202">2.5</cx:pt>
          <cx:pt idx="203">0.5</cx:pt>
          <cx:pt idx="204">2.25</cx:pt>
          <cx:pt idx="205">1.5</cx:pt>
        </cx:lvl>
      </cx:numDim>
    </cx:data>
  </cx:chartData>
  <cx:chart>
    <cx:title pos="t" align="ctr" overlay="0">
      <cx:tx>
        <cx:txData>
          <cx:v>Burnout Score</cx:v>
        </cx:txData>
      </cx:tx>
      <cx:txPr>
        <a:bodyPr vertOverflow="overflow" horzOverflow="overflow" wrap="square" lIns="0" tIns="0" rIns="0" bIns="0"/>
        <a:lstStyle/>
        <a:p>
          <a:pPr algn="ctr" rtl="0">
            <a:defRPr sz="3200" b="0" i="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3360" b="1" dirty="0">
              <a:solidFill>
                <a:schemeClr val="tx1"/>
              </a:solidFill>
            </a:rPr>
            <a:t>Burnout Score</a:t>
          </a:r>
        </a:p>
      </cx:txPr>
    </cx:title>
    <cx:plotArea>
      <cx:plotAreaRegion>
        <cx:plotSurface>
          <cx:spPr>
            <a:ln>
              <a:solidFill>
                <a:schemeClr val="bg1"/>
              </a:solidFill>
            </a:ln>
          </cx:spPr>
        </cx:plotSurface>
        <cx:series layoutId="boxWhisker" uniqueId="{41FBF7D4-420F-4A9B-847B-4831F75CC552}">
          <cx:tx>
            <cx:txData>
              <cx:f>Example!$B$1</cx:f>
              <cx:v>Pre Survey</cx:v>
            </cx:txData>
          </cx:tx>
          <cx:dataId val="0"/>
          <cx:layoutPr>
            <cx:visibility meanLine="0" meanMarker="0" nonoutliers="0" outliers="1"/>
            <cx:statistics quartileMethod="exclusive"/>
          </cx:layoutPr>
        </cx:series>
        <cx:series layoutId="boxWhisker" uniqueId="{82AE8A80-8241-4453-9C5D-793EF8E951FD}">
          <cx:tx>
            <cx:txData>
              <cx:f>Example!$C$1</cx:f>
              <cx:v>30d Survey</cx:v>
            </cx:txData>
          </cx:tx>
          <cx:dataId val="1"/>
          <cx:layoutPr>
            <cx:visibility meanLine="0" meanMarker="0" nonoutliers="0" outliers="1"/>
            <cx:statistics quartileMethod="exclusive"/>
          </cx:layoutPr>
        </cx:series>
        <cx:series layoutId="boxWhisker" uniqueId="{5B5CDDCA-E1C9-4BDD-9AB4-6A7AA045D95E}">
          <cx:tx>
            <cx:txData>
              <cx:f>Example!$D$1</cx:f>
              <cx:v>90d Survey</cx:v>
            </cx:txData>
          </cx:tx>
          <cx:dataId val="2"/>
          <cx:layoutPr>
            <cx:visibility meanLine="0" meanMarker="0" nonoutliers="0" outliers="1"/>
            <cx:statistics quartileMethod="exclusive"/>
          </cx:layoutPr>
        </cx:series>
      </cx:plotAreaRegion>
      <cx:axis id="0">
        <cx:catScaling gapWidth="0.670000017"/>
        <cx:tickLabels/>
        <cx:txPr>
          <a:bodyPr vertOverflow="overflow" horzOverflow="overflow" wrap="square" lIns="0" tIns="0" rIns="0" bIns="0"/>
          <a:lstStyle/>
          <a:p>
            <a:pPr algn="ctr" rtl="0">
              <a:defRPr sz="1400" b="0" i="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sz="1400" b="0">
              <a:solidFill>
                <a:schemeClr val="tx1"/>
              </a:solidFill>
            </a:endParaRPr>
          </a:p>
        </cx:txPr>
      </cx:axis>
      <cx:axis id="1">
        <cx:valScaling/>
        <cx:majorGridlines/>
        <cx:tickLabels/>
        <cx:spPr>
          <a:ln>
            <a:noFill/>
          </a:ln>
        </cx:spPr>
        <cx:txPr>
          <a:bodyPr vertOverflow="overflow" horzOverflow="overflow" wrap="square" lIns="0" tIns="0" rIns="0" bIns="0"/>
          <a:lstStyle/>
          <a:p>
            <a:pPr algn="ctr" rtl="0">
              <a:defRPr sz="1600" b="0" i="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sz="1600" b="0">
              <a:solidFill>
                <a:schemeClr val="tx1"/>
              </a:solidFill>
            </a:endParaRPr>
          </a:p>
        </cx:txPr>
      </cx:axis>
    </cx:plotArea>
    <cx:legend pos="r" align="ctr" overlay="0">
      <cx:spPr>
        <a:ln>
          <a:noFill/>
        </a:ln>
      </cx:spPr>
      <cx:txPr>
        <a:bodyPr vertOverflow="overflow" horzOverflow="overflow" wrap="square" lIns="0" tIns="0" rIns="0" bIns="0"/>
        <a:lstStyle/>
        <a:p>
          <a:pPr algn="ctr" rtl="0">
            <a:defRPr sz="1800" b="0" i="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sz="1800">
            <a:solidFill>
              <a:schemeClr val="tx1"/>
            </a:solidFill>
          </a:endParaRPr>
        </a:p>
      </cx:txPr>
    </cx:legend>
  </cx:chart>
  <cx:spPr>
    <a:solidFill>
      <a:schemeClr val="bg1"/>
    </a:solidFill>
    <a:ln>
      <a:solidFill>
        <a:schemeClr val="tx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73">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8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420898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 promoters (9 or 10/10); NPS of 35</a:t>
            </a:r>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83948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past two weeks my job has contributed to me feeling… </a:t>
            </a:r>
          </a:p>
          <a:p>
            <a:r>
              <a:rPr lang="en-US" dirty="0"/>
              <a:t>a. Less empathetic with my patients</a:t>
            </a:r>
          </a:p>
          <a:p>
            <a:r>
              <a:rPr lang="en-US" dirty="0"/>
              <a:t>b. Less empathetic with my colleagues</a:t>
            </a:r>
          </a:p>
          <a:p>
            <a:r>
              <a:rPr lang="en-US" dirty="0"/>
              <a:t>c. Less sensitive to others’ feelings/emotions</a:t>
            </a:r>
          </a:p>
          <a:p>
            <a:r>
              <a:rPr lang="en-US" dirty="0"/>
              <a:t>d. Less interested in talking with my patients</a:t>
            </a:r>
          </a:p>
          <a:p>
            <a:r>
              <a:rPr lang="en-US" dirty="0"/>
              <a:t>e. Less connected with my patients</a:t>
            </a:r>
          </a:p>
          <a:p>
            <a:r>
              <a:rPr lang="en-US" dirty="0"/>
              <a:t>f. Less connected with my colleagues</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3464317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FDC2D6-9C22-4DFD-293E-3B4DBABBE962}"/>
              </a:ext>
            </a:extLst>
          </p:cNvPr>
          <p:cNvSpPr txBox="1"/>
          <p:nvPr userDrawn="1"/>
        </p:nvSpPr>
        <p:spPr>
          <a:xfrm>
            <a:off x="9040737"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2DFDDBF-99F4-B062-77D3-1A6516AC65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Slide – Solid Gold">
    <p:bg>
      <p:bgPr>
        <a:solidFill>
          <a:schemeClr val="accent1"/>
        </a:solid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9C32F1B2-3568-B8B4-8BC8-828B7E3B24D7}"/>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6349"/>
            <a:ext cx="12191999" cy="6413478"/>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63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cartoon bird holding a white sign&#10;&#10;Description automatically generated">
            <a:extLst>
              <a:ext uri="{FF2B5EF4-FFF2-40B4-BE49-F238E27FC236}">
                <a16:creationId xmlns:a16="http://schemas.microsoft.com/office/drawing/2014/main" id="{8DA76149-5A69-AAA8-0AD4-425FCFE30B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52498" y="-1"/>
            <a:ext cx="2991902" cy="6858001"/>
          </a:xfrm>
          <a:prstGeom prst="rect">
            <a:avLst/>
          </a:prstGeom>
        </p:spPr>
      </p:pic>
    </p:spTree>
    <p:extLst>
      <p:ext uri="{BB962C8B-B14F-4D97-AF65-F5344CB8AC3E}">
        <p14:creationId xmlns:p14="http://schemas.microsoft.com/office/powerpoint/2010/main" val="2244727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cartoon bird holding a white sign&#10;&#10;Description automatically generated">
            <a:extLst>
              <a:ext uri="{FF2B5EF4-FFF2-40B4-BE49-F238E27FC236}">
                <a16:creationId xmlns:a16="http://schemas.microsoft.com/office/drawing/2014/main" id="{0EFED7BA-A45F-067F-1F04-A5D9CFB1FB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52498" y="-1"/>
            <a:ext cx="2991902" cy="6858001"/>
          </a:xfrm>
          <a:prstGeom prst="rect">
            <a:avLst/>
          </a:prstGeom>
        </p:spPr>
      </p:pic>
    </p:spTree>
    <p:extLst>
      <p:ext uri="{BB962C8B-B14F-4D97-AF65-F5344CB8AC3E}">
        <p14:creationId xmlns:p14="http://schemas.microsoft.com/office/powerpoint/2010/main" val="1898560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5" name="TextBox 4">
            <a:extLst>
              <a:ext uri="{FF2B5EF4-FFF2-40B4-BE49-F238E27FC236}">
                <a16:creationId xmlns:a16="http://schemas.microsoft.com/office/drawing/2014/main" id="{CB282F96-B2C6-6994-3027-A3118CC3E3DA}"/>
              </a:ext>
            </a:extLst>
          </p:cNvPr>
          <p:cNvSpPr txBox="1"/>
          <p:nvPr userDrawn="1"/>
        </p:nvSpPr>
        <p:spPr>
          <a:xfrm>
            <a:off x="2153976" y="6546858"/>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3220B18-251A-3EF6-AC66-242A290D8ED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CA1F1A-D575-37F2-C3C1-0AE64DD25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DF334EA8-6D02-B080-6B50-D3724DC04368}"/>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7" name="Footer Placeholder 4">
            <a:extLst>
              <a:ext uri="{FF2B5EF4-FFF2-40B4-BE49-F238E27FC236}">
                <a16:creationId xmlns:a16="http://schemas.microsoft.com/office/drawing/2014/main" id="{08333DA2-366B-83A7-5CA6-09A833A6E36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2EA93485-D02C-BD30-B93B-47E56F033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1C54E8BC-8754-84A1-1269-AF41BA6ED441}"/>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8" name="Footer Placeholder 4">
            <a:extLst>
              <a:ext uri="{FF2B5EF4-FFF2-40B4-BE49-F238E27FC236}">
                <a16:creationId xmlns:a16="http://schemas.microsoft.com/office/drawing/2014/main" id="{210D1271-F70D-20F3-20BC-2A7A1EBBC7B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5463EBF5-4304-A4E2-5C30-5C81A716E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0B5093A7-67DF-F0B5-1032-45AA656B5E4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50AB31A-C269-4892-9581-26018C96A8F6}"/>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D7FD649-7F42-9DC1-6AF3-D984E86576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0FA4DE51-5AC4-C57D-BB77-8F3F1B92ED7B}"/>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7F552A28-BBEC-864F-607E-8914F454E33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F682AF-2B40-9423-C60F-39B550B9A13E}"/>
              </a:ext>
            </a:extLst>
          </p:cNvPr>
          <p:cNvSpPr txBox="1"/>
          <p:nvPr userDrawn="1"/>
        </p:nvSpPr>
        <p:spPr>
          <a:xfrm>
            <a:off x="9040737"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64458093-950C-C009-E2DC-9884B1FFA0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9E6F708-09D7-5F4C-A4CF-6214D68C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B70D47A-90E0-8839-740B-3AE046850E3B}"/>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68C65D39-D011-29F6-869C-658304922EE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EA84ACBD-A565-C824-7644-37ECEE8439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8B885B1B-02D8-1830-0377-E5BA3D9D0906}"/>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1830ED7C-08A8-47F8-876D-7BB0FD151E1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B158504-26F2-2A14-4D8E-29892EFC2B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9CD31BD-AA94-BB57-0266-C82215285BC6}"/>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2560306-F18B-1B81-9627-21CFD7AAB6C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46406BC8-E960-E24C-878D-B7523027F0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F2F53A9A-6D3C-07C4-99E0-E6536374381E}"/>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2BD6EA1-E4C7-1867-86E1-C0D15ADD380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B3847EEE-7B57-1772-1ED5-D313BE90C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D24272FC-04CC-C235-97E0-6DCDA425D8B2}"/>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E08C058F-F07C-CDBF-AE08-F7B35D7D724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4" name="Picture 3">
            <a:extLst>
              <a:ext uri="{FF2B5EF4-FFF2-40B4-BE49-F238E27FC236}">
                <a16:creationId xmlns:a16="http://schemas.microsoft.com/office/drawing/2014/main" id="{C3A90011-EBAB-AA7A-0BEB-A6874C70FD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6" name="TextBox 5">
            <a:extLst>
              <a:ext uri="{FF2B5EF4-FFF2-40B4-BE49-F238E27FC236}">
                <a16:creationId xmlns:a16="http://schemas.microsoft.com/office/drawing/2014/main" id="{5359372C-69B8-8E01-3BBF-DAD6ECCE16D8}"/>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11" name="Footer Placeholder 4">
            <a:extLst>
              <a:ext uri="{FF2B5EF4-FFF2-40B4-BE49-F238E27FC236}">
                <a16:creationId xmlns:a16="http://schemas.microsoft.com/office/drawing/2014/main" id="{A099F7CB-1D64-2748-5121-FF81353E4BFC}"/>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731DC1DA-C3FD-AB7E-48D3-691676123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C7C613F9-8FEE-24AB-9A8A-FF851FBACE9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5" name="Footer Placeholder 4">
            <a:extLst>
              <a:ext uri="{FF2B5EF4-FFF2-40B4-BE49-F238E27FC236}">
                <a16:creationId xmlns:a16="http://schemas.microsoft.com/office/drawing/2014/main" id="{9F21CFD4-1F97-25FF-8D49-4886E0C9E37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3E57EF6-6A46-C262-4D5B-570FD5AFE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4D03C2EF-F479-3A51-C2F4-F78E229D7D3C}"/>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5" name="Footer Placeholder 4">
            <a:extLst>
              <a:ext uri="{FF2B5EF4-FFF2-40B4-BE49-F238E27FC236}">
                <a16:creationId xmlns:a16="http://schemas.microsoft.com/office/drawing/2014/main" id="{6598D062-335F-DE25-5D16-EA858CB9EC1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p>
        </p:txBody>
      </p:sp>
      <p:pic>
        <p:nvPicPr>
          <p:cNvPr id="2" name="Picture 1">
            <a:extLst>
              <a:ext uri="{FF2B5EF4-FFF2-40B4-BE49-F238E27FC236}">
                <a16:creationId xmlns:a16="http://schemas.microsoft.com/office/drawing/2014/main" id="{4909F9FE-688A-0314-3FCB-DECACE861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6" name="TextBox 5">
            <a:extLst>
              <a:ext uri="{FF2B5EF4-FFF2-40B4-BE49-F238E27FC236}">
                <a16:creationId xmlns:a16="http://schemas.microsoft.com/office/drawing/2014/main" id="{B8FD9624-42AE-3B46-1C70-B79C92B21729}"/>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8" name="Footer Placeholder 4">
            <a:extLst>
              <a:ext uri="{FF2B5EF4-FFF2-40B4-BE49-F238E27FC236}">
                <a16:creationId xmlns:a16="http://schemas.microsoft.com/office/drawing/2014/main" id="{CFD73A46-24CF-48AD-2E15-A2F8F9604B7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p>
        </p:txBody>
      </p:sp>
      <p:pic>
        <p:nvPicPr>
          <p:cNvPr id="2" name="Picture 1">
            <a:extLst>
              <a:ext uri="{FF2B5EF4-FFF2-40B4-BE49-F238E27FC236}">
                <a16:creationId xmlns:a16="http://schemas.microsoft.com/office/drawing/2014/main" id="{1A3ADF20-051D-0468-3294-0CE22DD58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1E6C50EB-AEAB-EF06-5FBB-06CDF56BD09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7B3314D6-1418-C5A1-E646-8C455DDEB21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BCEB873-064A-FE14-D716-FE1C04144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074" y="130143"/>
            <a:ext cx="3670074" cy="1346722"/>
          </a:xfrm>
          <a:prstGeom prst="rect">
            <a:avLst/>
          </a:prstGeom>
        </p:spPr>
      </p:pic>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Insert-&gt;Header and Footer-&gt;Customizable Name</a:t>
            </a:r>
          </a:p>
        </p:txBody>
      </p:sp>
      <p:sp>
        <p:nvSpPr>
          <p:cNvPr id="2" name="Title 1">
            <a:extLst>
              <a:ext uri="{FF2B5EF4-FFF2-40B4-BE49-F238E27FC236}">
                <a16:creationId xmlns:a16="http://schemas.microsoft.com/office/drawing/2014/main" id="{247730DE-331E-CD1E-15A3-AC37B2F2A040}"/>
              </a:ext>
            </a:extLst>
          </p:cNvPr>
          <p:cNvSpPr>
            <a:spLocks noGrp="1"/>
          </p:cNvSpPr>
          <p:nvPr>
            <p:ph type="ctrTitle" hasCustomPrompt="1"/>
          </p:nvPr>
        </p:nvSpPr>
        <p:spPr>
          <a:xfrm>
            <a:off x="960097" y="3004765"/>
            <a:ext cx="6664022" cy="2154461"/>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p>
        </p:txBody>
      </p:sp>
      <p:pic>
        <p:nvPicPr>
          <p:cNvPr id="2" name="Picture 1">
            <a:extLst>
              <a:ext uri="{FF2B5EF4-FFF2-40B4-BE49-F238E27FC236}">
                <a16:creationId xmlns:a16="http://schemas.microsoft.com/office/drawing/2014/main" id="{5E417177-9740-009B-336C-CD9397B7C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88C945BB-B94F-5CC2-3935-35D863509424}"/>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CCE084E-AB63-8493-87E3-A5D978BB1A7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 name="Picture 3">
            <a:extLst>
              <a:ext uri="{FF2B5EF4-FFF2-40B4-BE49-F238E27FC236}">
                <a16:creationId xmlns:a16="http://schemas.microsoft.com/office/drawing/2014/main" id="{73CB4C1B-0A69-054B-6800-6C203E38A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5" name="TextBox 4">
            <a:extLst>
              <a:ext uri="{FF2B5EF4-FFF2-40B4-BE49-F238E27FC236}">
                <a16:creationId xmlns:a16="http://schemas.microsoft.com/office/drawing/2014/main" id="{76D0CEBA-CCB3-8412-8C89-41C4D2BB6EC1}"/>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7" name="Footer Placeholder 4">
            <a:extLst>
              <a:ext uri="{FF2B5EF4-FFF2-40B4-BE49-F238E27FC236}">
                <a16:creationId xmlns:a16="http://schemas.microsoft.com/office/drawing/2014/main" id="{6D409C40-25E4-AB4E-37AC-DD85A6118B0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91ECE11-C8F6-5981-ED85-B1E4043F4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 name="TextBox 2">
            <a:extLst>
              <a:ext uri="{FF2B5EF4-FFF2-40B4-BE49-F238E27FC236}">
                <a16:creationId xmlns:a16="http://schemas.microsoft.com/office/drawing/2014/main" id="{25231832-76C9-0C7D-03B1-D78E2FC8A9E7}"/>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4" name="Footer Placeholder 4">
            <a:extLst>
              <a:ext uri="{FF2B5EF4-FFF2-40B4-BE49-F238E27FC236}">
                <a16:creationId xmlns:a16="http://schemas.microsoft.com/office/drawing/2014/main" id="{B6095CCB-206D-1F87-3D95-C5E066B7870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 name="Picture 1">
            <a:extLst>
              <a:ext uri="{FF2B5EF4-FFF2-40B4-BE49-F238E27FC236}">
                <a16:creationId xmlns:a16="http://schemas.microsoft.com/office/drawing/2014/main" id="{506D6729-3B09-8732-1943-892036A56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 name="TextBox 2">
            <a:extLst>
              <a:ext uri="{FF2B5EF4-FFF2-40B4-BE49-F238E27FC236}">
                <a16:creationId xmlns:a16="http://schemas.microsoft.com/office/drawing/2014/main" id="{5C4D0945-40A0-5EF2-435B-EC619EA53C6A}"/>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4" name="Footer Placeholder 4">
            <a:extLst>
              <a:ext uri="{FF2B5EF4-FFF2-40B4-BE49-F238E27FC236}">
                <a16:creationId xmlns:a16="http://schemas.microsoft.com/office/drawing/2014/main" id="{D1CB9635-73A2-C186-D218-C57161D1F98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 name="Picture 2">
            <a:extLst>
              <a:ext uri="{FF2B5EF4-FFF2-40B4-BE49-F238E27FC236}">
                <a16:creationId xmlns:a16="http://schemas.microsoft.com/office/drawing/2014/main" id="{541DFC83-14A4-17CD-7EBD-B59E270E7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95E0E0B-CE39-FB19-64B4-A001AA853300}"/>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A88EBE4-952C-F142-5CA0-1893089F2C7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Insert-&gt;Header and Footer-&gt;Type Customizable Name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368184"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Further 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2" name="TextBox 1">
            <a:extLst>
              <a:ext uri="{FF2B5EF4-FFF2-40B4-BE49-F238E27FC236}">
                <a16:creationId xmlns:a16="http://schemas.microsoft.com/office/drawing/2014/main" id="{28B9905E-07E0-A4D3-F8DA-3DB0E6CF8A63}"/>
              </a:ext>
            </a:extLst>
          </p:cNvPr>
          <p:cNvSpPr txBox="1"/>
          <p:nvPr userDrawn="1"/>
        </p:nvSpPr>
        <p:spPr>
          <a:xfrm>
            <a:off x="8368184"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E956969E-8C38-1270-9B7F-CED2718F35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F9EED2-F2D9-4D1C-8969-1BA7341BA940}"/>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588AA8DC-09B9-4C2B-B3C2-D2B8CC2706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F4AED-E379-429F-B181-540A31DD1B15}"/>
              </a:ext>
            </a:extLst>
          </p:cNvPr>
          <p:cNvSpPr txBox="1"/>
          <p:nvPr userDrawn="1"/>
        </p:nvSpPr>
        <p:spPr>
          <a:xfrm>
            <a:off x="8853745"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3524547429"/>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F9EED2-F2D9-4D1C-8969-1BA7341BA940}"/>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588AA8DC-09B9-4C2B-B3C2-D2B8CC2706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F4AED-E379-429F-B181-540A31DD1B15}"/>
              </a:ext>
            </a:extLst>
          </p:cNvPr>
          <p:cNvSpPr txBox="1"/>
          <p:nvPr userDrawn="1"/>
        </p:nvSpPr>
        <p:spPr>
          <a:xfrm>
            <a:off x="8853745"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1269011671"/>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FA97D39-3D82-4E10-B998-60D25A78677A}"/>
              </a:ext>
            </a:extLst>
          </p:cNvPr>
          <p:cNvSpPr>
            <a:spLocks noGrp="1"/>
          </p:cNvSpPr>
          <p:nvPr>
            <p:ph type="ftr" sz="quarter" idx="3"/>
          </p:nvPr>
        </p:nvSpPr>
        <p:spPr>
          <a:xfrm>
            <a:off x="3929599" y="341137"/>
            <a:ext cx="2956231" cy="939597"/>
          </a:xfrm>
          <a:prstGeom prst="rect">
            <a:avLst/>
          </a:prstGeom>
          <a:noFill/>
        </p:spPr>
        <p:txBody>
          <a:bodyPr vert="horz" lIns="0" tIns="0" rIns="0" bIns="0" rtlCol="0" anchor="ctr"/>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grpSp>
        <p:nvGrpSpPr>
          <p:cNvPr id="4" name="Group 3">
            <a:extLst>
              <a:ext uri="{FF2B5EF4-FFF2-40B4-BE49-F238E27FC236}">
                <a16:creationId xmlns:a16="http://schemas.microsoft.com/office/drawing/2014/main" id="{2CF9853B-D819-44D4-B26A-098571D4BC78}"/>
              </a:ext>
            </a:extLst>
          </p:cNvPr>
          <p:cNvGrpSpPr/>
          <p:nvPr userDrawn="1"/>
        </p:nvGrpSpPr>
        <p:grpSpPr>
          <a:xfrm>
            <a:off x="947738" y="1193"/>
            <a:ext cx="2693773" cy="1279542"/>
            <a:chOff x="947738" y="1193"/>
            <a:chExt cx="2693773" cy="1279542"/>
          </a:xfrm>
        </p:grpSpPr>
        <p:sp>
          <p:nvSpPr>
            <p:cNvPr id="9" name="Rectangle 8">
              <a:extLst>
                <a:ext uri="{FF2B5EF4-FFF2-40B4-BE49-F238E27FC236}">
                  <a16:creationId xmlns:a16="http://schemas.microsoft.com/office/drawing/2014/main" id="{16EC2438-94E0-4859-A72B-7264ABFFA282}"/>
                </a:ext>
              </a:extLst>
            </p:cNvPr>
            <p:cNvSpPr/>
            <p:nvPr userDrawn="1"/>
          </p:nvSpPr>
          <p:spPr>
            <a:xfrm>
              <a:off x="947738"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A2B6BA61-7EEC-43A8-9C9C-3F63A9B447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945" y="341138"/>
              <a:ext cx="2253360" cy="650796"/>
            </a:xfrm>
            <a:prstGeom prst="rect">
              <a:avLst/>
            </a:prstGeom>
          </p:spPr>
        </p:pic>
      </p:gr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657032"/>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8419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3045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2" name="TextBox 11">
            <a:extLst>
              <a:ext uri="{FF2B5EF4-FFF2-40B4-BE49-F238E27FC236}">
                <a16:creationId xmlns:a16="http://schemas.microsoft.com/office/drawing/2014/main" id="{15BE8632-0193-489E-AB41-1193058D6D80}"/>
              </a:ext>
            </a:extLst>
          </p:cNvPr>
          <p:cNvSpPr txBox="1"/>
          <p:nvPr userDrawn="1"/>
        </p:nvSpPr>
        <p:spPr>
          <a:xfrm>
            <a:off x="96009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219063107"/>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BCEB873-064A-FE14-D716-FE1C04144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074" y="130143"/>
            <a:ext cx="3670074" cy="1346722"/>
          </a:xfrm>
          <a:prstGeom prst="rect">
            <a:avLst/>
          </a:prstGeom>
        </p:spPr>
      </p:pic>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Insert-&gt;Header and Footer-&gt;Customizable Name</a:t>
            </a:r>
          </a:p>
        </p:txBody>
      </p:sp>
      <p:sp>
        <p:nvSpPr>
          <p:cNvPr id="2" name="Title 1">
            <a:extLst>
              <a:ext uri="{FF2B5EF4-FFF2-40B4-BE49-F238E27FC236}">
                <a16:creationId xmlns:a16="http://schemas.microsoft.com/office/drawing/2014/main" id="{84D67B4C-F7AF-378F-5245-027B5F70A21E}"/>
              </a:ext>
            </a:extLst>
          </p:cNvPr>
          <p:cNvSpPr>
            <a:spLocks noGrp="1"/>
          </p:cNvSpPr>
          <p:nvPr>
            <p:ph type="ctrTitle" hasCustomPrompt="1"/>
          </p:nvPr>
        </p:nvSpPr>
        <p:spPr>
          <a:xfrm>
            <a:off x="960097" y="3004765"/>
            <a:ext cx="6664022" cy="2092143"/>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FA97D39-3D82-4E10-B998-60D25A78677A}"/>
              </a:ext>
            </a:extLst>
          </p:cNvPr>
          <p:cNvSpPr>
            <a:spLocks noGrp="1"/>
          </p:cNvSpPr>
          <p:nvPr>
            <p:ph type="ftr" sz="quarter" idx="3"/>
          </p:nvPr>
        </p:nvSpPr>
        <p:spPr>
          <a:xfrm>
            <a:off x="3929599" y="341137"/>
            <a:ext cx="2956231" cy="939597"/>
          </a:xfrm>
          <a:prstGeom prst="rect">
            <a:avLst/>
          </a:prstGeom>
          <a:noFill/>
        </p:spPr>
        <p:txBody>
          <a:bodyPr vert="horz" lIns="0" tIns="0" rIns="0" bIns="0" rtlCol="0" anchor="ctr"/>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grpSp>
        <p:nvGrpSpPr>
          <p:cNvPr id="4" name="Group 3">
            <a:extLst>
              <a:ext uri="{FF2B5EF4-FFF2-40B4-BE49-F238E27FC236}">
                <a16:creationId xmlns:a16="http://schemas.microsoft.com/office/drawing/2014/main" id="{2CF9853B-D819-44D4-B26A-098571D4BC78}"/>
              </a:ext>
            </a:extLst>
          </p:cNvPr>
          <p:cNvGrpSpPr/>
          <p:nvPr userDrawn="1"/>
        </p:nvGrpSpPr>
        <p:grpSpPr>
          <a:xfrm>
            <a:off x="947738" y="1193"/>
            <a:ext cx="2693773" cy="1279542"/>
            <a:chOff x="947738" y="1193"/>
            <a:chExt cx="2693773" cy="1279542"/>
          </a:xfrm>
        </p:grpSpPr>
        <p:sp>
          <p:nvSpPr>
            <p:cNvPr id="9" name="Rectangle 8">
              <a:extLst>
                <a:ext uri="{FF2B5EF4-FFF2-40B4-BE49-F238E27FC236}">
                  <a16:creationId xmlns:a16="http://schemas.microsoft.com/office/drawing/2014/main" id="{16EC2438-94E0-4859-A72B-7264ABFFA282}"/>
                </a:ext>
              </a:extLst>
            </p:cNvPr>
            <p:cNvSpPr/>
            <p:nvPr userDrawn="1"/>
          </p:nvSpPr>
          <p:spPr>
            <a:xfrm>
              <a:off x="947738"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A2B6BA61-7EEC-43A8-9C9C-3F63A9B447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945" y="341138"/>
              <a:ext cx="2253360" cy="650796"/>
            </a:xfrm>
            <a:prstGeom prst="rect">
              <a:avLst/>
            </a:prstGeom>
          </p:spPr>
        </p:pic>
      </p:gr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657032"/>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8419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3045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2" name="TextBox 11">
            <a:extLst>
              <a:ext uri="{FF2B5EF4-FFF2-40B4-BE49-F238E27FC236}">
                <a16:creationId xmlns:a16="http://schemas.microsoft.com/office/drawing/2014/main" id="{15BE8632-0193-489E-AB41-1193058D6D80}"/>
              </a:ext>
            </a:extLst>
          </p:cNvPr>
          <p:cNvSpPr txBox="1"/>
          <p:nvPr userDrawn="1"/>
        </p:nvSpPr>
        <p:spPr>
          <a:xfrm>
            <a:off x="96009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187434714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502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240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3256674-50EA-4051-A990-EE693C08EC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A77DCA50-FEC6-49E1-9EEA-B451EDF9129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71404963-45F5-4008-81D8-C3524547AEE1}"/>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98977181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3256674-50EA-4051-A990-EE693C08EC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7" name="Footer Placeholder 4">
            <a:extLst>
              <a:ext uri="{FF2B5EF4-FFF2-40B4-BE49-F238E27FC236}">
                <a16:creationId xmlns:a16="http://schemas.microsoft.com/office/drawing/2014/main" id="{A1106440-76C5-455C-9C74-D78B0727780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1" name="Footer Placeholder 4">
            <a:extLst>
              <a:ext uri="{FF2B5EF4-FFF2-40B4-BE49-F238E27FC236}">
                <a16:creationId xmlns:a16="http://schemas.microsoft.com/office/drawing/2014/main" id="{8E707B8B-CAE8-4D66-8534-1CCCB5FF637E}"/>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52364477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F25A8CA-01BE-4A16-8F58-2435674F9B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5" name="Footer Placeholder 4">
            <a:extLst>
              <a:ext uri="{FF2B5EF4-FFF2-40B4-BE49-F238E27FC236}">
                <a16:creationId xmlns:a16="http://schemas.microsoft.com/office/drawing/2014/main" id="{7268D76D-8B5E-43AA-900E-97B949621B62}"/>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6" name="Footer Placeholder 4">
            <a:extLst>
              <a:ext uri="{FF2B5EF4-FFF2-40B4-BE49-F238E27FC236}">
                <a16:creationId xmlns:a16="http://schemas.microsoft.com/office/drawing/2014/main" id="{605CB9CB-A62F-4194-B563-4CFF0B5FA72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669922216"/>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22" name="Picture 21">
            <a:extLst>
              <a:ext uri="{FF2B5EF4-FFF2-40B4-BE49-F238E27FC236}">
                <a16:creationId xmlns:a16="http://schemas.microsoft.com/office/drawing/2014/main" id="{867BAEDF-0505-4A4F-B2E5-F80C2824D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9" name="Footer Placeholder 4">
            <a:extLst>
              <a:ext uri="{FF2B5EF4-FFF2-40B4-BE49-F238E27FC236}">
                <a16:creationId xmlns:a16="http://schemas.microsoft.com/office/drawing/2014/main" id="{5CD2C684-CCD6-421F-AEB1-F6E1568F7383}"/>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1" name="Footer Placeholder 4">
            <a:extLst>
              <a:ext uri="{FF2B5EF4-FFF2-40B4-BE49-F238E27FC236}">
                <a16:creationId xmlns:a16="http://schemas.microsoft.com/office/drawing/2014/main" id="{D5288CDF-C306-49E7-BA90-7DCCF98E97B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801587095"/>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470DA81-7678-4E39-AEEE-93325B2B4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1" name="Footer Placeholder 4">
            <a:extLst>
              <a:ext uri="{FF2B5EF4-FFF2-40B4-BE49-F238E27FC236}">
                <a16:creationId xmlns:a16="http://schemas.microsoft.com/office/drawing/2014/main" id="{CE73CD1A-5401-476A-90D3-A45397A6CD6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3" name="Footer Placeholder 4">
            <a:extLst>
              <a:ext uri="{FF2B5EF4-FFF2-40B4-BE49-F238E27FC236}">
                <a16:creationId xmlns:a16="http://schemas.microsoft.com/office/drawing/2014/main" id="{261F97A5-B6D5-4E25-961B-39ABDFFCF9A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42900949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35" name="Picture 34">
            <a:extLst>
              <a:ext uri="{FF2B5EF4-FFF2-40B4-BE49-F238E27FC236}">
                <a16:creationId xmlns:a16="http://schemas.microsoft.com/office/drawing/2014/main" id="{D002EB71-4353-4DFD-8AD9-C894F270DF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Footer Placeholder 4">
            <a:extLst>
              <a:ext uri="{FF2B5EF4-FFF2-40B4-BE49-F238E27FC236}">
                <a16:creationId xmlns:a16="http://schemas.microsoft.com/office/drawing/2014/main" id="{2B325C33-1F71-45BF-8AD9-0D430C0ED879}"/>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6" name="Footer Placeholder 4">
            <a:extLst>
              <a:ext uri="{FF2B5EF4-FFF2-40B4-BE49-F238E27FC236}">
                <a16:creationId xmlns:a16="http://schemas.microsoft.com/office/drawing/2014/main" id="{4A624D27-FE37-41E2-805C-52398EE7729E}"/>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55348845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pic>
        <p:nvPicPr>
          <p:cNvPr id="18" name="Picture 17">
            <a:extLst>
              <a:ext uri="{FF2B5EF4-FFF2-40B4-BE49-F238E27FC236}">
                <a16:creationId xmlns:a16="http://schemas.microsoft.com/office/drawing/2014/main" id="{04988373-5BCC-4826-83FA-3EA98AE1A1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5" name="Footer Placeholder 4">
            <a:extLst>
              <a:ext uri="{FF2B5EF4-FFF2-40B4-BE49-F238E27FC236}">
                <a16:creationId xmlns:a16="http://schemas.microsoft.com/office/drawing/2014/main" id="{EE18F79B-587C-4CB1-8781-F0F15A0EF8D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6" name="Footer Placeholder 4">
            <a:extLst>
              <a:ext uri="{FF2B5EF4-FFF2-40B4-BE49-F238E27FC236}">
                <a16:creationId xmlns:a16="http://schemas.microsoft.com/office/drawing/2014/main" id="{BDDAB923-ED9D-4D56-9384-BCC3D3798032}"/>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58308419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B4134B8-1039-4411-B3FD-F8EDCC2C2E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9" name="Footer Placeholder 4">
            <a:extLst>
              <a:ext uri="{FF2B5EF4-FFF2-40B4-BE49-F238E27FC236}">
                <a16:creationId xmlns:a16="http://schemas.microsoft.com/office/drawing/2014/main" id="{A1608546-71A3-4AFF-8A8B-D64E7A9D0C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4" name="Footer Placeholder 4">
            <a:extLst>
              <a:ext uri="{FF2B5EF4-FFF2-40B4-BE49-F238E27FC236}">
                <a16:creationId xmlns:a16="http://schemas.microsoft.com/office/drawing/2014/main" id="{43D2F1A2-CAD9-4F9B-B535-BB37F5BEBAD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25802474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3561DD9-2993-408A-B05E-CE058EF46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3" name="Footer Placeholder 4">
            <a:extLst>
              <a:ext uri="{FF2B5EF4-FFF2-40B4-BE49-F238E27FC236}">
                <a16:creationId xmlns:a16="http://schemas.microsoft.com/office/drawing/2014/main" id="{191588AA-D456-46F6-A8F3-36A9769A19F9}"/>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7" name="Footer Placeholder 4">
            <a:extLst>
              <a:ext uri="{FF2B5EF4-FFF2-40B4-BE49-F238E27FC236}">
                <a16:creationId xmlns:a16="http://schemas.microsoft.com/office/drawing/2014/main" id="{EF7EC195-19F3-4C2D-A284-16E70DE5AE74}"/>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0596302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18" name="Picture 17">
            <a:extLst>
              <a:ext uri="{FF2B5EF4-FFF2-40B4-BE49-F238E27FC236}">
                <a16:creationId xmlns:a16="http://schemas.microsoft.com/office/drawing/2014/main" id="{5F6D1DAD-8574-4BD3-979F-AEA4E0C526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1" name="Footer Placeholder 4">
            <a:extLst>
              <a:ext uri="{FF2B5EF4-FFF2-40B4-BE49-F238E27FC236}">
                <a16:creationId xmlns:a16="http://schemas.microsoft.com/office/drawing/2014/main" id="{8490D636-72CA-421D-9D50-124F5307D09F}"/>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7" name="Footer Placeholder 4">
            <a:extLst>
              <a:ext uri="{FF2B5EF4-FFF2-40B4-BE49-F238E27FC236}">
                <a16:creationId xmlns:a16="http://schemas.microsoft.com/office/drawing/2014/main" id="{65C7578B-2928-40C4-84DA-668ED734E54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67719312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07DE420A-A163-480B-A4C9-15B3FE7DC24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pic>
        <p:nvPicPr>
          <p:cNvPr id="16" name="Picture 15">
            <a:extLst>
              <a:ext uri="{FF2B5EF4-FFF2-40B4-BE49-F238E27FC236}">
                <a16:creationId xmlns:a16="http://schemas.microsoft.com/office/drawing/2014/main" id="{3A2CA038-8C16-47B3-89B5-1EC500B546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8" name="Footer Placeholder 4">
            <a:extLst>
              <a:ext uri="{FF2B5EF4-FFF2-40B4-BE49-F238E27FC236}">
                <a16:creationId xmlns:a16="http://schemas.microsoft.com/office/drawing/2014/main" id="{9EFD7F6B-97D3-49B3-9EB1-E8E656E41A5D}"/>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Tree>
    <p:extLst>
      <p:ext uri="{BB962C8B-B14F-4D97-AF65-F5344CB8AC3E}">
        <p14:creationId xmlns:p14="http://schemas.microsoft.com/office/powerpoint/2010/main" val="403138466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B9BFC6-C702-4E3D-A394-30FF9CE04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6" name="Footer Placeholder 4">
            <a:extLst>
              <a:ext uri="{FF2B5EF4-FFF2-40B4-BE49-F238E27FC236}">
                <a16:creationId xmlns:a16="http://schemas.microsoft.com/office/drawing/2014/main" id="{D31E522A-47E9-41BE-B720-E66459A89F04}"/>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9" name="Footer Placeholder 4">
            <a:extLst>
              <a:ext uri="{FF2B5EF4-FFF2-40B4-BE49-F238E27FC236}">
                <a16:creationId xmlns:a16="http://schemas.microsoft.com/office/drawing/2014/main" id="{6CC906A3-2401-45C0-996F-5401736879DA}"/>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95607664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pic>
        <p:nvPicPr>
          <p:cNvPr id="19" name="Picture 18">
            <a:extLst>
              <a:ext uri="{FF2B5EF4-FFF2-40B4-BE49-F238E27FC236}">
                <a16:creationId xmlns:a16="http://schemas.microsoft.com/office/drawing/2014/main" id="{745DB4F2-A46E-49CD-A0DA-01AD8B7F2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0" name="Footer Placeholder 4">
            <a:extLst>
              <a:ext uri="{FF2B5EF4-FFF2-40B4-BE49-F238E27FC236}">
                <a16:creationId xmlns:a16="http://schemas.microsoft.com/office/drawing/2014/main" id="{EBEEE139-B872-432B-9BEA-6BCCE8361C3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1" name="Footer Placeholder 4">
            <a:extLst>
              <a:ext uri="{FF2B5EF4-FFF2-40B4-BE49-F238E27FC236}">
                <a16:creationId xmlns:a16="http://schemas.microsoft.com/office/drawing/2014/main" id="{BBED5CE4-1062-4771-9043-ACBEC4731079}"/>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162142915"/>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22" name="Picture 21">
            <a:extLst>
              <a:ext uri="{FF2B5EF4-FFF2-40B4-BE49-F238E27FC236}">
                <a16:creationId xmlns:a16="http://schemas.microsoft.com/office/drawing/2014/main" id="{867BAEDF-0505-4A4F-B2E5-F80C2824D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p>
            <a:endParaRPr lang="en-US"/>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p>
            <a:endParaRPr lang="en-US"/>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p>
            <a:endParaRPr lang="en-US"/>
          </a:p>
        </p:txBody>
      </p:sp>
      <p:sp>
        <p:nvSpPr>
          <p:cNvPr id="23" name="Footer Placeholder 4">
            <a:extLst>
              <a:ext uri="{FF2B5EF4-FFF2-40B4-BE49-F238E27FC236}">
                <a16:creationId xmlns:a16="http://schemas.microsoft.com/office/drawing/2014/main" id="{92E066FE-DC83-45F0-AB3A-D0BB55D1C2E3}"/>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5" name="Footer Placeholder 4">
            <a:extLst>
              <a:ext uri="{FF2B5EF4-FFF2-40B4-BE49-F238E27FC236}">
                <a16:creationId xmlns:a16="http://schemas.microsoft.com/office/drawing/2014/main" id="{C2768368-8E4A-4F58-97BD-9F2ACC101A4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20120189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p>
            <a:endParaRPr lang="en-US"/>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470DA81-7678-4E39-AEEE-93325B2B4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p>
            <a:endParaRPr lang="en-US"/>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p>
            <a:endParaRPr lang="en-US"/>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p>
            <a:endParaRPr lang="en-US"/>
          </a:p>
        </p:txBody>
      </p:sp>
      <p:sp>
        <p:nvSpPr>
          <p:cNvPr id="23" name="Footer Placeholder 4">
            <a:extLst>
              <a:ext uri="{FF2B5EF4-FFF2-40B4-BE49-F238E27FC236}">
                <a16:creationId xmlns:a16="http://schemas.microsoft.com/office/drawing/2014/main" id="{19DA921D-17EF-4EB3-BDA3-E7FC7D8B93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1" name="Footer Placeholder 4">
            <a:extLst>
              <a:ext uri="{FF2B5EF4-FFF2-40B4-BE49-F238E27FC236}">
                <a16:creationId xmlns:a16="http://schemas.microsoft.com/office/drawing/2014/main" id="{05DD6FFB-8578-4E2C-80E9-077304937874}"/>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10588076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35" name="Picture 34">
            <a:extLst>
              <a:ext uri="{FF2B5EF4-FFF2-40B4-BE49-F238E27FC236}">
                <a16:creationId xmlns:a16="http://schemas.microsoft.com/office/drawing/2014/main" id="{D002EB71-4353-4DFD-8AD9-C894F270DF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p>
            <a:endParaRPr lang="en-US"/>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p>
            <a:endParaRPr lang="en-US"/>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p>
            <a:endParaRPr lang="en-US"/>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p>
            <a:endParaRPr lang="en-US"/>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p>
            <a:endParaRPr lang="en-US"/>
          </a:p>
        </p:txBody>
      </p:sp>
      <p:sp>
        <p:nvSpPr>
          <p:cNvPr id="36" name="Footer Placeholder 4">
            <a:extLst>
              <a:ext uri="{FF2B5EF4-FFF2-40B4-BE49-F238E27FC236}">
                <a16:creationId xmlns:a16="http://schemas.microsoft.com/office/drawing/2014/main" id="{A23D7EA1-4313-4A20-A06E-00D9086E15EE}"/>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8" name="Footer Placeholder 4">
            <a:extLst>
              <a:ext uri="{FF2B5EF4-FFF2-40B4-BE49-F238E27FC236}">
                <a16:creationId xmlns:a16="http://schemas.microsoft.com/office/drawing/2014/main" id="{C02A56E7-9449-4716-9564-1F7921E37686}"/>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36126086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E9F42902-D861-43C5-8713-7FC58D73F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AA73D9F1-F628-4A05-B6D7-15A84E91C85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16AAE5A8-9C15-465D-8DA4-E6194FF98CD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254307553"/>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CEF753B-7A35-4CC6-89CB-A5738AF685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9" name="Footer Placeholder 4">
            <a:extLst>
              <a:ext uri="{FF2B5EF4-FFF2-40B4-BE49-F238E27FC236}">
                <a16:creationId xmlns:a16="http://schemas.microsoft.com/office/drawing/2014/main" id="{C33A2791-6816-4089-9BCC-122F376815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1" name="Footer Placeholder 4">
            <a:extLst>
              <a:ext uri="{FF2B5EF4-FFF2-40B4-BE49-F238E27FC236}">
                <a16:creationId xmlns:a16="http://schemas.microsoft.com/office/drawing/2014/main" id="{D0879E9C-5914-4FD1-A478-F3F22BF3A840}"/>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416677211"/>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a:extLst>
              <a:ext uri="{FF2B5EF4-FFF2-40B4-BE49-F238E27FC236}">
                <a16:creationId xmlns:a16="http://schemas.microsoft.com/office/drawing/2014/main" id="{6F875B1C-5298-4D74-B12B-A13444EF24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0C240BC6-0B5F-469B-AA90-B99E807C7BD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5" name="Footer Placeholder 4">
            <a:extLst>
              <a:ext uri="{FF2B5EF4-FFF2-40B4-BE49-F238E27FC236}">
                <a16:creationId xmlns:a16="http://schemas.microsoft.com/office/drawing/2014/main" id="{8C9C2FB5-ED92-4036-8B4B-3634913AB7E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700234676"/>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81C99024-A84A-46CC-AB0A-A16BB66F4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2" name="Footer Placeholder 4">
            <a:extLst>
              <a:ext uri="{FF2B5EF4-FFF2-40B4-BE49-F238E27FC236}">
                <a16:creationId xmlns:a16="http://schemas.microsoft.com/office/drawing/2014/main" id="{42B85048-9DE7-4C41-A2D4-7C780BA1D044}"/>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8BECFAEE-F225-4617-997D-F39F0A31EE3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13676513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87788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endParaRPr lang="en-US"/>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BBED86-49CF-4239-8A6A-DEFA86DD633E}"/>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51971D5E-F8D2-4F9C-84DC-F9E6A3A1A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8" name="TextBox 7">
            <a:extLst>
              <a:ext uri="{FF2B5EF4-FFF2-40B4-BE49-F238E27FC236}">
                <a16:creationId xmlns:a16="http://schemas.microsoft.com/office/drawing/2014/main" id="{50FDE2FD-1218-40E0-896A-63C35AD74B3C}"/>
              </a:ext>
            </a:extLst>
          </p:cNvPr>
          <p:cNvSpPr txBox="1"/>
          <p:nvPr userDrawn="1"/>
        </p:nvSpPr>
        <p:spPr>
          <a:xfrm>
            <a:off x="885551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855518"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Further 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Tree>
    <p:extLst>
      <p:ext uri="{BB962C8B-B14F-4D97-AF65-F5344CB8AC3E}">
        <p14:creationId xmlns:p14="http://schemas.microsoft.com/office/powerpoint/2010/main" val="1804054702"/>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1025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Slide – Solid Go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AC4B646-4743-C77D-10F3-2F352DBCA4A1}"/>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86" r:id="rId9"/>
    <p:sldLayoutId id="2147483694" r:id="rId10"/>
    <p:sldLayoutId id="2147483696" r:id="rId11"/>
    <p:sldLayoutId id="2147483697" r:id="rId12"/>
    <p:sldLayoutId id="2147483692" r:id="rId13"/>
    <p:sldLayoutId id="2147483695" r:id="rId14"/>
    <p:sldLayoutId id="2147483650" r:id="rId15"/>
    <p:sldLayoutId id="2147483682" r:id="rId16"/>
    <p:sldLayoutId id="2147483670" r:id="rId17"/>
    <p:sldLayoutId id="2147483667" r:id="rId18"/>
    <p:sldLayoutId id="2147483668" r:id="rId19"/>
    <p:sldLayoutId id="2147483674" r:id="rId20"/>
    <p:sldLayoutId id="2147483675" r:id="rId21"/>
    <p:sldLayoutId id="2147483677" r:id="rId22"/>
    <p:sldLayoutId id="2147483676" r:id="rId23"/>
    <p:sldLayoutId id="2147483672" r:id="rId24"/>
    <p:sldLayoutId id="2147483669" r:id="rId25"/>
    <p:sldLayoutId id="2147483671" r:id="rId26"/>
    <p:sldLayoutId id="2147483673" r:id="rId27"/>
    <p:sldLayoutId id="2147483679" r:id="rId28"/>
    <p:sldLayoutId id="2147483680" r:id="rId29"/>
    <p:sldLayoutId id="2147483681" r:id="rId30"/>
    <p:sldLayoutId id="2147483662" r:id="rId31"/>
    <p:sldLayoutId id="2147483654" r:id="rId32"/>
    <p:sldLayoutId id="2147483655" r:id="rId33"/>
    <p:sldLayoutId id="2147483665" r:id="rId34"/>
    <p:sldLayoutId id="2147483678" r:id="rId35"/>
    <p:sldLayoutId id="2147483664" r:id="rId36"/>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9614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974725" y="2677626"/>
            <a:ext cx="10354360" cy="751374"/>
          </a:xfrm>
        </p:spPr>
        <p:txBody>
          <a:bodyPr>
            <a:noAutofit/>
          </a:bodyPr>
          <a:lstStyle/>
          <a:p>
            <a:r>
              <a:rPr lang="en-US" sz="4400" dirty="0"/>
              <a:t>Ambient Clinical Documentation at UIHC</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983434" y="3803415"/>
            <a:ext cx="10354360" cy="918310"/>
          </a:xfrm>
        </p:spPr>
        <p:txBody>
          <a:bodyPr>
            <a:normAutofit/>
          </a:bodyPr>
          <a:lstStyle/>
          <a:p>
            <a:r>
              <a:rPr lang="en-US" dirty="0"/>
              <a:t>Jason Misurac, MD, MS</a:t>
            </a:r>
          </a:p>
          <a:p>
            <a:r>
              <a:rPr lang="en-US" b="0" dirty="0"/>
              <a:t>Associate chief health information officer</a:t>
            </a:r>
          </a:p>
        </p:txBody>
      </p:sp>
      <p:sp>
        <p:nvSpPr>
          <p:cNvPr id="13" name="Text Placeholder 12">
            <a:extLst>
              <a:ext uri="{FF2B5EF4-FFF2-40B4-BE49-F238E27FC236}">
                <a16:creationId xmlns:a16="http://schemas.microsoft.com/office/drawing/2014/main" id="{6C5EE2B8-026E-D04B-8925-60FA6F76C380}"/>
              </a:ext>
            </a:extLst>
          </p:cNvPr>
          <p:cNvSpPr>
            <a:spLocks noGrp="1"/>
          </p:cNvSpPr>
          <p:nvPr>
            <p:ph type="body" sz="quarter" idx="10"/>
          </p:nvPr>
        </p:nvSpPr>
        <p:spPr>
          <a:xfrm>
            <a:off x="983434" y="4721725"/>
            <a:ext cx="10354360" cy="463108"/>
          </a:xfrm>
        </p:spPr>
        <p:txBody>
          <a:bodyPr>
            <a:normAutofit/>
          </a:bodyPr>
          <a:lstStyle/>
          <a:p>
            <a:r>
              <a:rPr lang="en-US" dirty="0"/>
              <a:t>5/28/2025</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E9706-50A1-E296-4B8E-D062964343B3}"/>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BD22996-6C52-DA7B-6E16-D8B4EB48A909}"/>
              </a:ext>
            </a:extLst>
          </p:cNvPr>
          <p:cNvSpPr>
            <a:spLocks noGrp="1"/>
          </p:cNvSpPr>
          <p:nvPr>
            <p:ph idx="16"/>
          </p:nvPr>
        </p:nvSpPr>
        <p:spPr>
          <a:xfrm>
            <a:off x="6433725" y="2222500"/>
            <a:ext cx="4800224" cy="3721100"/>
          </a:xfrm>
        </p:spPr>
        <p:txBody>
          <a:bodyPr>
            <a:normAutofit/>
          </a:bodyPr>
          <a:lstStyle/>
          <a:p>
            <a:pPr marL="285750" indent="-285750">
              <a:buFont typeface="Arial" panose="020B0604020202020204" pitchFamily="34" charset="0"/>
              <a:buChar char="•"/>
            </a:pPr>
            <a:r>
              <a:rPr lang="en-US" dirty="0"/>
              <a:t>“[T]here's been an </a:t>
            </a:r>
            <a:r>
              <a:rPr lang="en-US" i="1" dirty="0"/>
              <a:t>improvement in my job satisfaction </a:t>
            </a:r>
            <a:r>
              <a:rPr lang="en-US" dirty="0"/>
              <a:t>in the sense that my notes are being done more timely, I'm having higher quality interactions with my patients, and by virtue of notes being done more timely, I'm having more time outside of work … </a:t>
            </a:r>
            <a:r>
              <a:rPr lang="en-US" i="1" dirty="0"/>
              <a:t>less pajama time, and more time with my family</a:t>
            </a:r>
            <a:r>
              <a:rPr lang="en-US" dirty="0"/>
              <a:t>”</a:t>
            </a:r>
          </a:p>
          <a:p>
            <a:pPr marL="285750" indent="-285750">
              <a:buFont typeface="Arial" panose="020B0604020202020204" pitchFamily="34" charset="0"/>
              <a:buChar char="•"/>
            </a:pPr>
            <a:r>
              <a:rPr lang="en-US" dirty="0"/>
              <a:t>“[F]or the most part I think it is </a:t>
            </a:r>
            <a:r>
              <a:rPr lang="en-US" i="1" dirty="0"/>
              <a:t>saving me time and energy</a:t>
            </a:r>
            <a:r>
              <a:rPr lang="en-US" dirty="0"/>
              <a:t>, and giving me the ability to look at patients and talk to them, and engage with them, and maybe even broach a topic that I wouldn't want to broach if I was going to have to document the whole thing.”</a:t>
            </a:r>
          </a:p>
          <a:p>
            <a:pPr marL="285750" indent="-28575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11C05027-B8D4-DB90-AFAC-2B282166E65B}"/>
              </a:ext>
            </a:extLst>
          </p:cNvPr>
          <p:cNvSpPr>
            <a:spLocks noGrp="1"/>
          </p:cNvSpPr>
          <p:nvPr>
            <p:ph idx="15"/>
          </p:nvPr>
        </p:nvSpPr>
        <p:spPr>
          <a:xfrm>
            <a:off x="6433724" y="1676706"/>
            <a:ext cx="4800224" cy="367994"/>
          </a:xfrm>
        </p:spPr>
        <p:txBody>
          <a:bodyPr/>
          <a:lstStyle/>
          <a:p>
            <a:r>
              <a:rPr lang="en-US" dirty="0"/>
              <a:t>Relevant Quote/Comments:</a:t>
            </a:r>
          </a:p>
        </p:txBody>
      </p:sp>
      <p:sp>
        <p:nvSpPr>
          <p:cNvPr id="6" name="Content Placeholder 5">
            <a:extLst>
              <a:ext uri="{FF2B5EF4-FFF2-40B4-BE49-F238E27FC236}">
                <a16:creationId xmlns:a16="http://schemas.microsoft.com/office/drawing/2014/main" id="{1B8E8F78-EF4A-7C45-6BE9-1E7119313688}"/>
              </a:ext>
            </a:extLst>
          </p:cNvPr>
          <p:cNvSpPr>
            <a:spLocks noGrp="1"/>
          </p:cNvSpPr>
          <p:nvPr>
            <p:ph idx="10"/>
          </p:nvPr>
        </p:nvSpPr>
        <p:spPr>
          <a:xfrm>
            <a:off x="952501" y="1676706"/>
            <a:ext cx="4800219" cy="4276946"/>
          </a:xfrm>
        </p:spPr>
        <p:txBody>
          <a:bodyPr/>
          <a:lstStyle/>
          <a:p>
            <a:pPr marL="285750" indent="-285750">
              <a:buFont typeface="Arial" panose="020B0604020202020204" pitchFamily="34" charset="0"/>
              <a:buChar char="•"/>
            </a:pPr>
            <a:r>
              <a:rPr lang="en-US" dirty="0"/>
              <a:t>Jen Van Tiem, Beth Cramer, Chris Iverson, Heather Reisinger and others interviewed 24 clinicians from nine clinical departments using a semi-structured interview guide</a:t>
            </a:r>
          </a:p>
          <a:p>
            <a:pPr marL="285750" indent="-285750">
              <a:buFont typeface="Arial" panose="020B0604020202020204" pitchFamily="34" charset="0"/>
              <a:buChar char="•"/>
            </a:pPr>
            <a:r>
              <a:rPr lang="en-US" dirty="0"/>
              <a:t>Focus on patient, not computer</a:t>
            </a:r>
          </a:p>
          <a:p>
            <a:pPr marL="742950" lvl="1" indent="-285750">
              <a:buFont typeface="Arial" panose="020B0604020202020204" pitchFamily="34" charset="0"/>
              <a:buChar char="•"/>
            </a:pPr>
            <a:r>
              <a:rPr lang="en-US" sz="1600" dirty="0"/>
              <a:t>More eye contact </a:t>
            </a:r>
          </a:p>
          <a:p>
            <a:pPr marL="742950" lvl="1" indent="-285750">
              <a:buFont typeface="Arial" panose="020B0604020202020204" pitchFamily="34" charset="0"/>
              <a:buChar char="•"/>
            </a:pPr>
            <a:r>
              <a:rPr lang="en-US" sz="1600" dirty="0"/>
              <a:t>Less concern about forgetting key details</a:t>
            </a:r>
          </a:p>
          <a:p>
            <a:pPr marL="285750" indent="-285750">
              <a:buFont typeface="Arial" panose="020B0604020202020204" pitchFamily="34" charset="0"/>
              <a:buChar char="•"/>
            </a:pPr>
            <a:r>
              <a:rPr lang="en-US" dirty="0"/>
              <a:t>Developing deeper relationships with patients</a:t>
            </a:r>
          </a:p>
          <a:p>
            <a:pPr marL="285750" indent="-285750">
              <a:buFont typeface="Arial" panose="020B0604020202020204" pitchFamily="34" charset="0"/>
              <a:buChar char="•"/>
            </a:pPr>
            <a:r>
              <a:rPr lang="en-US" b="1" dirty="0"/>
              <a:t>Decreased after-hours documentation time</a:t>
            </a:r>
          </a:p>
          <a:p>
            <a:pPr marL="285750" indent="-285750">
              <a:buFont typeface="Arial" panose="020B0604020202020204" pitchFamily="34" charset="0"/>
              <a:buChar char="•"/>
            </a:pPr>
            <a:r>
              <a:rPr lang="en-US" b="1" dirty="0"/>
              <a:t>Increased willingness to take on difficult documentation</a:t>
            </a:r>
          </a:p>
          <a:p>
            <a:pPr marL="285750" indent="-285750">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73AE51CE-0D98-E014-B8DB-7911D68ACB93}"/>
              </a:ext>
            </a:extLst>
          </p:cNvPr>
          <p:cNvSpPr>
            <a:spLocks noGrp="1"/>
          </p:cNvSpPr>
          <p:nvPr>
            <p:ph type="title"/>
          </p:nvPr>
        </p:nvSpPr>
        <p:spPr>
          <a:xfrm>
            <a:off x="952499" y="469803"/>
            <a:ext cx="10287001" cy="869089"/>
          </a:xfrm>
        </p:spPr>
        <p:txBody>
          <a:bodyPr>
            <a:normAutofit fontScale="90000"/>
          </a:bodyPr>
          <a:lstStyle/>
          <a:p>
            <a:r>
              <a:rPr lang="en-US" dirty="0"/>
              <a:t>Reasons for Burnout Improvement-Qualitative Interviews </a:t>
            </a:r>
          </a:p>
        </p:txBody>
      </p:sp>
    </p:spTree>
    <p:extLst>
      <p:ext uri="{BB962C8B-B14F-4D97-AF65-F5344CB8AC3E}">
        <p14:creationId xmlns:p14="http://schemas.microsoft.com/office/powerpoint/2010/main" val="190743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1ECD7AE-0477-EC37-0C92-AD726AC9A78E}"/>
              </a:ext>
            </a:extLst>
          </p:cNvPr>
          <p:cNvSpPr txBox="1"/>
          <p:nvPr/>
        </p:nvSpPr>
        <p:spPr>
          <a:xfrm>
            <a:off x="6679472" y="6397189"/>
            <a:ext cx="4432665" cy="646331"/>
          </a:xfrm>
          <a:prstGeom prst="rect">
            <a:avLst/>
          </a:prstGeom>
          <a:noFill/>
        </p:spPr>
        <p:txBody>
          <a:bodyPr wrap="square">
            <a:spAutoFit/>
          </a:bodyPr>
          <a:lstStyle/>
          <a:p>
            <a:pPr marR="0"/>
            <a:r>
              <a:rPr lang="en-US" sz="1200" dirty="0">
                <a:latin typeface="Calibri" panose="020F0502020204030204" pitchFamily="34" charset="0"/>
              </a:rPr>
              <a:t>*West CP, </a:t>
            </a:r>
            <a:r>
              <a:rPr lang="en-US" sz="1200" dirty="0" err="1">
                <a:latin typeface="Calibri" panose="020F0502020204030204" pitchFamily="34" charset="0"/>
              </a:rPr>
              <a:t>Shanafelt</a:t>
            </a:r>
            <a:r>
              <a:rPr lang="en-US" sz="1200" dirty="0">
                <a:latin typeface="Calibri" panose="020F0502020204030204" pitchFamily="34" charset="0"/>
              </a:rPr>
              <a:t> TD, et al. J Intern Med. 2018;283(6):516-29.</a:t>
            </a:r>
          </a:p>
          <a:p>
            <a:pPr marR="0"/>
            <a:r>
              <a:rPr lang="en-US" sz="1200" baseline="30000" dirty="0">
                <a:latin typeface="Calibri" panose="020F0502020204030204" pitchFamily="34" charset="0"/>
                <a:cs typeface="Courier New" panose="02070309020205020404" pitchFamily="49" charset="0"/>
              </a:rPr>
              <a:t>†</a:t>
            </a:r>
            <a:r>
              <a:rPr lang="en-US" sz="1200" dirty="0">
                <a:latin typeface="Calibri" panose="020F0502020204030204" pitchFamily="34" charset="0"/>
                <a:cs typeface="Courier New" panose="02070309020205020404" pitchFamily="49" charset="0"/>
              </a:rPr>
              <a:t>Han S, </a:t>
            </a:r>
            <a:r>
              <a:rPr lang="en-US" sz="1200" dirty="0" err="1">
                <a:latin typeface="Calibri" panose="020F0502020204030204" pitchFamily="34" charset="0"/>
                <a:cs typeface="Courier New" panose="02070309020205020404" pitchFamily="49" charset="0"/>
              </a:rPr>
              <a:t>Shanafelt</a:t>
            </a:r>
            <a:r>
              <a:rPr lang="en-US" sz="1200" dirty="0">
                <a:latin typeface="Calibri" panose="020F0502020204030204" pitchFamily="34" charset="0"/>
                <a:cs typeface="Courier New" panose="02070309020205020404" pitchFamily="49" charset="0"/>
              </a:rPr>
              <a:t> TD, et al. Ann Intern Med. 2019;170(11):784-90.</a:t>
            </a:r>
          </a:p>
          <a:p>
            <a:pPr marR="0"/>
            <a:endParaRPr lang="en-US" sz="1200" dirty="0">
              <a:latin typeface="Calibri" panose="020F0502020204030204" pitchFamily="34" charset="0"/>
            </a:endParaRPr>
          </a:p>
        </p:txBody>
      </p:sp>
      <p:graphicFrame>
        <p:nvGraphicFramePr>
          <p:cNvPr id="12" name="Content Placeholder 11">
            <a:extLst>
              <a:ext uri="{FF2B5EF4-FFF2-40B4-BE49-F238E27FC236}">
                <a16:creationId xmlns:a16="http://schemas.microsoft.com/office/drawing/2014/main" id="{6023F235-A59D-A247-A10E-389D8CF5E183}"/>
              </a:ext>
            </a:extLst>
          </p:cNvPr>
          <p:cNvGraphicFramePr>
            <a:graphicFrameLocks noGrp="1"/>
          </p:cNvGraphicFramePr>
          <p:nvPr>
            <p:ph idx="16"/>
          </p:nvPr>
        </p:nvGraphicFramePr>
        <p:xfrm>
          <a:off x="6434137" y="2663823"/>
          <a:ext cx="4956674" cy="3163031"/>
        </p:xfrm>
        <a:graphic>
          <a:graphicData uri="http://schemas.openxmlformats.org/drawingml/2006/table">
            <a:tbl>
              <a:tblPr firstRow="1" bandRow="1">
                <a:tableStyleId>{616DA210-FB5B-4158-B5E0-FEB733F419BA}</a:tableStyleId>
              </a:tblPr>
              <a:tblGrid>
                <a:gridCol w="2478337">
                  <a:extLst>
                    <a:ext uri="{9D8B030D-6E8A-4147-A177-3AD203B41FA5}">
                      <a16:colId xmlns:a16="http://schemas.microsoft.com/office/drawing/2014/main" val="2301358977"/>
                    </a:ext>
                  </a:extLst>
                </a:gridCol>
                <a:gridCol w="2478337">
                  <a:extLst>
                    <a:ext uri="{9D8B030D-6E8A-4147-A177-3AD203B41FA5}">
                      <a16:colId xmlns:a16="http://schemas.microsoft.com/office/drawing/2014/main" val="3536610736"/>
                    </a:ext>
                  </a:extLst>
                </a:gridCol>
              </a:tblGrid>
              <a:tr h="374772">
                <a:tc>
                  <a:txBody>
                    <a:bodyPr/>
                    <a:lstStyle/>
                    <a:p>
                      <a:r>
                        <a:rPr lang="en-US" sz="1800" dirty="0"/>
                        <a:t>Financial Aspect</a:t>
                      </a:r>
                    </a:p>
                  </a:txBody>
                  <a:tcPr anchor="ctr"/>
                </a:tc>
                <a:tc>
                  <a:txBody>
                    <a:bodyPr/>
                    <a:lstStyle/>
                    <a:p>
                      <a:r>
                        <a:rPr lang="en-US" sz="1800" dirty="0"/>
                        <a:t>Cost</a:t>
                      </a:r>
                    </a:p>
                  </a:txBody>
                  <a:tcPr anchor="ctr"/>
                </a:tc>
                <a:extLst>
                  <a:ext uri="{0D108BD9-81ED-4DB2-BD59-A6C34878D82A}">
                    <a16:rowId xmlns:a16="http://schemas.microsoft.com/office/drawing/2014/main" val="3283374202"/>
                  </a:ext>
                </a:extLst>
              </a:tr>
              <a:tr h="1218008">
                <a:tc>
                  <a:txBody>
                    <a:bodyPr/>
                    <a:lstStyle/>
                    <a:p>
                      <a:r>
                        <a:rPr lang="en-US" sz="1800" dirty="0"/>
                        <a:t>Physician Replacement (recruitment, training, onboarding)</a:t>
                      </a:r>
                    </a:p>
                  </a:txBody>
                  <a:tcPr anchor="ctr"/>
                </a:tc>
                <a:tc>
                  <a:txBody>
                    <a:bodyPr/>
                    <a:lstStyle/>
                    <a:p>
                      <a:r>
                        <a:rPr lang="en-US" sz="1800" dirty="0"/>
                        <a:t>$500K-$1M per physician lost</a:t>
                      </a:r>
                    </a:p>
                    <a:p>
                      <a:endParaRPr lang="en-US" sz="1800" dirty="0"/>
                    </a:p>
                    <a:p>
                      <a:r>
                        <a:rPr lang="en-US" sz="1800" dirty="0"/>
                        <a:t>Estimated $4.6B/year</a:t>
                      </a:r>
                      <a:r>
                        <a:rPr lang="en-US" sz="1800" baseline="30000" dirty="0"/>
                        <a:t>†</a:t>
                      </a:r>
                    </a:p>
                  </a:txBody>
                  <a:tcPr anchor="ctr"/>
                </a:tc>
                <a:extLst>
                  <a:ext uri="{0D108BD9-81ED-4DB2-BD59-A6C34878D82A}">
                    <a16:rowId xmlns:a16="http://schemas.microsoft.com/office/drawing/2014/main" val="1104538952"/>
                  </a:ext>
                </a:extLst>
              </a:tr>
              <a:tr h="655851">
                <a:tc>
                  <a:txBody>
                    <a:bodyPr/>
                    <a:lstStyle/>
                    <a:p>
                      <a:r>
                        <a:rPr lang="en-US" sz="1800" dirty="0"/>
                        <a:t>Medical errors and oversights</a:t>
                      </a:r>
                    </a:p>
                  </a:txBody>
                  <a:tcPr anchor="ctr"/>
                </a:tc>
                <a:tc>
                  <a:txBody>
                    <a:bodyPr/>
                    <a:lstStyle/>
                    <a:p>
                      <a:r>
                        <a:rPr lang="en-US" sz="1800" dirty="0"/>
                        <a:t>Lost inpatient revenue</a:t>
                      </a:r>
                    </a:p>
                    <a:p>
                      <a:r>
                        <a:rPr lang="en-US" sz="1800" dirty="0"/>
                        <a:t>Legal liability</a:t>
                      </a:r>
                    </a:p>
                  </a:txBody>
                  <a:tcPr anchor="ctr"/>
                </a:tc>
                <a:extLst>
                  <a:ext uri="{0D108BD9-81ED-4DB2-BD59-A6C34878D82A}">
                    <a16:rowId xmlns:a16="http://schemas.microsoft.com/office/drawing/2014/main" val="3757513218"/>
                  </a:ext>
                </a:extLst>
              </a:tr>
              <a:tr h="655851">
                <a:tc>
                  <a:txBody>
                    <a:bodyPr/>
                    <a:lstStyle/>
                    <a:p>
                      <a:r>
                        <a:rPr lang="en-US" sz="1800" dirty="0"/>
                        <a:t>Decreased productivity and reduced work hours</a:t>
                      </a:r>
                    </a:p>
                  </a:txBody>
                  <a:tcPr anchor="ctr"/>
                </a:tc>
                <a:tc>
                  <a:txBody>
                    <a:bodyPr/>
                    <a:lstStyle/>
                    <a:p>
                      <a:r>
                        <a:rPr lang="en-US" sz="1800" dirty="0"/>
                        <a:t>Fewer RVUs</a:t>
                      </a:r>
                    </a:p>
                  </a:txBody>
                  <a:tcPr anchor="ctr"/>
                </a:tc>
                <a:extLst>
                  <a:ext uri="{0D108BD9-81ED-4DB2-BD59-A6C34878D82A}">
                    <a16:rowId xmlns:a16="http://schemas.microsoft.com/office/drawing/2014/main" val="34412047"/>
                  </a:ext>
                </a:extLst>
              </a:tr>
            </a:tbl>
          </a:graphicData>
        </a:graphic>
      </p:graphicFrame>
      <p:sp>
        <p:nvSpPr>
          <p:cNvPr id="10" name="Content Placeholder 9">
            <a:extLst>
              <a:ext uri="{FF2B5EF4-FFF2-40B4-BE49-F238E27FC236}">
                <a16:creationId xmlns:a16="http://schemas.microsoft.com/office/drawing/2014/main" id="{41AF95BD-1919-AB73-8BCB-08049614751F}"/>
              </a:ext>
            </a:extLst>
          </p:cNvPr>
          <p:cNvSpPr>
            <a:spLocks noGrp="1"/>
          </p:cNvSpPr>
          <p:nvPr>
            <p:ph idx="15"/>
          </p:nvPr>
        </p:nvSpPr>
        <p:spPr/>
        <p:txBody>
          <a:bodyPr/>
          <a:lstStyle/>
          <a:p>
            <a:r>
              <a:rPr lang="en-US" dirty="0"/>
              <a:t>Costs related to clinician burnout</a:t>
            </a:r>
          </a:p>
        </p:txBody>
      </p:sp>
      <p:sp>
        <p:nvSpPr>
          <p:cNvPr id="9" name="Content Placeholder 8">
            <a:extLst>
              <a:ext uri="{FF2B5EF4-FFF2-40B4-BE49-F238E27FC236}">
                <a16:creationId xmlns:a16="http://schemas.microsoft.com/office/drawing/2014/main" id="{D2D6C59D-BCA1-67EA-E320-8F1F0A6B1F6D}"/>
              </a:ext>
            </a:extLst>
          </p:cNvPr>
          <p:cNvSpPr>
            <a:spLocks noGrp="1"/>
          </p:cNvSpPr>
          <p:nvPr>
            <p:ph idx="10"/>
          </p:nvPr>
        </p:nvSpPr>
        <p:spPr/>
        <p:txBody>
          <a:bodyPr>
            <a:normAutofit/>
          </a:bodyPr>
          <a:lstStyle/>
          <a:p>
            <a:pPr marL="285750" indent="-285750">
              <a:buFont typeface="Arial" panose="020B0604020202020204" pitchFamily="34" charset="0"/>
              <a:buChar char="•"/>
            </a:pPr>
            <a:r>
              <a:rPr lang="en-US" sz="2000" dirty="0"/>
              <a:t>Worsened patient outcomes</a:t>
            </a:r>
            <a:r>
              <a:rPr lang="en-US" sz="2000" baseline="30000" dirty="0"/>
              <a:t>†</a:t>
            </a:r>
            <a:r>
              <a:rPr lang="en-US" sz="2000" dirty="0"/>
              <a:t> &amp; experience</a:t>
            </a:r>
          </a:p>
          <a:p>
            <a:pPr marL="285750" indent="-285750">
              <a:buFont typeface="Arial" panose="020B0604020202020204" pitchFamily="34" charset="0"/>
              <a:buChar char="•"/>
            </a:pPr>
            <a:r>
              <a:rPr lang="en-US" sz="2000" dirty="0"/>
              <a:t>Double the rate of medical errors</a:t>
            </a:r>
          </a:p>
          <a:p>
            <a:pPr marL="285750" indent="-285750">
              <a:buFont typeface="Arial" panose="020B0604020202020204" pitchFamily="34" charset="0"/>
              <a:buChar char="•"/>
            </a:pPr>
            <a:r>
              <a:rPr lang="en-US" sz="2000" dirty="0"/>
              <a:t>Doubles intent to leave</a:t>
            </a:r>
          </a:p>
          <a:p>
            <a:pPr marL="285750" indent="-285750">
              <a:buFont typeface="Arial" panose="020B0604020202020204" pitchFamily="34" charset="0"/>
              <a:buChar char="•"/>
            </a:pPr>
            <a:r>
              <a:rPr lang="en-US" sz="2000" dirty="0"/>
              <a:t>67% greater likelihood of reduced work hours</a:t>
            </a:r>
          </a:p>
          <a:p>
            <a:pPr marL="285750" indent="-285750">
              <a:buFont typeface="Arial" panose="020B0604020202020204" pitchFamily="34" charset="0"/>
              <a:buChar char="•"/>
            </a:pPr>
            <a:r>
              <a:rPr lang="en-US" sz="2000" dirty="0"/>
              <a:t>Increased risk of substance use disorder, vehicle crashes, depression, and suicide</a:t>
            </a:r>
          </a:p>
        </p:txBody>
      </p:sp>
      <p:sp>
        <p:nvSpPr>
          <p:cNvPr id="8" name="Content Placeholder 7">
            <a:extLst>
              <a:ext uri="{FF2B5EF4-FFF2-40B4-BE49-F238E27FC236}">
                <a16:creationId xmlns:a16="http://schemas.microsoft.com/office/drawing/2014/main" id="{9CEB27D2-69DB-4B36-304A-ED69F5F87B6C}"/>
              </a:ext>
            </a:extLst>
          </p:cNvPr>
          <p:cNvSpPr>
            <a:spLocks noGrp="1"/>
          </p:cNvSpPr>
          <p:nvPr>
            <p:ph idx="1"/>
          </p:nvPr>
        </p:nvSpPr>
        <p:spPr/>
        <p:txBody>
          <a:bodyPr/>
          <a:lstStyle/>
          <a:p>
            <a:r>
              <a:rPr lang="en-US" dirty="0"/>
              <a:t>Impact of clinician burnout</a:t>
            </a:r>
            <a:r>
              <a:rPr lang="en-US" baseline="30000" dirty="0"/>
              <a:t>*</a:t>
            </a:r>
          </a:p>
        </p:txBody>
      </p:sp>
      <p:sp>
        <p:nvSpPr>
          <p:cNvPr id="7" name="Title 6">
            <a:extLst>
              <a:ext uri="{FF2B5EF4-FFF2-40B4-BE49-F238E27FC236}">
                <a16:creationId xmlns:a16="http://schemas.microsoft.com/office/drawing/2014/main" id="{7B44EC53-5BB9-9721-B849-CF62C3617215}"/>
              </a:ext>
            </a:extLst>
          </p:cNvPr>
          <p:cNvSpPr>
            <a:spLocks noGrp="1"/>
          </p:cNvSpPr>
          <p:nvPr>
            <p:ph type="title"/>
          </p:nvPr>
        </p:nvSpPr>
        <p:spPr/>
        <p:txBody>
          <a:bodyPr/>
          <a:lstStyle/>
          <a:p>
            <a:r>
              <a:rPr lang="en-US" dirty="0"/>
              <a:t>Quality Impact of Burnout in Healthcare</a:t>
            </a:r>
          </a:p>
        </p:txBody>
      </p:sp>
    </p:spTree>
    <p:extLst>
      <p:ext uri="{BB962C8B-B14F-4D97-AF65-F5344CB8AC3E}">
        <p14:creationId xmlns:p14="http://schemas.microsoft.com/office/powerpoint/2010/main" val="1908455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paper clip with eyes">
            <a:extLst>
              <a:ext uri="{FF2B5EF4-FFF2-40B4-BE49-F238E27FC236}">
                <a16:creationId xmlns:a16="http://schemas.microsoft.com/office/drawing/2014/main" id="{A1D26E86-1D5A-7443-BBDC-460932915A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6306" y="4135514"/>
            <a:ext cx="2415694" cy="2722486"/>
          </a:xfrm>
          <a:prstGeom prst="rect">
            <a:avLst/>
          </a:prstGeom>
        </p:spPr>
      </p:pic>
      <p:sp>
        <p:nvSpPr>
          <p:cNvPr id="3" name="Content Placeholder 2">
            <a:extLst>
              <a:ext uri="{FF2B5EF4-FFF2-40B4-BE49-F238E27FC236}">
                <a16:creationId xmlns:a16="http://schemas.microsoft.com/office/drawing/2014/main" id="{1139EF9E-710F-C6F1-CD58-4145E17BAB5A}"/>
              </a:ext>
            </a:extLst>
          </p:cNvPr>
          <p:cNvSpPr>
            <a:spLocks noGrp="1"/>
          </p:cNvSpPr>
          <p:nvPr>
            <p:ph idx="1"/>
          </p:nvPr>
        </p:nvSpPr>
        <p:spPr>
          <a:xfrm>
            <a:off x="952499" y="1686757"/>
            <a:ext cx="9271001" cy="4256843"/>
          </a:xfrm>
        </p:spPr>
        <p:txBody>
          <a:bodyPr>
            <a:normAutofit/>
          </a:bodyPr>
          <a:lstStyle/>
          <a:p>
            <a:r>
              <a:rPr lang="en-US" dirty="0"/>
              <a:t>Ambient documentation</a:t>
            </a:r>
            <a:r>
              <a:rPr lang="en-US" baseline="0" dirty="0"/>
              <a:t> tools will proliferate and improve</a:t>
            </a:r>
          </a:p>
          <a:p>
            <a:r>
              <a:rPr lang="en-US" dirty="0"/>
              <a:t>AI</a:t>
            </a:r>
            <a:r>
              <a:rPr lang="en-US" baseline="0" dirty="0"/>
              <a:t> Chart review tools will become integrated into the EHR</a:t>
            </a:r>
          </a:p>
          <a:p>
            <a:r>
              <a:rPr lang="en-US" dirty="0"/>
              <a:t>All-in-one </a:t>
            </a:r>
            <a:r>
              <a:rPr lang="en-US" baseline="0" dirty="0"/>
              <a:t>AI “agents” will enter orders, write notes, and proactively find data exactly when needed</a:t>
            </a:r>
          </a:p>
          <a:p>
            <a:pPr lvl="0"/>
            <a:r>
              <a:rPr lang="en-US" baseline="0" dirty="0"/>
              <a:t>AI will continue to find new and better applications: radiology, pathology, precision medicine, patient coaching, and more</a:t>
            </a:r>
          </a:p>
        </p:txBody>
      </p:sp>
      <p:sp>
        <p:nvSpPr>
          <p:cNvPr id="2" name="Title 1">
            <a:extLst>
              <a:ext uri="{FF2B5EF4-FFF2-40B4-BE49-F238E27FC236}">
                <a16:creationId xmlns:a16="http://schemas.microsoft.com/office/drawing/2014/main" id="{B2CC8485-32F7-1F1A-B63A-7A8321569662}"/>
              </a:ext>
            </a:extLst>
          </p:cNvPr>
          <p:cNvSpPr>
            <a:spLocks noGrp="1"/>
          </p:cNvSpPr>
          <p:nvPr>
            <p:ph type="title"/>
          </p:nvPr>
        </p:nvSpPr>
        <p:spPr/>
        <p:txBody>
          <a:bodyPr/>
          <a:lstStyle/>
          <a:p>
            <a:r>
              <a:rPr lang="en-US" dirty="0"/>
              <a:t>Future of AI in Healthcare</a:t>
            </a:r>
          </a:p>
        </p:txBody>
      </p:sp>
    </p:spTree>
    <p:extLst>
      <p:ext uri="{BB962C8B-B14F-4D97-AF65-F5344CB8AC3E}">
        <p14:creationId xmlns:p14="http://schemas.microsoft.com/office/powerpoint/2010/main" val="13848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pidsave.com_will_smith_eating_spaghetti-6d1e9ohb6dqa1" descr="AI Generated video of Will Smith Eating Spaghetti">
            <a:hlinkClick r:id="" action="ppaction://media"/>
            <a:extLst>
              <a:ext uri="{FF2B5EF4-FFF2-40B4-BE49-F238E27FC236}">
                <a16:creationId xmlns:a16="http://schemas.microsoft.com/office/drawing/2014/main" id="{97400D90-7A6F-5A1A-0344-65EC8374D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0292" y="1302347"/>
            <a:ext cx="5371415" cy="537141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itle 1">
            <a:extLst>
              <a:ext uri="{FF2B5EF4-FFF2-40B4-BE49-F238E27FC236}">
                <a16:creationId xmlns:a16="http://schemas.microsoft.com/office/drawing/2014/main" id="{48F4BBB9-F1C6-557A-5CAD-52F6C27AEA1C}"/>
              </a:ext>
            </a:extLst>
          </p:cNvPr>
          <p:cNvSpPr>
            <a:spLocks noGrp="1"/>
          </p:cNvSpPr>
          <p:nvPr>
            <p:ph type="title" idx="4294967295"/>
          </p:nvPr>
        </p:nvSpPr>
        <p:spPr/>
        <p:txBody>
          <a:bodyPr/>
          <a:lstStyle/>
          <a:p>
            <a:pPr algn="ctr"/>
            <a:r>
              <a:rPr lang="en-US" dirty="0"/>
              <a:t>Will Smith Eating Spaghetti (2023)</a:t>
            </a:r>
          </a:p>
        </p:txBody>
      </p:sp>
    </p:spTree>
    <p:extLst>
      <p:ext uri="{BB962C8B-B14F-4D97-AF65-F5344CB8AC3E}">
        <p14:creationId xmlns:p14="http://schemas.microsoft.com/office/powerpoint/2010/main" val="34439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664C-4F21-1DD3-CE7E-362C51E834AC}"/>
            </a:ext>
          </a:extLst>
        </p:cNvPr>
        <p:cNvGrpSpPr/>
        <p:nvPr/>
      </p:nvGrpSpPr>
      <p:grpSpPr>
        <a:xfrm>
          <a:off x="0" y="0"/>
          <a:ext cx="0" cy="0"/>
          <a:chOff x="0" y="0"/>
          <a:chExt cx="0" cy="0"/>
        </a:xfrm>
      </p:grpSpPr>
      <p:pic>
        <p:nvPicPr>
          <p:cNvPr id="2" name="Will Smith eating Spaghetti in 2024 (online-video-cutter.com)" descr="AI Generated video of Will Mith eating spaghetti in 2024 showing the improvements AI has made in a year">
            <a:hlinkClick r:id="" action="ppaction://media"/>
            <a:extLst>
              <a:ext uri="{FF2B5EF4-FFF2-40B4-BE49-F238E27FC236}">
                <a16:creationId xmlns:a16="http://schemas.microsoft.com/office/drawing/2014/main" id="{573ADE45-AD91-0ECF-007A-45EC9336EF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1130" y="1217613"/>
            <a:ext cx="9329737" cy="52479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1">
            <a:extLst>
              <a:ext uri="{FF2B5EF4-FFF2-40B4-BE49-F238E27FC236}">
                <a16:creationId xmlns:a16="http://schemas.microsoft.com/office/drawing/2014/main" id="{8D54058F-4391-CF34-9283-BF81F678D422}"/>
              </a:ext>
            </a:extLst>
          </p:cNvPr>
          <p:cNvSpPr txBox="1">
            <a:spLocks noGrp="1"/>
          </p:cNvSpPr>
          <p:nvPr>
            <p:ph type="title" idx="4294967295"/>
          </p:nvPr>
        </p:nvSpPr>
        <p:spPr>
          <a:xfrm>
            <a:off x="952499" y="526777"/>
            <a:ext cx="10287001" cy="869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Will Smith Eating Spaghetti (2024)</a:t>
            </a:r>
          </a:p>
        </p:txBody>
      </p:sp>
    </p:spTree>
    <p:extLst>
      <p:ext uri="{BB962C8B-B14F-4D97-AF65-F5344CB8AC3E}">
        <p14:creationId xmlns:p14="http://schemas.microsoft.com/office/powerpoint/2010/main" val="39352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E19E-E6D3-A165-BBBC-9DFD641235CC}"/>
            </a:ext>
          </a:extLst>
        </p:cNvPr>
        <p:cNvGrpSpPr/>
        <p:nvPr/>
      </p:nvGrpSpPr>
      <p:grpSpPr>
        <a:xfrm>
          <a:off x="0" y="0"/>
          <a:ext cx="0" cy="0"/>
          <a:chOff x="0" y="0"/>
          <a:chExt cx="0" cy="0"/>
        </a:xfrm>
      </p:grpSpPr>
      <p:pic>
        <p:nvPicPr>
          <p:cNvPr id="2" name="rapidsave.com_will_smith_eating_spaghetti_in_2025_ai_has_some-arc5wfcx8qme1 (online-video-cutter.com)" descr="AI Generated Will Smith Eating Spaghetti video showing how AI has improved in 2025">
            <a:hlinkClick r:id="" action="ppaction://media"/>
            <a:extLst>
              <a:ext uri="{FF2B5EF4-FFF2-40B4-BE49-F238E27FC236}">
                <a16:creationId xmlns:a16="http://schemas.microsoft.com/office/drawing/2014/main" id="{048BA226-C7EE-489D-17D3-B934E42CE2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498" y="1395866"/>
            <a:ext cx="9029701" cy="50792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1">
            <a:extLst>
              <a:ext uri="{FF2B5EF4-FFF2-40B4-BE49-F238E27FC236}">
                <a16:creationId xmlns:a16="http://schemas.microsoft.com/office/drawing/2014/main" id="{EEEAFADA-27B2-0D69-8945-115A6D8E72E0}"/>
              </a:ext>
            </a:extLst>
          </p:cNvPr>
          <p:cNvSpPr txBox="1">
            <a:spLocks noGrp="1"/>
          </p:cNvSpPr>
          <p:nvPr>
            <p:ph type="title" idx="4294967295"/>
          </p:nvPr>
        </p:nvSpPr>
        <p:spPr>
          <a:xfrm>
            <a:off x="952499" y="526777"/>
            <a:ext cx="10287001" cy="869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Arial" panose="020B0604020202020204" pitchFamily="34" charset="0"/>
              </a:rPr>
              <a:t>Will Smith Eating Spaghetti (2025)</a:t>
            </a:r>
          </a:p>
        </p:txBody>
      </p:sp>
    </p:spTree>
    <p:extLst>
      <p:ext uri="{BB962C8B-B14F-4D97-AF65-F5344CB8AC3E}">
        <p14:creationId xmlns:p14="http://schemas.microsoft.com/office/powerpoint/2010/main" val="8903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E9BEF-7F64-27AC-DD5D-3C67EB4E8C7E}"/>
            </a:ext>
          </a:extLst>
        </p:cNvPr>
        <p:cNvGrpSpPr/>
        <p:nvPr/>
      </p:nvGrpSpPr>
      <p:grpSpPr>
        <a:xfrm>
          <a:off x="0" y="0"/>
          <a:ext cx="0" cy="0"/>
          <a:chOff x="0" y="0"/>
          <a:chExt cx="0" cy="0"/>
        </a:xfrm>
      </p:grpSpPr>
      <p:pic>
        <p:nvPicPr>
          <p:cNvPr id="12" name="Picture 4" descr="figure 1">
            <a:extLst>
              <a:ext uri="{FF2B5EF4-FFF2-40B4-BE49-F238E27FC236}">
                <a16:creationId xmlns:a16="http://schemas.microsoft.com/office/drawing/2014/main" id="{6B7F4F47-EC81-94CF-8449-312CAF7FD9FD}"/>
              </a:ext>
            </a:extLst>
          </p:cNvPr>
          <p:cNvPicPr>
            <a:picLocks noGrp="1" noChangeAspect="1" noChangeArrowheads="1"/>
          </p:cNvPicPr>
          <p:nvPr>
            <p:ph idx="16"/>
          </p:nvPr>
        </p:nvPicPr>
        <p:blipFill>
          <a:blip r:embed="rId2">
            <a:extLst>
              <a:ext uri="{28A0092B-C50C-407E-A947-70E740481C1C}">
                <a14:useLocalDpi xmlns:a14="http://schemas.microsoft.com/office/drawing/2010/main"/>
              </a:ext>
            </a:extLst>
          </a:blip>
          <a:stretch>
            <a:fillRect/>
          </a:stretch>
        </p:blipFill>
        <p:spPr bwMode="auto">
          <a:xfrm>
            <a:off x="6200420" y="2712148"/>
            <a:ext cx="5266831" cy="2944812"/>
          </a:xfrm>
          <a:prstGeom prst="rect">
            <a:avLst/>
          </a:prstGeom>
          <a:solidFill>
            <a:srgbClr val="FFFFFF"/>
          </a:solidFill>
          <a:ln>
            <a:solidFill>
              <a:schemeClr val="tx1"/>
            </a:solidFill>
          </a:ln>
        </p:spPr>
      </p:pic>
      <p:sp>
        <p:nvSpPr>
          <p:cNvPr id="8" name="Content Placeholder 7">
            <a:extLst>
              <a:ext uri="{FF2B5EF4-FFF2-40B4-BE49-F238E27FC236}">
                <a16:creationId xmlns:a16="http://schemas.microsoft.com/office/drawing/2014/main" id="{EECCF9E8-3071-4E94-53FA-6FBB6E4B18F2}"/>
              </a:ext>
            </a:extLst>
          </p:cNvPr>
          <p:cNvSpPr>
            <a:spLocks noGrp="1"/>
          </p:cNvSpPr>
          <p:nvPr>
            <p:ph idx="15"/>
          </p:nvPr>
        </p:nvSpPr>
        <p:spPr/>
        <p:txBody>
          <a:bodyPr/>
          <a:lstStyle/>
          <a:p>
            <a:r>
              <a:rPr lang="en-US" dirty="0"/>
              <a:t>FDA Approved AI Algorithms</a:t>
            </a:r>
          </a:p>
        </p:txBody>
      </p:sp>
      <p:graphicFrame>
        <p:nvGraphicFramePr>
          <p:cNvPr id="13" name="Content Placeholder 12" descr="Point Chart showing AI/Machine Learning on Pubmed how it’s increased since 1980">
            <a:extLst>
              <a:ext uri="{FF2B5EF4-FFF2-40B4-BE49-F238E27FC236}">
                <a16:creationId xmlns:a16="http://schemas.microsoft.com/office/drawing/2014/main" id="{2EC0B695-1650-B4D7-EF38-60732CA38781}"/>
              </a:ext>
            </a:extLst>
          </p:cNvPr>
          <p:cNvGraphicFramePr>
            <a:graphicFrameLocks noGrp="1"/>
          </p:cNvGraphicFramePr>
          <p:nvPr>
            <p:ph idx="10"/>
            <p:extLst>
              <p:ext uri="{D42A27DB-BD31-4B8C-83A1-F6EECF244321}">
                <p14:modId xmlns:p14="http://schemas.microsoft.com/office/powerpoint/2010/main" val="2236276063"/>
              </p:ext>
            </p:extLst>
          </p:nvPr>
        </p:nvGraphicFramePr>
        <p:xfrm>
          <a:off x="952500" y="2674938"/>
          <a:ext cx="4800600" cy="2944813"/>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10">
            <a:extLst>
              <a:ext uri="{FF2B5EF4-FFF2-40B4-BE49-F238E27FC236}">
                <a16:creationId xmlns:a16="http://schemas.microsoft.com/office/drawing/2014/main" id="{E84FABA1-7EBE-FD65-6083-D9C9C9226FAA}"/>
              </a:ext>
            </a:extLst>
          </p:cNvPr>
          <p:cNvSpPr>
            <a:spLocks noGrp="1"/>
          </p:cNvSpPr>
          <p:nvPr>
            <p:ph idx="1"/>
          </p:nvPr>
        </p:nvSpPr>
        <p:spPr/>
        <p:txBody>
          <a:bodyPr/>
          <a:lstStyle/>
          <a:p>
            <a:r>
              <a:rPr lang="en-US" dirty="0"/>
              <a:t>AI/Machine Learning on </a:t>
            </a:r>
            <a:r>
              <a:rPr lang="en-US" dirty="0" err="1"/>
              <a:t>Pubmed</a:t>
            </a:r>
            <a:endParaRPr lang="en-US" dirty="0"/>
          </a:p>
        </p:txBody>
      </p:sp>
      <p:sp>
        <p:nvSpPr>
          <p:cNvPr id="2" name="Title 1">
            <a:extLst>
              <a:ext uri="{FF2B5EF4-FFF2-40B4-BE49-F238E27FC236}">
                <a16:creationId xmlns:a16="http://schemas.microsoft.com/office/drawing/2014/main" id="{90F5E455-D38B-2254-03C7-F87252DE5C93}"/>
              </a:ext>
            </a:extLst>
          </p:cNvPr>
          <p:cNvSpPr>
            <a:spLocks noGrp="1"/>
          </p:cNvSpPr>
          <p:nvPr>
            <p:ph type="title"/>
          </p:nvPr>
        </p:nvSpPr>
        <p:spPr/>
        <p:txBody>
          <a:bodyPr anchor="ctr">
            <a:normAutofit/>
          </a:bodyPr>
          <a:lstStyle/>
          <a:p>
            <a:r>
              <a:rPr lang="en-US" dirty="0"/>
              <a:t>AI is Just Getting Started</a:t>
            </a:r>
          </a:p>
        </p:txBody>
      </p:sp>
    </p:spTree>
    <p:extLst>
      <p:ext uri="{BB962C8B-B14F-4D97-AF65-F5344CB8AC3E}">
        <p14:creationId xmlns:p14="http://schemas.microsoft.com/office/powerpoint/2010/main" val="702910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A4EA50-254A-2771-EE0A-38035778D536}"/>
              </a:ext>
            </a:extLst>
          </p:cNvPr>
          <p:cNvSpPr>
            <a:spLocks noGrp="1"/>
          </p:cNvSpPr>
          <p:nvPr>
            <p:ph type="body" sz="quarter" idx="10"/>
          </p:nvPr>
        </p:nvSpPr>
        <p:spPr>
          <a:xfrm>
            <a:off x="1268233" y="5019085"/>
            <a:ext cx="3018775" cy="369332"/>
          </a:xfrm>
        </p:spPr>
        <p:txBody>
          <a:bodyPr/>
          <a:lstStyle/>
          <a:p>
            <a:r>
              <a:rPr lang="en-US" dirty="0"/>
              <a:t>Jason-Misurac@uiowa.edu</a:t>
            </a:r>
          </a:p>
        </p:txBody>
      </p:sp>
      <p:sp>
        <p:nvSpPr>
          <p:cNvPr id="4" name="Title 3">
            <a:extLst>
              <a:ext uri="{FF2B5EF4-FFF2-40B4-BE49-F238E27FC236}">
                <a16:creationId xmlns:a16="http://schemas.microsoft.com/office/drawing/2014/main" id="{26C3A211-96ED-2BC6-936C-D4B772C7F69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67873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F01446B-BDC1-83A6-2E87-CDC342A42062}"/>
              </a:ext>
            </a:extLst>
          </p:cNvPr>
          <p:cNvSpPr>
            <a:spLocks noGrp="1"/>
          </p:cNvSpPr>
          <p:nvPr>
            <p:ph idx="13"/>
          </p:nvPr>
        </p:nvSpPr>
        <p:spPr/>
        <p:txBody>
          <a:bodyPr/>
          <a:lstStyle/>
          <a:p>
            <a:r>
              <a:rPr lang="en-US" dirty="0"/>
              <a:t>Note generation and formatting </a:t>
            </a:r>
          </a:p>
        </p:txBody>
      </p:sp>
      <p:pic>
        <p:nvPicPr>
          <p:cNvPr id="10" name="Picture Placeholder 39" descr="stack of paper icon">
            <a:extLst>
              <a:ext uri="{FF2B5EF4-FFF2-40B4-BE49-F238E27FC236}">
                <a16:creationId xmlns:a16="http://schemas.microsoft.com/office/drawing/2014/main" id="{338AF3F5-9D61-559B-BD9C-1C1B1E247992}"/>
              </a:ext>
            </a:extLst>
          </p:cNvPr>
          <p:cNvPicPr>
            <a:picLocks noChangeAspect="1"/>
          </p:cNvPicPr>
          <p:nvPr/>
        </p:nvPicPr>
        <p:blipFill>
          <a:blip r:embed="rId3">
            <a:extLst>
              <a:ext uri="{96DAC541-7B7A-43D3-8B79-37D633B846F1}">
                <asvg:svgBlip xmlns:asvg="http://schemas.microsoft.com/office/drawing/2016/SVG/main" r:embed="rId4"/>
              </a:ext>
            </a:extLst>
          </a:blip>
          <a:srcRect l="1688" r="1688"/>
          <a:stretch>
            <a:fillRect/>
          </a:stretch>
        </p:blipFill>
        <p:spPr>
          <a:xfrm>
            <a:off x="9046432" y="2299135"/>
            <a:ext cx="1182412" cy="1222625"/>
          </a:xfrm>
          <a:prstGeom prst="rect">
            <a:avLst/>
          </a:prstGeom>
        </p:spPr>
      </p:pic>
      <p:sp>
        <p:nvSpPr>
          <p:cNvPr id="6" name="Content Placeholder 5">
            <a:extLst>
              <a:ext uri="{FF2B5EF4-FFF2-40B4-BE49-F238E27FC236}">
                <a16:creationId xmlns:a16="http://schemas.microsoft.com/office/drawing/2014/main" id="{7F59DE3B-F1F2-5864-5CF9-A6A12AED2C35}"/>
              </a:ext>
            </a:extLst>
          </p:cNvPr>
          <p:cNvSpPr>
            <a:spLocks noGrp="1"/>
          </p:cNvSpPr>
          <p:nvPr>
            <p:ph idx="11"/>
          </p:nvPr>
        </p:nvSpPr>
        <p:spPr/>
        <p:txBody>
          <a:bodyPr>
            <a:normAutofit/>
          </a:bodyPr>
          <a:lstStyle/>
          <a:p>
            <a:r>
              <a:rPr lang="en-US" dirty="0"/>
              <a:t>Transcription and extraction</a:t>
            </a:r>
          </a:p>
        </p:txBody>
      </p:sp>
      <p:pic>
        <p:nvPicPr>
          <p:cNvPr id="9" name="Picture Placeholder 35" descr="icon of website coding">
            <a:extLst>
              <a:ext uri="{FF2B5EF4-FFF2-40B4-BE49-F238E27FC236}">
                <a16:creationId xmlns:a16="http://schemas.microsoft.com/office/drawing/2014/main" id="{6AFAC84F-1E6C-4717-C436-D6AEEE5E0F89}"/>
              </a:ext>
            </a:extLst>
          </p:cNvPr>
          <p:cNvPicPr>
            <a:picLocks noChangeAspect="1"/>
          </p:cNvPicPr>
          <p:nvPr/>
        </p:nvPicPr>
        <p:blipFill>
          <a:blip r:embed="rId5">
            <a:extLst>
              <a:ext uri="{96DAC541-7B7A-43D3-8B79-37D633B846F1}">
                <asvg:svgBlip xmlns:asvg="http://schemas.microsoft.com/office/drawing/2016/SVG/main" r:embed="rId6"/>
              </a:ext>
            </a:extLst>
          </a:blip>
          <a:srcRect l="1686" r="1686"/>
          <a:stretch>
            <a:fillRect/>
          </a:stretch>
        </p:blipFill>
        <p:spPr>
          <a:xfrm>
            <a:off x="5500171" y="2310547"/>
            <a:ext cx="1182412" cy="1222625"/>
          </a:xfrm>
          <a:prstGeom prst="rect">
            <a:avLst/>
          </a:prstGeom>
        </p:spPr>
      </p:pic>
      <p:sp>
        <p:nvSpPr>
          <p:cNvPr id="5" name="Content Placeholder 4">
            <a:extLst>
              <a:ext uri="{FF2B5EF4-FFF2-40B4-BE49-F238E27FC236}">
                <a16:creationId xmlns:a16="http://schemas.microsoft.com/office/drawing/2014/main" id="{923EFDA2-FCC7-EADF-BAFF-E932346784AF}"/>
              </a:ext>
            </a:extLst>
          </p:cNvPr>
          <p:cNvSpPr>
            <a:spLocks noGrp="1"/>
          </p:cNvSpPr>
          <p:nvPr>
            <p:ph idx="1"/>
          </p:nvPr>
        </p:nvSpPr>
        <p:spPr/>
        <p:txBody>
          <a:bodyPr/>
          <a:lstStyle/>
          <a:p>
            <a:r>
              <a:rPr lang="en-US" dirty="0"/>
              <a:t>Patient-Clinician conversation</a:t>
            </a:r>
          </a:p>
        </p:txBody>
      </p:sp>
      <p:pic>
        <p:nvPicPr>
          <p:cNvPr id="8" name="Picture Placeholder 47" descr="A doctor talking to a patient">
            <a:extLst>
              <a:ext uri="{FF2B5EF4-FFF2-40B4-BE49-F238E27FC236}">
                <a16:creationId xmlns:a16="http://schemas.microsoft.com/office/drawing/2014/main" id="{3851A88E-6542-4147-BBB1-C57F0AFE191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15591" y="2062270"/>
            <a:ext cx="1640558" cy="1696354"/>
          </a:xfrm>
          <a:prstGeom prst="ellipse">
            <a:avLst/>
          </a:prstGeom>
        </p:spPr>
      </p:pic>
      <p:sp>
        <p:nvSpPr>
          <p:cNvPr id="4" name="Title 3">
            <a:extLst>
              <a:ext uri="{FF2B5EF4-FFF2-40B4-BE49-F238E27FC236}">
                <a16:creationId xmlns:a16="http://schemas.microsoft.com/office/drawing/2014/main" id="{ACF046E9-6A0A-48C9-BF60-C713E09E688F}"/>
              </a:ext>
            </a:extLst>
          </p:cNvPr>
          <p:cNvSpPr>
            <a:spLocks noGrp="1"/>
          </p:cNvSpPr>
          <p:nvPr>
            <p:ph type="title"/>
          </p:nvPr>
        </p:nvSpPr>
        <p:spPr/>
        <p:txBody>
          <a:bodyPr/>
          <a:lstStyle/>
          <a:p>
            <a:r>
              <a:rPr lang="en-US" dirty="0"/>
              <a:t>AI Ambient Clinical Documentation</a:t>
            </a:r>
          </a:p>
        </p:txBody>
      </p:sp>
    </p:spTree>
    <p:extLst>
      <p:ext uri="{BB962C8B-B14F-4D97-AF65-F5344CB8AC3E}">
        <p14:creationId xmlns:p14="http://schemas.microsoft.com/office/powerpoint/2010/main" val="271922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6AADE-0EB9-3B11-C102-B4368F83F6E1}"/>
              </a:ext>
            </a:extLst>
          </p:cNvPr>
          <p:cNvSpPr>
            <a:spLocks noGrp="1"/>
          </p:cNvSpPr>
          <p:nvPr>
            <p:ph idx="1"/>
          </p:nvPr>
        </p:nvSpPr>
        <p:spPr/>
        <p:txBody>
          <a:bodyPr>
            <a:normAutofit/>
          </a:bodyPr>
          <a:lstStyle/>
          <a:p>
            <a:r>
              <a:rPr lang="en-US" dirty="0"/>
              <a:t>How it can help</a:t>
            </a:r>
          </a:p>
          <a:p>
            <a:pPr lvl="1"/>
            <a:r>
              <a:rPr lang="en-US" baseline="0" dirty="0"/>
              <a:t>Time face to face with patients</a:t>
            </a:r>
          </a:p>
          <a:p>
            <a:pPr lvl="1"/>
            <a:r>
              <a:rPr lang="en-US" dirty="0"/>
              <a:t>Reduce cognitive burden of clinical note-writing</a:t>
            </a:r>
          </a:p>
          <a:p>
            <a:pPr lvl="1"/>
            <a:r>
              <a:rPr lang="en-US" baseline="0" dirty="0"/>
              <a:t>Free</a:t>
            </a:r>
            <a:r>
              <a:rPr lang="en-US" dirty="0"/>
              <a:t> up clinicians to c</a:t>
            </a:r>
            <a:r>
              <a:rPr lang="en-US" baseline="0" dirty="0"/>
              <a:t>oordinate</a:t>
            </a:r>
            <a:r>
              <a:rPr lang="en-US" dirty="0"/>
              <a:t> care, p</a:t>
            </a:r>
            <a:r>
              <a:rPr lang="en-US" baseline="0" dirty="0"/>
              <a:t>ursue passion</a:t>
            </a:r>
            <a:r>
              <a:rPr lang="en-US" dirty="0"/>
              <a:t> projects, d</a:t>
            </a:r>
            <a:r>
              <a:rPr lang="en-US" baseline="0" dirty="0"/>
              <a:t>o</a:t>
            </a:r>
            <a:r>
              <a:rPr lang="en-US" dirty="0"/>
              <a:t> research</a:t>
            </a:r>
          </a:p>
          <a:p>
            <a:r>
              <a:rPr lang="en-US" baseline="0" dirty="0"/>
              <a:t>Challenges</a:t>
            </a:r>
          </a:p>
          <a:p>
            <a:pPr lvl="1"/>
            <a:r>
              <a:rPr lang="en-US" dirty="0"/>
              <a:t>Cost</a:t>
            </a:r>
            <a:r>
              <a:rPr lang="en-US" baseline="0" dirty="0"/>
              <a:t> (quoted range $100-600/clinician/month)</a:t>
            </a:r>
          </a:p>
          <a:p>
            <a:pPr lvl="1"/>
            <a:r>
              <a:rPr lang="en-US" baseline="0" dirty="0"/>
              <a:t>I</a:t>
            </a:r>
            <a:r>
              <a:rPr lang="en-US" dirty="0"/>
              <a:t>mplementation and rollout</a:t>
            </a:r>
          </a:p>
          <a:p>
            <a:pPr lvl="1"/>
            <a:r>
              <a:rPr lang="en-US" dirty="0"/>
              <a:t>P</a:t>
            </a:r>
            <a:r>
              <a:rPr lang="en-US" baseline="0" dirty="0"/>
              <a:t>erception vs reality of AI documentation – both internal and external</a:t>
            </a:r>
          </a:p>
          <a:p>
            <a:pPr lvl="1"/>
            <a:endParaRPr lang="en-US" baseline="0" dirty="0"/>
          </a:p>
        </p:txBody>
      </p:sp>
      <p:sp>
        <p:nvSpPr>
          <p:cNvPr id="2" name="Title 1">
            <a:extLst>
              <a:ext uri="{FF2B5EF4-FFF2-40B4-BE49-F238E27FC236}">
                <a16:creationId xmlns:a16="http://schemas.microsoft.com/office/drawing/2014/main" id="{9680794A-69C2-4264-7067-162482768698}"/>
              </a:ext>
            </a:extLst>
          </p:cNvPr>
          <p:cNvSpPr>
            <a:spLocks noGrp="1"/>
          </p:cNvSpPr>
          <p:nvPr>
            <p:ph type="title"/>
          </p:nvPr>
        </p:nvSpPr>
        <p:spPr/>
        <p:txBody>
          <a:bodyPr/>
          <a:lstStyle/>
          <a:p>
            <a:r>
              <a:rPr lang="en-US" dirty="0"/>
              <a:t>Ambient</a:t>
            </a:r>
            <a:r>
              <a:rPr lang="en-US" baseline="0" dirty="0"/>
              <a:t> Clinical Documentation</a:t>
            </a:r>
            <a:endParaRPr lang="en-US" dirty="0"/>
          </a:p>
        </p:txBody>
      </p:sp>
    </p:spTree>
    <p:extLst>
      <p:ext uri="{BB962C8B-B14F-4D97-AF65-F5344CB8AC3E}">
        <p14:creationId xmlns:p14="http://schemas.microsoft.com/office/powerpoint/2010/main" val="192816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6AF56-A60D-8D53-A6A0-D2008C30C1D7}"/>
              </a:ext>
            </a:extLst>
          </p:cNvPr>
          <p:cNvSpPr>
            <a:spLocks noGrp="1"/>
          </p:cNvSpPr>
          <p:nvPr>
            <p:ph idx="1"/>
          </p:nvPr>
        </p:nvSpPr>
        <p:spPr/>
        <p:txBody>
          <a:bodyPr>
            <a:normAutofit lnSpcReduction="10000"/>
          </a:bodyPr>
          <a:lstStyle/>
          <a:p>
            <a:r>
              <a:rPr lang="en-US" baseline="0" dirty="0"/>
              <a:t>Researched and then trialed ambient documentation tools</a:t>
            </a:r>
          </a:p>
          <a:p>
            <a:pPr lvl="1"/>
            <a:r>
              <a:rPr lang="en-US" baseline="0" dirty="0"/>
              <a:t>Volunteer group of 40 clinicians for 5 weeks for each tool</a:t>
            </a:r>
          </a:p>
          <a:p>
            <a:r>
              <a:rPr lang="en-US" baseline="0" dirty="0"/>
              <a:t>Selected a vendor (Nabla) based on user feedback and metrics</a:t>
            </a:r>
          </a:p>
          <a:p>
            <a:pPr lvl="1"/>
            <a:r>
              <a:rPr lang="en-US" baseline="0" dirty="0"/>
              <a:t>Metric: Marked improvement in average burnout scores from 4.2 to </a:t>
            </a:r>
            <a:r>
              <a:rPr lang="en-US" dirty="0"/>
              <a:t>3.2 (p&lt;0.001)</a:t>
            </a:r>
            <a:r>
              <a:rPr lang="en-US" baseline="30000" dirty="0">
                <a:latin typeface="Courier New" panose="02070309020205020404" pitchFamily="49" charset="0"/>
                <a:cs typeface="Courier New" panose="02070309020205020404" pitchFamily="49" charset="0"/>
              </a:rPr>
              <a:t>†</a:t>
            </a:r>
            <a:endParaRPr lang="en-US" baseline="30000" dirty="0"/>
          </a:p>
          <a:p>
            <a:pPr lvl="1"/>
            <a:r>
              <a:rPr lang="en-US" baseline="0" dirty="0"/>
              <a:t>Feedback: It works to lessen the workload of documentation</a:t>
            </a:r>
          </a:p>
          <a:p>
            <a:pPr lvl="0"/>
            <a:r>
              <a:rPr lang="en-US" baseline="0" dirty="0"/>
              <a:t>Simple implementation strategy </a:t>
            </a:r>
          </a:p>
          <a:p>
            <a:pPr lvl="1"/>
            <a:r>
              <a:rPr lang="en-US" baseline="0" dirty="0"/>
              <a:t>Installed EHR integration (~4 weeks)</a:t>
            </a:r>
          </a:p>
          <a:p>
            <a:pPr lvl="1"/>
            <a:r>
              <a:rPr lang="en-US" baseline="0" dirty="0"/>
              <a:t>All invited to go-live training meeting</a:t>
            </a:r>
            <a:endParaRPr lang="en-US" dirty="0"/>
          </a:p>
          <a:p>
            <a:pPr lvl="2"/>
            <a:r>
              <a:rPr lang="en-US" dirty="0"/>
              <a:t>On the same day, the ambient documentation tool was activated in the EHR</a:t>
            </a:r>
            <a:endParaRPr lang="en-US" baseline="0" dirty="0"/>
          </a:p>
        </p:txBody>
      </p:sp>
      <p:sp>
        <p:nvSpPr>
          <p:cNvPr id="5" name="TextBox 4">
            <a:extLst>
              <a:ext uri="{FF2B5EF4-FFF2-40B4-BE49-F238E27FC236}">
                <a16:creationId xmlns:a16="http://schemas.microsoft.com/office/drawing/2014/main" id="{4119A195-E917-2FDB-B060-8513BCF8C5FB}"/>
              </a:ext>
            </a:extLst>
          </p:cNvPr>
          <p:cNvSpPr txBox="1"/>
          <p:nvPr/>
        </p:nvSpPr>
        <p:spPr>
          <a:xfrm>
            <a:off x="6444342" y="6488668"/>
            <a:ext cx="5874657" cy="338554"/>
          </a:xfrm>
          <a:prstGeom prst="rect">
            <a:avLst/>
          </a:prstGeom>
          <a:noFill/>
        </p:spPr>
        <p:txBody>
          <a:bodyPr wrap="square">
            <a:spAutoFit/>
          </a:bodyPr>
          <a:lstStyle/>
          <a:p>
            <a:r>
              <a:rPr lang="en-US" sz="1600" baseline="30000" dirty="0">
                <a:latin typeface="+mj-lt"/>
                <a:cs typeface="Courier New" panose="02070309020205020404" pitchFamily="49" charset="0"/>
              </a:rPr>
              <a:t>†</a:t>
            </a:r>
            <a:r>
              <a:rPr lang="en-US" sz="1600" dirty="0">
                <a:latin typeface="+mj-lt"/>
                <a:cs typeface="Courier New" panose="02070309020205020404" pitchFamily="49" charset="0"/>
              </a:rPr>
              <a:t>Misurac et al. Appl Clin Inform. 2024 Nov 5. PMID: 39500346</a:t>
            </a:r>
            <a:endParaRPr lang="en-US" sz="1600" dirty="0">
              <a:latin typeface="+mj-lt"/>
            </a:endParaRPr>
          </a:p>
        </p:txBody>
      </p:sp>
      <p:sp>
        <p:nvSpPr>
          <p:cNvPr id="2" name="Title 1">
            <a:extLst>
              <a:ext uri="{FF2B5EF4-FFF2-40B4-BE49-F238E27FC236}">
                <a16:creationId xmlns:a16="http://schemas.microsoft.com/office/drawing/2014/main" id="{904A9900-064F-3274-D596-1C5E60270470}"/>
              </a:ext>
            </a:extLst>
          </p:cNvPr>
          <p:cNvSpPr>
            <a:spLocks noGrp="1"/>
          </p:cNvSpPr>
          <p:nvPr>
            <p:ph type="title"/>
          </p:nvPr>
        </p:nvSpPr>
        <p:spPr/>
        <p:txBody>
          <a:bodyPr/>
          <a:lstStyle/>
          <a:p>
            <a:r>
              <a:rPr lang="en-US" dirty="0"/>
              <a:t>Ambient Clinical Documentation at UIHC</a:t>
            </a:r>
          </a:p>
        </p:txBody>
      </p:sp>
    </p:spTree>
    <p:extLst>
      <p:ext uri="{BB962C8B-B14F-4D97-AF65-F5344CB8AC3E}">
        <p14:creationId xmlns:p14="http://schemas.microsoft.com/office/powerpoint/2010/main" val="2975858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shboard of Nabla top specialties">
            <a:extLst>
              <a:ext uri="{FF2B5EF4-FFF2-40B4-BE49-F238E27FC236}">
                <a16:creationId xmlns:a16="http://schemas.microsoft.com/office/drawing/2014/main" id="{65B48BAF-0182-02C4-C89B-6F4E5335374C}"/>
              </a:ext>
            </a:extLst>
          </p:cNvPr>
          <p:cNvPicPr>
            <a:picLocks noChangeAspect="1"/>
          </p:cNvPicPr>
          <p:nvPr/>
        </p:nvPicPr>
        <p:blipFill>
          <a:blip r:embed="rId2"/>
          <a:srcRect/>
          <a:stretch/>
        </p:blipFill>
        <p:spPr>
          <a:xfrm>
            <a:off x="7224882" y="3575964"/>
            <a:ext cx="4456082" cy="2754499"/>
          </a:xfrm>
          <a:prstGeom prst="rect">
            <a:avLst/>
          </a:prstGeom>
        </p:spPr>
      </p:pic>
      <p:pic>
        <p:nvPicPr>
          <p:cNvPr id="5" name="Picture 4" descr="Dashboard showing weekly nabl encounters chart">
            <a:extLst>
              <a:ext uri="{FF2B5EF4-FFF2-40B4-BE49-F238E27FC236}">
                <a16:creationId xmlns:a16="http://schemas.microsoft.com/office/drawing/2014/main" id="{4B044A01-F9E8-68A9-1FE9-E358A3B084F8}"/>
              </a:ext>
            </a:extLst>
          </p:cNvPr>
          <p:cNvPicPr>
            <a:picLocks noChangeAspect="1"/>
          </p:cNvPicPr>
          <p:nvPr/>
        </p:nvPicPr>
        <p:blipFill>
          <a:blip r:embed="rId3"/>
          <a:srcRect l="1954" r="1954"/>
          <a:stretch/>
        </p:blipFill>
        <p:spPr>
          <a:xfrm>
            <a:off x="7175414" y="365760"/>
            <a:ext cx="4555019" cy="3210203"/>
          </a:xfrm>
          <a:prstGeom prst="rect">
            <a:avLst/>
          </a:prstGeom>
          <a:noFill/>
        </p:spPr>
      </p:pic>
      <p:sp>
        <p:nvSpPr>
          <p:cNvPr id="22" name="Content Placeholder 3">
            <a:extLst>
              <a:ext uri="{FF2B5EF4-FFF2-40B4-BE49-F238E27FC236}">
                <a16:creationId xmlns:a16="http://schemas.microsoft.com/office/drawing/2014/main" id="{720AEBBC-A0FF-970A-BAC0-F49E6836933E}"/>
              </a:ext>
            </a:extLst>
          </p:cNvPr>
          <p:cNvSpPr>
            <a:spLocks noGrp="1"/>
          </p:cNvSpPr>
          <p:nvPr>
            <p:ph idx="1"/>
          </p:nvPr>
        </p:nvSpPr>
        <p:spPr>
          <a:xfrm>
            <a:off x="952499" y="1686757"/>
            <a:ext cx="5257801" cy="4256843"/>
          </a:xfrm>
        </p:spPr>
        <p:txBody>
          <a:bodyPr>
            <a:normAutofit/>
          </a:bodyPr>
          <a:lstStyle/>
          <a:p>
            <a:pPr marL="457200" indent="-457200">
              <a:buFont typeface="Arial" panose="020B0604020202020204" pitchFamily="34" charset="0"/>
              <a:buChar char="•"/>
            </a:pPr>
            <a:r>
              <a:rPr lang="en-US" dirty="0"/>
              <a:t>Launched Sept 2024, used in &gt;240K encounters</a:t>
            </a:r>
          </a:p>
          <a:p>
            <a:pPr marL="457200" indent="-457200">
              <a:buFont typeface="Arial" panose="020B0604020202020204" pitchFamily="34" charset="0"/>
              <a:buChar char="•"/>
            </a:pPr>
            <a:r>
              <a:rPr lang="en-US" dirty="0"/>
              <a:t>Used across almost every specialty in the organization </a:t>
            </a:r>
          </a:p>
          <a:p>
            <a:pPr marL="457200" indent="-457200">
              <a:buFont typeface="Arial" panose="020B0604020202020204" pitchFamily="34" charset="0"/>
              <a:buChar char="•"/>
            </a:pPr>
            <a:r>
              <a:rPr lang="en-US" dirty="0"/>
              <a:t>Open to all clinical staff</a:t>
            </a:r>
          </a:p>
          <a:p>
            <a:pPr marL="1143000" lvl="1" indent="-457200"/>
            <a:r>
              <a:rPr lang="en-US" dirty="0"/>
              <a:t>Physicians, NP/PA, Trainees, Dieticians, Social workers, Psychologists, Nurses, etc.</a:t>
            </a:r>
          </a:p>
        </p:txBody>
      </p:sp>
      <p:sp>
        <p:nvSpPr>
          <p:cNvPr id="21" name="Title 2">
            <a:extLst>
              <a:ext uri="{FF2B5EF4-FFF2-40B4-BE49-F238E27FC236}">
                <a16:creationId xmlns:a16="http://schemas.microsoft.com/office/drawing/2014/main" id="{93940CE8-14D0-1538-956F-04272D470C16}"/>
              </a:ext>
            </a:extLst>
          </p:cNvPr>
          <p:cNvSpPr>
            <a:spLocks noGrp="1"/>
          </p:cNvSpPr>
          <p:nvPr>
            <p:ph type="title"/>
          </p:nvPr>
        </p:nvSpPr>
        <p:spPr>
          <a:xfrm>
            <a:off x="949325" y="498296"/>
            <a:ext cx="5260975" cy="896116"/>
          </a:xfrm>
        </p:spPr>
        <p:txBody>
          <a:bodyPr/>
          <a:lstStyle/>
          <a:p>
            <a:r>
              <a:rPr lang="en-US" dirty="0"/>
              <a:t>Use Since Launch</a:t>
            </a:r>
          </a:p>
        </p:txBody>
      </p:sp>
    </p:spTree>
    <p:extLst>
      <p:ext uri="{BB962C8B-B14F-4D97-AF65-F5344CB8AC3E}">
        <p14:creationId xmlns:p14="http://schemas.microsoft.com/office/powerpoint/2010/main" val="90671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CAACC5-6DE5-5F95-C599-73A90511CE7E}"/>
              </a:ext>
            </a:extLst>
          </p:cNvPr>
          <p:cNvGrpSpPr/>
          <p:nvPr/>
        </p:nvGrpSpPr>
        <p:grpSpPr>
          <a:xfrm>
            <a:off x="10762706" y="4001746"/>
            <a:ext cx="175191" cy="164592"/>
            <a:chOff x="10762706" y="4001746"/>
            <a:chExt cx="175191" cy="164592"/>
          </a:xfrm>
        </p:grpSpPr>
        <p:cxnSp>
          <p:nvCxnSpPr>
            <p:cNvPr id="13" name="Straight Connector 12">
              <a:extLst>
                <a:ext uri="{FF2B5EF4-FFF2-40B4-BE49-F238E27FC236}">
                  <a16:creationId xmlns:a16="http://schemas.microsoft.com/office/drawing/2014/main" id="{8F0A103E-9E5F-AEA7-AAB8-BBF35465ECD1}"/>
                </a:ext>
                <a:ext uri="{C183D7F6-B498-43B3-948B-1728B52AA6E4}">
                  <adec:decorative xmlns:adec="http://schemas.microsoft.com/office/drawing/2017/decorative" val="1"/>
                </a:ext>
              </a:extLst>
            </p:cNvPr>
            <p:cNvCxnSpPr>
              <a:cxnSpLocks/>
            </p:cNvCxnSpPr>
            <p:nvPr/>
          </p:nvCxnSpPr>
          <p:spPr>
            <a:xfrm>
              <a:off x="10790189" y="4082758"/>
              <a:ext cx="147708"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DCC94C9-5092-D02B-9EFB-BD2B1FAB3883}"/>
                </a:ext>
                <a:ext uri="{C183D7F6-B498-43B3-948B-1728B52AA6E4}">
                  <adec:decorative xmlns:adec="http://schemas.microsoft.com/office/drawing/2017/decorative" val="1"/>
                </a:ext>
              </a:extLst>
            </p:cNvPr>
            <p:cNvSpPr/>
            <p:nvPr/>
          </p:nvSpPr>
          <p:spPr>
            <a:xfrm>
              <a:off x="10762706" y="4001746"/>
              <a:ext cx="166202" cy="1645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cxnSp>
        <p:nvCxnSpPr>
          <p:cNvPr id="8" name="Straight Connector 7">
            <a:extLst>
              <a:ext uri="{FF2B5EF4-FFF2-40B4-BE49-F238E27FC236}">
                <a16:creationId xmlns:a16="http://schemas.microsoft.com/office/drawing/2014/main" id="{C80A588D-DEC1-6316-152C-3A55CD10B78B}"/>
              </a:ext>
              <a:ext uri="{C183D7F6-B498-43B3-948B-1728B52AA6E4}">
                <adec:decorative xmlns:adec="http://schemas.microsoft.com/office/drawing/2017/decorative" val="1"/>
              </a:ext>
            </a:extLst>
          </p:cNvPr>
          <p:cNvCxnSpPr/>
          <p:nvPr/>
        </p:nvCxnSpPr>
        <p:spPr>
          <a:xfrm>
            <a:off x="6827520" y="4127865"/>
            <a:ext cx="3840480"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cx1="http://schemas.microsoft.com/office/drawing/2015/9/8/chartex" Requires="cx1">
          <p:graphicFrame>
            <p:nvGraphicFramePr>
              <p:cNvPr id="6" name="Picture Placeholder 5" descr="Bar chart showing Burnout score">
                <a:extLst>
                  <a:ext uri="{FF2B5EF4-FFF2-40B4-BE49-F238E27FC236}">
                    <a16:creationId xmlns:a16="http://schemas.microsoft.com/office/drawing/2014/main" id="{80702FDA-CE6E-A3A9-698A-C9484FAF9928}"/>
                  </a:ext>
                </a:extLst>
              </p:cNvPr>
              <p:cNvGraphicFramePr>
                <a:graphicFrameLocks noGrp="1"/>
              </p:cNvGraphicFramePr>
              <p:nvPr>
                <p:ph type="pic" sz="quarter" idx="11"/>
                <p:extLst>
                  <p:ext uri="{D42A27DB-BD31-4B8C-83A1-F6EECF244321}">
                    <p14:modId xmlns:p14="http://schemas.microsoft.com/office/powerpoint/2010/main" val="1390213851"/>
                  </p:ext>
                </p:extLst>
              </p:nvPr>
            </p:nvGraphicFramePr>
            <p:xfrm>
              <a:off x="6305006" y="0"/>
              <a:ext cx="5896519" cy="638968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6" name="Picture Placeholder 5" descr="Bar chart showing Burnout score">
                <a:extLst>
                  <a:ext uri="{FF2B5EF4-FFF2-40B4-BE49-F238E27FC236}">
                    <a16:creationId xmlns:a16="http://schemas.microsoft.com/office/drawing/2014/main" id="{80702FDA-CE6E-A3A9-698A-C9484FAF9928}"/>
                  </a:ext>
                </a:extLst>
              </p:cNvPr>
              <p:cNvPicPr>
                <a:picLocks noGrp="1" noRot="1" noChangeAspect="1" noMove="1" noResize="1" noEditPoints="1" noAdjustHandles="1" noChangeArrowheads="1" noChangeShapeType="1"/>
              </p:cNvPicPr>
              <p:nvPr/>
            </p:nvPicPr>
            <p:blipFill>
              <a:blip r:embed="rId4"/>
              <a:stretch>
                <a:fillRect/>
              </a:stretch>
            </p:blipFill>
            <p:spPr>
              <a:xfrm>
                <a:off x="6305006" y="0"/>
                <a:ext cx="5896519" cy="6389688"/>
              </a:xfrm>
              <a:prstGeom prst="rect">
                <a:avLst/>
              </a:prstGeom>
            </p:spPr>
          </p:pic>
        </mc:Fallback>
      </mc:AlternateContent>
      <p:sp>
        <p:nvSpPr>
          <p:cNvPr id="12" name="TextBox 11">
            <a:extLst>
              <a:ext uri="{FF2B5EF4-FFF2-40B4-BE49-F238E27FC236}">
                <a16:creationId xmlns:a16="http://schemas.microsoft.com/office/drawing/2014/main" id="{512DB9AC-11FE-A36C-C16B-F95F14ED341C}"/>
              </a:ext>
            </a:extLst>
          </p:cNvPr>
          <p:cNvSpPr txBox="1"/>
          <p:nvPr/>
        </p:nvSpPr>
        <p:spPr>
          <a:xfrm>
            <a:off x="10871489" y="3877608"/>
            <a:ext cx="1407758" cy="707886"/>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PFI burnout</a:t>
            </a:r>
          </a:p>
          <a:p>
            <a:r>
              <a:rPr lang="en-US" sz="2000" dirty="0">
                <a:latin typeface="Calibri" panose="020F0502020204030204" pitchFamily="34" charset="0"/>
                <a:cs typeface="Calibri" panose="020F0502020204030204" pitchFamily="34" charset="0"/>
              </a:rPr>
              <a:t>cutoff</a:t>
            </a:r>
          </a:p>
        </p:txBody>
      </p:sp>
      <p:sp>
        <p:nvSpPr>
          <p:cNvPr id="3" name="Content Placeholder 2">
            <a:extLst>
              <a:ext uri="{FF2B5EF4-FFF2-40B4-BE49-F238E27FC236}">
                <a16:creationId xmlns:a16="http://schemas.microsoft.com/office/drawing/2014/main" id="{931B7FCD-1EB7-9E8F-466A-03F670068253}"/>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&gt;30</a:t>
            </a:r>
            <a:r>
              <a:rPr lang="en-US" baseline="0" dirty="0"/>
              <a:t>% reduction in average </a:t>
            </a:r>
            <a:r>
              <a:rPr lang="en-US" dirty="0"/>
              <a:t>b</a:t>
            </a:r>
            <a:r>
              <a:rPr lang="en-US" baseline="0" dirty="0"/>
              <a:t>urnout score after 30 days, no improvement in </a:t>
            </a:r>
            <a:r>
              <a:rPr lang="en-US" dirty="0"/>
              <a:t>non-users</a:t>
            </a:r>
          </a:p>
          <a:p>
            <a:pPr marL="1143000" lvl="1" indent="-457200"/>
            <a:r>
              <a:rPr lang="en-US" baseline="0" dirty="0"/>
              <a:t>Persists after 90 days</a:t>
            </a:r>
          </a:p>
          <a:p>
            <a:pPr marL="457200" indent="-457200">
              <a:buFont typeface="Arial" panose="020B0604020202020204" pitchFamily="34" charset="0"/>
              <a:buChar char="•"/>
            </a:pPr>
            <a:r>
              <a:rPr lang="en-US" baseline="0" dirty="0"/>
              <a:t>Average perceived time savings 2.6 hours per week</a:t>
            </a:r>
          </a:p>
          <a:p>
            <a:pPr marL="457200" indent="-457200">
              <a:buFont typeface="Arial" panose="020B0604020202020204" pitchFamily="34" charset="0"/>
              <a:buChar char="•"/>
            </a:pPr>
            <a:r>
              <a:rPr lang="en-US" dirty="0"/>
              <a:t>Average likelihood to recommend to colleague 8.2/10</a:t>
            </a:r>
            <a:endParaRPr lang="en-US" baseline="0" dirty="0"/>
          </a:p>
          <a:p>
            <a:endParaRPr lang="en-US" baseline="0" dirty="0"/>
          </a:p>
          <a:p>
            <a:endParaRPr lang="en-US" baseline="0" dirty="0"/>
          </a:p>
        </p:txBody>
      </p:sp>
      <p:sp>
        <p:nvSpPr>
          <p:cNvPr id="2" name="Title 1">
            <a:extLst>
              <a:ext uri="{FF2B5EF4-FFF2-40B4-BE49-F238E27FC236}">
                <a16:creationId xmlns:a16="http://schemas.microsoft.com/office/drawing/2014/main" id="{03773CB7-E520-3BCD-1C0E-4907ECE0CA31}"/>
              </a:ext>
            </a:extLst>
          </p:cNvPr>
          <p:cNvSpPr>
            <a:spLocks noGrp="1"/>
          </p:cNvSpPr>
          <p:nvPr>
            <p:ph type="title"/>
          </p:nvPr>
        </p:nvSpPr>
        <p:spPr/>
        <p:txBody>
          <a:bodyPr/>
          <a:lstStyle/>
          <a:p>
            <a:r>
              <a:rPr lang="en-US" baseline="0" dirty="0"/>
              <a:t>Impact Since Launch</a:t>
            </a:r>
            <a:endParaRPr lang="en-US" dirty="0"/>
          </a:p>
        </p:txBody>
      </p:sp>
    </p:spTree>
    <p:extLst>
      <p:ext uri="{BB962C8B-B14F-4D97-AF65-F5344CB8AC3E}">
        <p14:creationId xmlns:p14="http://schemas.microsoft.com/office/powerpoint/2010/main" val="31511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A1972366-6512-8EF7-CDF6-72C669014E1E}"/>
              </a:ext>
            </a:extLst>
          </p:cNvPr>
          <p:cNvSpPr txBox="1">
            <a:spLocks/>
          </p:cNvSpPr>
          <p:nvPr/>
        </p:nvSpPr>
        <p:spPr>
          <a:xfrm>
            <a:off x="6217919" y="1686757"/>
            <a:ext cx="5037025" cy="425684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Users surveyed about the effects of Ambient AI report:</a:t>
            </a:r>
          </a:p>
          <a:p>
            <a:pPr lvl="1"/>
            <a:r>
              <a:rPr lang="en-US" dirty="0"/>
              <a:t>Improved work/life balance</a:t>
            </a:r>
          </a:p>
          <a:p>
            <a:pPr lvl="1"/>
            <a:r>
              <a:rPr lang="en-US" dirty="0"/>
              <a:t>Improved patient interactions</a:t>
            </a:r>
          </a:p>
          <a:p>
            <a:pPr lvl="1"/>
            <a:r>
              <a:rPr lang="en-US" dirty="0"/>
              <a:t>Decreased after-hours time</a:t>
            </a:r>
          </a:p>
          <a:p>
            <a:pPr lvl="1"/>
            <a:r>
              <a:rPr lang="en-US" dirty="0"/>
              <a:t>Less worried about forgetting</a:t>
            </a:r>
          </a:p>
          <a:p>
            <a:r>
              <a:rPr lang="en-US" dirty="0"/>
              <a:t>Revising draft note requires less cognitive focus than composing from scratch</a:t>
            </a:r>
          </a:p>
        </p:txBody>
      </p:sp>
      <p:graphicFrame>
        <p:nvGraphicFramePr>
          <p:cNvPr id="10" name="Content Placeholder 9" descr="Bar chart Ambient AI Documentation">
            <a:extLst>
              <a:ext uri="{FF2B5EF4-FFF2-40B4-BE49-F238E27FC236}">
                <a16:creationId xmlns:a16="http://schemas.microsoft.com/office/drawing/2014/main" id="{3F169E4F-693B-E86C-3820-4507DA111536}"/>
              </a:ext>
            </a:extLst>
          </p:cNvPr>
          <p:cNvGraphicFramePr>
            <a:graphicFrameLocks noGrp="1"/>
          </p:cNvGraphicFramePr>
          <p:nvPr>
            <p:ph idx="1"/>
            <p:extLst>
              <p:ext uri="{D42A27DB-BD31-4B8C-83A1-F6EECF244321}">
                <p14:modId xmlns:p14="http://schemas.microsoft.com/office/powerpoint/2010/main" val="286758427"/>
              </p:ext>
            </p:extLst>
          </p:nvPr>
        </p:nvGraphicFramePr>
        <p:xfrm>
          <a:off x="494071" y="1687513"/>
          <a:ext cx="5480011" cy="4356100"/>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18">
            <a:extLst>
              <a:ext uri="{FF2B5EF4-FFF2-40B4-BE49-F238E27FC236}">
                <a16:creationId xmlns:a16="http://schemas.microsoft.com/office/drawing/2014/main" id="{18C165A6-FFEF-7E9F-A04B-B48ED5996FEF}"/>
              </a:ext>
            </a:extLst>
          </p:cNvPr>
          <p:cNvSpPr>
            <a:spLocks noGrp="1"/>
          </p:cNvSpPr>
          <p:nvPr>
            <p:ph type="title"/>
          </p:nvPr>
        </p:nvSpPr>
        <p:spPr/>
        <p:txBody>
          <a:bodyPr/>
          <a:lstStyle/>
          <a:p>
            <a:r>
              <a:rPr lang="en-US" dirty="0"/>
              <a:t>Reasons for Burnout Improvement? </a:t>
            </a:r>
          </a:p>
        </p:txBody>
      </p:sp>
    </p:spTree>
    <p:extLst>
      <p:ext uri="{BB962C8B-B14F-4D97-AF65-F5344CB8AC3E}">
        <p14:creationId xmlns:p14="http://schemas.microsoft.com/office/powerpoint/2010/main" val="44384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0855F11-25D6-EB8C-EACD-71BB430F693C}"/>
              </a:ext>
            </a:extLst>
          </p:cNvPr>
          <p:cNvSpPr>
            <a:spLocks noGrp="1"/>
          </p:cNvSpPr>
          <p:nvPr>
            <p:ph idx="16"/>
          </p:nvPr>
        </p:nvSpPr>
        <p:spPr>
          <a:xfrm>
            <a:off x="6433725" y="2222500"/>
            <a:ext cx="4800224" cy="3721100"/>
          </a:xfrm>
        </p:spPr>
        <p:txBody>
          <a:bodyPr/>
          <a:lstStyle/>
          <a:p>
            <a:pPr marL="285750" indent="-285750">
              <a:buFont typeface="Arial" panose="020B0604020202020204" pitchFamily="34" charset="0"/>
              <a:buChar char="•"/>
            </a:pPr>
            <a:r>
              <a:rPr lang="en-US" dirty="0"/>
              <a:t>“I think it frees me to have… a better interaction with the patient...Allows me to sort of </a:t>
            </a:r>
            <a:r>
              <a:rPr lang="en-US" i="1" dirty="0"/>
              <a:t>be present in that interaction </a:t>
            </a:r>
            <a:r>
              <a:rPr lang="en-US" dirty="0"/>
              <a:t>without feeling like I have to type everything to remember it.” </a:t>
            </a:r>
          </a:p>
          <a:p>
            <a:pPr marL="285750" indent="-285750">
              <a:buFont typeface="Arial" panose="020B0604020202020204" pitchFamily="34" charset="0"/>
              <a:buChar char="•"/>
            </a:pPr>
            <a:r>
              <a:rPr lang="en-US" dirty="0"/>
              <a:t>“I was like, ‘wow, I really enjoyed that conversation.’ And I didn't have to spend it typing. And then </a:t>
            </a:r>
            <a:r>
              <a:rPr lang="en-US" i="1" dirty="0"/>
              <a:t>these few minutes of rest in my brain</a:t>
            </a:r>
            <a:r>
              <a:rPr lang="en-US" dirty="0"/>
              <a:t> while I'm confident that Nabla is at least going to </a:t>
            </a:r>
            <a:r>
              <a:rPr lang="en-US" i="1" dirty="0"/>
              <a:t>remind me of all the important details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3F91B4D8-5834-BFF4-B9DB-66CB50B105B8}"/>
              </a:ext>
            </a:extLst>
          </p:cNvPr>
          <p:cNvSpPr>
            <a:spLocks noGrp="1"/>
          </p:cNvSpPr>
          <p:nvPr>
            <p:ph idx="15"/>
          </p:nvPr>
        </p:nvSpPr>
        <p:spPr>
          <a:xfrm>
            <a:off x="6433724" y="1676706"/>
            <a:ext cx="4800224" cy="367994"/>
          </a:xfrm>
        </p:spPr>
        <p:txBody>
          <a:bodyPr/>
          <a:lstStyle/>
          <a:p>
            <a:r>
              <a:rPr lang="en-US" dirty="0"/>
              <a:t>Relevant Quote/Comments:</a:t>
            </a:r>
          </a:p>
        </p:txBody>
      </p:sp>
      <p:sp>
        <p:nvSpPr>
          <p:cNvPr id="6" name="Content Placeholder 5">
            <a:extLst>
              <a:ext uri="{FF2B5EF4-FFF2-40B4-BE49-F238E27FC236}">
                <a16:creationId xmlns:a16="http://schemas.microsoft.com/office/drawing/2014/main" id="{E14A001A-2A28-5EA1-A167-D32EB0C73F0C}"/>
              </a:ext>
            </a:extLst>
          </p:cNvPr>
          <p:cNvSpPr>
            <a:spLocks noGrp="1"/>
          </p:cNvSpPr>
          <p:nvPr>
            <p:ph idx="10"/>
          </p:nvPr>
        </p:nvSpPr>
        <p:spPr>
          <a:xfrm>
            <a:off x="952501" y="1676706"/>
            <a:ext cx="4800219" cy="4276946"/>
          </a:xfrm>
        </p:spPr>
        <p:txBody>
          <a:bodyPr/>
          <a:lstStyle/>
          <a:p>
            <a:pPr marL="285750" indent="-285750">
              <a:buFont typeface="Arial" panose="020B0604020202020204" pitchFamily="34" charset="0"/>
              <a:buChar char="•"/>
            </a:pPr>
            <a:r>
              <a:rPr lang="en-US" dirty="0"/>
              <a:t>Jen Van Tiem, Beth Cramer, Chris Iverson, Heather Reisinger and others interviewed 24 clinicians from nine clinical departments using a semi-structured interview guide</a:t>
            </a:r>
          </a:p>
          <a:p>
            <a:pPr marL="285750" indent="-285750">
              <a:buFont typeface="Arial" panose="020B0604020202020204" pitchFamily="34" charset="0"/>
              <a:buChar char="•"/>
            </a:pPr>
            <a:r>
              <a:rPr lang="en-US" b="1" dirty="0"/>
              <a:t>Focus on patient, not computer</a:t>
            </a:r>
          </a:p>
          <a:p>
            <a:pPr marL="742950" lvl="1" indent="-285750">
              <a:buFont typeface="Arial" panose="020B0604020202020204" pitchFamily="34" charset="0"/>
              <a:buChar char="•"/>
            </a:pPr>
            <a:r>
              <a:rPr lang="en-US" sz="1600" dirty="0"/>
              <a:t>More eye contact </a:t>
            </a:r>
          </a:p>
          <a:p>
            <a:pPr marL="742950" lvl="1" indent="-285750">
              <a:buFont typeface="Arial" panose="020B0604020202020204" pitchFamily="34" charset="0"/>
              <a:buChar char="•"/>
            </a:pPr>
            <a:r>
              <a:rPr lang="en-US" sz="1600" dirty="0"/>
              <a:t>Less concern about forgetting key details</a:t>
            </a:r>
          </a:p>
          <a:p>
            <a:endParaRPr lang="en-US" dirty="0"/>
          </a:p>
        </p:txBody>
      </p:sp>
      <p:sp>
        <p:nvSpPr>
          <p:cNvPr id="2" name="Title 1">
            <a:extLst>
              <a:ext uri="{FF2B5EF4-FFF2-40B4-BE49-F238E27FC236}">
                <a16:creationId xmlns:a16="http://schemas.microsoft.com/office/drawing/2014/main" id="{9AAB6D72-1FDF-67D9-CFBC-E5DF7841913D}"/>
              </a:ext>
            </a:extLst>
          </p:cNvPr>
          <p:cNvSpPr>
            <a:spLocks noGrp="1"/>
          </p:cNvSpPr>
          <p:nvPr>
            <p:ph type="title"/>
          </p:nvPr>
        </p:nvSpPr>
        <p:spPr/>
        <p:txBody>
          <a:bodyPr>
            <a:normAutofit fontScale="90000"/>
          </a:bodyPr>
          <a:lstStyle/>
          <a:p>
            <a:r>
              <a:rPr lang="en-US" dirty="0"/>
              <a:t>Reasons for Burnout Improvement - Qualitative Interviews</a:t>
            </a:r>
          </a:p>
        </p:txBody>
      </p:sp>
    </p:spTree>
    <p:extLst>
      <p:ext uri="{BB962C8B-B14F-4D97-AF65-F5344CB8AC3E}">
        <p14:creationId xmlns:p14="http://schemas.microsoft.com/office/powerpoint/2010/main" val="16841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2CF6C-9C03-C792-31A9-1370C832D6F5}"/>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373C6F0-C2B1-6AED-435B-B70DFC0FEB47}"/>
              </a:ext>
            </a:extLst>
          </p:cNvPr>
          <p:cNvSpPr>
            <a:spLocks noGrp="1"/>
          </p:cNvSpPr>
          <p:nvPr>
            <p:ph idx="16"/>
          </p:nvPr>
        </p:nvSpPr>
        <p:spPr>
          <a:xfrm>
            <a:off x="6433725" y="2222500"/>
            <a:ext cx="4800224" cy="3721100"/>
          </a:xfrm>
        </p:spPr>
        <p:txBody>
          <a:bodyPr>
            <a:normAutofit fontScale="92500" lnSpcReduction="10000"/>
          </a:bodyPr>
          <a:lstStyle/>
          <a:p>
            <a:pPr marL="285750" indent="-285750">
              <a:buFont typeface="Arial" panose="020B0604020202020204" pitchFamily="34" charset="0"/>
              <a:buChar char="•"/>
            </a:pPr>
            <a:r>
              <a:rPr lang="en-US" dirty="0"/>
              <a:t>“</a:t>
            </a:r>
            <a:r>
              <a:rPr lang="en-US" i="1" dirty="0"/>
              <a:t>I can just sit and talk with the patients</a:t>
            </a:r>
            <a:r>
              <a:rPr lang="en-US" dirty="0"/>
              <a:t> … I think it's really helped with my ability to have encounters where </a:t>
            </a:r>
            <a:r>
              <a:rPr lang="en-US" i="1" dirty="0"/>
              <a:t>patients feel like I'm more engaged</a:t>
            </a:r>
            <a:r>
              <a:rPr lang="en-US" dirty="0"/>
              <a:t>.”</a:t>
            </a:r>
          </a:p>
          <a:p>
            <a:pPr marL="285750" indent="-285750">
              <a:buFont typeface="Arial" panose="020B0604020202020204" pitchFamily="34" charset="0"/>
              <a:buChar char="•"/>
            </a:pPr>
            <a:r>
              <a:rPr lang="en-US" dirty="0"/>
              <a:t>I am doing data entry as they talk to me, but I'm no longer typing verbatim what they tell me. So, right, there's a piece of my cognitive load that now is open and </a:t>
            </a:r>
            <a:r>
              <a:rPr lang="en-US" i="1" dirty="0"/>
              <a:t>I can really give them more empathy because of that</a:t>
            </a:r>
            <a:r>
              <a:rPr lang="en-US" dirty="0"/>
              <a:t>.</a:t>
            </a:r>
          </a:p>
          <a:p>
            <a:pPr marL="285750" indent="-285750">
              <a:buFont typeface="Arial" panose="020B0604020202020204" pitchFamily="34" charset="0"/>
              <a:buChar char="•"/>
            </a:pPr>
            <a:r>
              <a:rPr lang="en-US" dirty="0"/>
              <a:t>I would say Nabla has helped me to give [patients] more attention … and I think patients do appreciate that you listen because many of them have told me that </a:t>
            </a:r>
            <a:r>
              <a:rPr lang="en-US" i="1" dirty="0"/>
              <a:t>they really feel like I listened to what they had to say</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3174DD8C-42C5-F885-A822-794B61F71747}"/>
              </a:ext>
            </a:extLst>
          </p:cNvPr>
          <p:cNvSpPr>
            <a:spLocks noGrp="1"/>
          </p:cNvSpPr>
          <p:nvPr>
            <p:ph idx="15"/>
          </p:nvPr>
        </p:nvSpPr>
        <p:spPr>
          <a:xfrm>
            <a:off x="6433724" y="1676706"/>
            <a:ext cx="4800224" cy="367994"/>
          </a:xfrm>
        </p:spPr>
        <p:txBody>
          <a:bodyPr/>
          <a:lstStyle/>
          <a:p>
            <a:r>
              <a:rPr lang="en-US" dirty="0"/>
              <a:t>Relevant Quote/Comments:</a:t>
            </a:r>
          </a:p>
        </p:txBody>
      </p:sp>
      <p:sp>
        <p:nvSpPr>
          <p:cNvPr id="6" name="Content Placeholder 5">
            <a:extLst>
              <a:ext uri="{FF2B5EF4-FFF2-40B4-BE49-F238E27FC236}">
                <a16:creationId xmlns:a16="http://schemas.microsoft.com/office/drawing/2014/main" id="{F04D2323-376B-74E8-F259-A118C1E3A2F4}"/>
              </a:ext>
            </a:extLst>
          </p:cNvPr>
          <p:cNvSpPr>
            <a:spLocks noGrp="1"/>
          </p:cNvSpPr>
          <p:nvPr>
            <p:ph idx="10"/>
          </p:nvPr>
        </p:nvSpPr>
        <p:spPr>
          <a:xfrm>
            <a:off x="952501" y="1676706"/>
            <a:ext cx="4800219" cy="4276946"/>
          </a:xfrm>
        </p:spPr>
        <p:txBody>
          <a:bodyPr/>
          <a:lstStyle/>
          <a:p>
            <a:pPr marL="285750" indent="-285750">
              <a:buFont typeface="Arial" panose="020B0604020202020204" pitchFamily="34" charset="0"/>
              <a:buChar char="•"/>
            </a:pPr>
            <a:r>
              <a:rPr lang="en-US" dirty="0"/>
              <a:t>Jen Van Tiem, Beth Cramer, Chris Iverson, Heather Reisinger and others interviewed 24 clinicians from nine clinical departments using a semi-structured interview guide</a:t>
            </a:r>
          </a:p>
          <a:p>
            <a:pPr marL="285750" indent="-285750">
              <a:buFont typeface="Arial" panose="020B0604020202020204" pitchFamily="34" charset="0"/>
              <a:buChar char="•"/>
            </a:pPr>
            <a:r>
              <a:rPr lang="en-US" dirty="0"/>
              <a:t>Focus on patient, not computer</a:t>
            </a:r>
          </a:p>
          <a:p>
            <a:pPr marL="742950" lvl="1" indent="-285750">
              <a:buFont typeface="Arial" panose="020B0604020202020204" pitchFamily="34" charset="0"/>
              <a:buChar char="•"/>
            </a:pPr>
            <a:r>
              <a:rPr lang="en-US" sz="1600" dirty="0"/>
              <a:t>More eye contact </a:t>
            </a:r>
          </a:p>
          <a:p>
            <a:pPr marL="742950" lvl="1" indent="-285750">
              <a:buFont typeface="Arial" panose="020B0604020202020204" pitchFamily="34" charset="0"/>
              <a:buChar char="•"/>
            </a:pPr>
            <a:r>
              <a:rPr lang="en-US" sz="1600" dirty="0"/>
              <a:t>Less concern about forgetting key details</a:t>
            </a:r>
          </a:p>
          <a:p>
            <a:pPr marL="285750" indent="-285750">
              <a:buFont typeface="Arial" panose="020B0604020202020204" pitchFamily="34" charset="0"/>
              <a:buChar char="•"/>
            </a:pPr>
            <a:r>
              <a:rPr lang="en-US" b="1" dirty="0"/>
              <a:t>Developing deeper relationships with patients</a:t>
            </a:r>
          </a:p>
          <a:p>
            <a:pPr marL="285750" indent="-285750">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20816C5E-518F-AC18-9AC0-8AD2C16523C2}"/>
              </a:ext>
            </a:extLst>
          </p:cNvPr>
          <p:cNvSpPr>
            <a:spLocks noGrp="1"/>
          </p:cNvSpPr>
          <p:nvPr>
            <p:ph type="title"/>
          </p:nvPr>
        </p:nvSpPr>
        <p:spPr>
          <a:xfrm>
            <a:off x="946947" y="469803"/>
            <a:ext cx="10287001" cy="869089"/>
          </a:xfrm>
        </p:spPr>
        <p:txBody>
          <a:bodyPr>
            <a:normAutofit fontScale="90000"/>
          </a:bodyPr>
          <a:lstStyle/>
          <a:p>
            <a:r>
              <a:rPr lang="en-US" dirty="0"/>
              <a:t>Reasons for Burnout Improvement-Qualitative Interviews</a:t>
            </a:r>
          </a:p>
        </p:txBody>
      </p:sp>
    </p:spTree>
    <p:extLst>
      <p:ext uri="{BB962C8B-B14F-4D97-AF65-F5344CB8AC3E}">
        <p14:creationId xmlns:p14="http://schemas.microsoft.com/office/powerpoint/2010/main" val="146892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1A790F25-1532-4228-B785-A86FDB9B5D23}" vid="{C3C41630-9FA1-4535-ADE2-E91E23017340}"/>
    </a:ext>
  </a:extLst>
</a:theme>
</file>

<file path=ppt/theme/theme2.xml><?xml version="1.0" encoding="utf-8"?>
<a:theme xmlns:a="http://schemas.openxmlformats.org/drawingml/2006/main" name="1_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SFCH_PowerpointPresentation_F</Template>
  <TotalTime>1696</TotalTime>
  <Words>1160</Words>
  <Application>Microsoft Macintosh PowerPoint</Application>
  <PresentationFormat>Widescreen</PresentationFormat>
  <Paragraphs>132</Paragraphs>
  <Slides>17</Slides>
  <Notes>4</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Antonio</vt:lpstr>
      <vt:lpstr>Arial</vt:lpstr>
      <vt:lpstr>Calibri</vt:lpstr>
      <vt:lpstr>Courier New</vt:lpstr>
      <vt:lpstr>Roboto</vt:lpstr>
      <vt:lpstr>Roboto Black</vt:lpstr>
      <vt:lpstr>Office Theme</vt:lpstr>
      <vt:lpstr>1_Office Theme</vt:lpstr>
      <vt:lpstr>Ambient Clinical Documentation at UIHC</vt:lpstr>
      <vt:lpstr>AI Ambient Clinical Documentation</vt:lpstr>
      <vt:lpstr>Ambient Clinical Documentation</vt:lpstr>
      <vt:lpstr>Ambient Clinical Documentation at UIHC</vt:lpstr>
      <vt:lpstr>Use Since Launch</vt:lpstr>
      <vt:lpstr>Impact Since Launch</vt:lpstr>
      <vt:lpstr>Reasons for Burnout Improvement? </vt:lpstr>
      <vt:lpstr>Reasons for Burnout Improvement - Qualitative Interviews</vt:lpstr>
      <vt:lpstr>Reasons for Burnout Improvement-Qualitative Interviews</vt:lpstr>
      <vt:lpstr>Reasons for Burnout Improvement-Qualitative Interviews </vt:lpstr>
      <vt:lpstr>Quality Impact of Burnout in Healthcare</vt:lpstr>
      <vt:lpstr>Future of AI in Healthcare</vt:lpstr>
      <vt:lpstr>Will Smith Eating Spaghetti (2023)</vt:lpstr>
      <vt:lpstr>Will Smith Eating Spaghetti (2024)</vt:lpstr>
      <vt:lpstr>Will Smith Eating Spaghetti (2025)</vt:lpstr>
      <vt:lpstr>AI is Just Getting Started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Misurac, Jason</dc:creator>
  <cp:lastModifiedBy>Hohensee, Jalessa R</cp:lastModifiedBy>
  <cp:revision>4</cp:revision>
  <dcterms:created xsi:type="dcterms:W3CDTF">2025-02-15T00:06:04Z</dcterms:created>
  <dcterms:modified xsi:type="dcterms:W3CDTF">2025-05-23T23:21:53Z</dcterms:modified>
</cp:coreProperties>
</file>