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8" r:id="rId5"/>
    <p:sldId id="337" r:id="rId6"/>
    <p:sldId id="338" r:id="rId7"/>
    <p:sldId id="343" r:id="rId8"/>
    <p:sldId id="342" r:id="rId9"/>
    <p:sldId id="339" r:id="rId10"/>
    <p:sldId id="340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C5E47-878A-F94E-A869-847E548389AD}" v="198" dt="2025-05-19T04:59:04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4"/>
    <p:restoredTop sz="94694"/>
  </p:normalViewPr>
  <p:slideViewPr>
    <p:cSldViewPr snapToGrid="0">
      <p:cViewPr varScale="1">
        <p:scale>
          <a:sx n="121" d="100"/>
          <a:sy n="121" d="100"/>
        </p:scale>
        <p:origin x="8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5/22/25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5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88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533B1-1028-0B83-7667-FA87D3D61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E4A21B-2B30-59E6-1487-FD79D115BC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1BBD3E-E5C7-7DB2-D5D5-3DC7ADF57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B9C1D-E04F-D2B4-3E35-416C342CE1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89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530DA-2BE6-D2AD-74C9-08BBDF9AF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482A6-5A6E-D67E-8EB8-5FE6094EF0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106D23-0531-DBDF-C330-BED0DA367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54F61-8844-5C01-FE70-7BE12222A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6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AB03E-E45E-0D0A-1BCC-F7E213E08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2C0937-13BF-8523-5351-92E183BBAD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0B9009-1116-ED97-41E8-E6CC626693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3CFFC-E2B1-14C0-F330-CD6B358C75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43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918F3-602A-754B-3E73-BDEFECC1D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9DE7F1-4264-E203-05B2-C69896070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9A073B-F180-5DB1-ED83-4EFE3E5BC0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B8054-8D93-0DA5-7D3A-E7F1351B8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63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7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931628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6" y="1774217"/>
            <a:ext cx="694875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89510"/>
            <a:ext cx="7715250" cy="1331865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 </a:t>
            </a:r>
            <a:br>
              <a:rPr lang="en-US"/>
            </a:br>
            <a:r>
              <a:rPr lang="en-US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578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ABEBFC15-B7A4-FB4F-B562-C691AE5316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48D5845-E94B-FC44-882C-248EE3B0A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289198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76838"/>
            <a:ext cx="360016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279146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66786"/>
            <a:ext cx="3600168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686758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1686756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2674396"/>
            <a:ext cx="2230029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168675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2674396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643188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80285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280285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2958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72958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0557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167670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2664346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7716440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7716440" cy="754602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row text</a:t>
            </a:r>
          </a:p>
          <a:p>
            <a:pPr lvl="0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38019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11376"/>
            <a:ext cx="7716440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44628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80501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93705"/>
            <a:ext cx="7716440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26956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9830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21424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54675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20213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83657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16908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62772" y="1688512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62773" y="2121764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62773" y="3223178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62774" y="3656430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62775" y="4685411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62776" y="5118662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7" y="2120011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2660476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571" y="280360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573" y="3236853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3691764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15574" y="387014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5576" y="4303394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714380" y="478519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573" y="4988550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574" y="5421802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50622" y="168823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50623" y="2121485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51817" y="2805075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51819" y="3238327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851820" y="387161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851822" y="4304868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851819" y="4990024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851820" y="5423276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756430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37816"/>
            <a:ext cx="360016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711994" y="3790765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8539" y="4109427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18540" y="4590814"/>
            <a:ext cx="3600164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79385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746378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27764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29457" y="4099375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29458" y="4580761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1220" y="2469136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72385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04928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37472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873763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606307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1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16102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7272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4078664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4078664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4078663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59924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0329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3747" y="2265939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760374" y="2552669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858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5" y="1774217"/>
            <a:ext cx="6874669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2BFB147F-9BD6-AA42-8D58-18E266C69A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6484" y="150"/>
            <a:ext cx="2020330" cy="9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9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4073057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78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69656" y="2531257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5813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5973" y="2546988"/>
            <a:ext cx="806295" cy="79844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7656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167368" y="2546987"/>
            <a:ext cx="825546" cy="81750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1961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086775" y="2525203"/>
            <a:ext cx="825548" cy="81750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94" y="1684461"/>
            <a:ext cx="237767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54891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4264538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51836" y="1677611"/>
            <a:ext cx="2240483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537679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4253301"/>
            <a:ext cx="2230029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54481" y="1684461"/>
            <a:ext cx="237514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537679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4253301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1994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58088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2695022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2722790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2722791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1805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4678050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4682218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4682219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6272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6661077" y="1680693"/>
            <a:ext cx="1762024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6656311" y="354891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6656311" y="4230000"/>
            <a:ext cx="176915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994" y="498296"/>
            <a:ext cx="3945731" cy="896116"/>
          </a:xfrm>
        </p:spPr>
        <p:txBody>
          <a:bodyPr>
            <a:normAutofit/>
          </a:bodyPr>
          <a:lstStyle>
            <a:lvl1pPr>
              <a:defRPr sz="3300"/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686758"/>
            <a:ext cx="3943351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78651" y="1"/>
            <a:ext cx="37719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0" name="Picture 9" descr="The University of Iowa">
            <a:extLst>
              <a:ext uri="{FF2B5EF4-FFF2-40B4-BE49-F238E27FC236}">
                <a16:creationId xmlns:a16="http://schemas.microsoft.com/office/drawing/2014/main" id="{AEE57422-8581-D940-B95A-28BB5FA8EB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4890DD7-288C-3F48-AC5A-4CC0C37D9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2934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65126"/>
            <a:ext cx="3940879" cy="1331865"/>
          </a:xfrm>
        </p:spPr>
        <p:txBody>
          <a:bodyPr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426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4" y="1962386"/>
            <a:ext cx="3949838" cy="3981214"/>
          </a:xfrm>
        </p:spPr>
        <p:txBody>
          <a:bodyPr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69627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5223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9627" y="3234551"/>
            <a:ext cx="3774374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2945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94" y="494273"/>
            <a:ext cx="7717631" cy="869089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1994" y="13100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11994" y="1570038"/>
            <a:ext cx="7717631" cy="4114800"/>
          </a:xfrm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34AAA98D-AE4C-3B41-A01C-8A57BF7320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61FD608-F8D8-AF42-97E8-83F5C7F92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14770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1287" y="3087124"/>
            <a:ext cx="2015280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1994" y="4789293"/>
            <a:ext cx="292608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9435" y="4789292"/>
            <a:ext cx="1719072" cy="300082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803454" y="4864147"/>
            <a:ext cx="146304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1287" y="-1189"/>
            <a:ext cx="201527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9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03884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8763" y="3105910"/>
            <a:ext cx="2020329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711993" y="4770260"/>
            <a:ext cx="292608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7825" y="4770260"/>
            <a:ext cx="1719072" cy="30008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03454" y="4845115"/>
            <a:ext cx="146304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68762" y="-581"/>
            <a:ext cx="2020330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sz="1650"/>
          </a:p>
        </p:txBody>
      </p:sp>
    </p:spTree>
    <p:extLst>
      <p:ext uri="{BB962C8B-B14F-4D97-AF65-F5344CB8AC3E}">
        <p14:creationId xmlns:p14="http://schemas.microsoft.com/office/powerpoint/2010/main" val="378864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9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229810"/>
            <a:ext cx="7886700" cy="1311454"/>
          </a:xfrm>
        </p:spPr>
        <p:txBody>
          <a:bodyPr/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1793124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907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2595562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3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772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4"/>
            <a:ext cx="4616795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81555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622"/>
            <a:ext cx="201527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0941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6794" cy="2561760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5"/>
            <a:ext cx="4616795" cy="393146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69980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-1189"/>
            <a:ext cx="201527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1"/>
            <a:ext cx="771524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2271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2"/>
            <a:ext cx="771524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9891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746" y="1763547"/>
            <a:ext cx="4186265" cy="6186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3800"/>
            </a:lvl1pPr>
          </a:lstStyle>
          <a:p>
            <a:r>
              <a:rPr lang="en-US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3880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7" r:id="rId2"/>
    <p:sldLayoutId id="2147483688" r:id="rId3"/>
    <p:sldLayoutId id="2147483684" r:id="rId4"/>
    <p:sldLayoutId id="2147483663" r:id="rId5"/>
    <p:sldLayoutId id="2147483686" r:id="rId6"/>
    <p:sldLayoutId id="2147483690" r:id="rId7"/>
    <p:sldLayoutId id="2147483682" r:id="rId8"/>
    <p:sldLayoutId id="2147483650" r:id="rId9"/>
    <p:sldLayoutId id="2147483662" r:id="rId10"/>
    <p:sldLayoutId id="2147483670" r:id="rId11"/>
    <p:sldLayoutId id="2147483667" r:id="rId12"/>
    <p:sldLayoutId id="2147483668" r:id="rId13"/>
    <p:sldLayoutId id="2147483675" r:id="rId14"/>
    <p:sldLayoutId id="2147483677" r:id="rId15"/>
    <p:sldLayoutId id="2147483676" r:id="rId16"/>
    <p:sldLayoutId id="2147483672" r:id="rId17"/>
    <p:sldLayoutId id="2147483692" r:id="rId18"/>
    <p:sldLayoutId id="2147483669" r:id="rId19"/>
    <p:sldLayoutId id="2147483671" r:id="rId20"/>
    <p:sldLayoutId id="2147483679" r:id="rId21"/>
    <p:sldLayoutId id="2147483680" r:id="rId22"/>
    <p:sldLayoutId id="2147483654" r:id="rId23"/>
    <p:sldLayoutId id="2147483655" r:id="rId24"/>
    <p:sldLayoutId id="2147483665" r:id="rId25"/>
    <p:sldLayoutId id="2147483664" r:id="rId26"/>
    <p:sldLayoutId id="2147483689" r:id="rId27"/>
    <p:sldLayoutId id="2147483693" r:id="rId28"/>
    <p:sldLayoutId id="2147483691" r:id="rId29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Roboto" panose="02000000000000000000" pitchFamily="2" charset="0"/>
        <a:buChar char="–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‒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1044" y="5098725"/>
            <a:ext cx="7765770" cy="414991"/>
          </a:xfrm>
        </p:spPr>
        <p:txBody>
          <a:bodyPr/>
          <a:lstStyle/>
          <a:p>
            <a:r>
              <a:rPr lang="en-US"/>
              <a:t>May 28, 2025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044" y="4709626"/>
            <a:ext cx="7765770" cy="365125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Enabling Autonomous Intelligence in Prospect Graduate &amp; Professional Recruitment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044" y="2677626"/>
            <a:ext cx="6931628" cy="1311668"/>
          </a:xfrm>
        </p:spPr>
        <p:txBody>
          <a:bodyPr>
            <a:normAutofit fontScale="90000"/>
          </a:bodyPr>
          <a:lstStyle/>
          <a:p>
            <a:r>
              <a:rPr lang="en-US" dirty="0"/>
              <a:t>Agentic AI in Prospector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28C0D-29C8-EDA5-B581-BE9F6C3AE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4FE9AD35-BC11-A94C-8DEE-08642EB29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 dirty="0"/>
              <a:t>Tech Forum 25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740619-EFEB-7338-575B-8B67618DCD0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825294" y="2266786"/>
            <a:ext cx="3600168" cy="327925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/>
              <a:t>Self-directed</a:t>
            </a:r>
          </a:p>
          <a:p>
            <a:pPr marL="285750" indent="-285750">
              <a:buFontTx/>
              <a:buChar char="-"/>
            </a:pPr>
            <a:r>
              <a:rPr lang="en-US"/>
              <a:t>Adaptive decision-making</a:t>
            </a:r>
          </a:p>
          <a:p>
            <a:pPr marL="285750" indent="-285750">
              <a:buFontTx/>
              <a:buChar char="-"/>
            </a:pPr>
            <a:r>
              <a:rPr lang="en-US"/>
              <a:t>Learns &amp; improves over time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2BEBC-A390-6866-ECB0-86E3CE63A39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825293" y="1279146"/>
            <a:ext cx="3600168" cy="754602"/>
          </a:xfrm>
        </p:spPr>
        <p:txBody>
          <a:bodyPr/>
          <a:lstStyle/>
          <a:p>
            <a:r>
              <a:rPr lang="en-US"/>
              <a:t>Agentic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C5431-0A25-21A5-2BBA-2926F1ECF44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6" y="2276838"/>
            <a:ext cx="3600164" cy="3279254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/>
              <a:t>Goal Oriented</a:t>
            </a:r>
          </a:p>
          <a:p>
            <a:pPr marL="285750" indent="-285750">
              <a:buFontTx/>
              <a:buChar char="-"/>
            </a:pPr>
            <a:r>
              <a:rPr lang="en-US"/>
              <a:t>Task Specific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1A2F0C-1413-ED83-295C-EEB490F9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289198"/>
            <a:ext cx="3600168" cy="754602"/>
          </a:xfrm>
        </p:spPr>
        <p:txBody>
          <a:bodyPr/>
          <a:lstStyle/>
          <a:p>
            <a:r>
              <a:rPr lang="en-US"/>
              <a:t>AI Agents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5FC7B64-D692-9997-4843-AEB8EF78B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/>
          <a:lstStyle/>
          <a:p>
            <a:r>
              <a:rPr lang="en-US"/>
              <a:t>AI Agents vs Agentic AI</a:t>
            </a:r>
          </a:p>
        </p:txBody>
      </p:sp>
    </p:spTree>
    <p:extLst>
      <p:ext uri="{BB962C8B-B14F-4D97-AF65-F5344CB8AC3E}">
        <p14:creationId xmlns:p14="http://schemas.microsoft.com/office/powerpoint/2010/main" val="303526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79FB9-FCFE-B5C7-58DD-53E033EAB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91E79A0-8AA3-36C6-266B-5F844AFD8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Tech Forum 25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F0DCB0D-5B2F-29BA-CB4B-BE22EFF69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>
            <a:normAutofit/>
          </a:bodyPr>
          <a:lstStyle/>
          <a:p>
            <a:r>
              <a:rPr lang="en-US" sz="2200" dirty="0"/>
              <a:t>CRM tool for graduate &amp; professional programs to manage prospects.</a:t>
            </a:r>
          </a:p>
          <a:p>
            <a:r>
              <a:rPr lang="en-US" sz="2200" dirty="0"/>
              <a:t>Sources:</a:t>
            </a:r>
          </a:p>
          <a:p>
            <a:pPr lvl="1"/>
            <a:r>
              <a:rPr lang="en-US" sz="1800" dirty="0"/>
              <a:t>Manual entry</a:t>
            </a:r>
          </a:p>
          <a:p>
            <a:pPr lvl="1"/>
            <a:r>
              <a:rPr lang="en-US" sz="1800" dirty="0"/>
              <a:t>CSV imports</a:t>
            </a:r>
          </a:p>
          <a:p>
            <a:pPr lvl="1"/>
            <a:r>
              <a:rPr lang="en-US" sz="1800" dirty="0"/>
              <a:t>Request for Information forms</a:t>
            </a:r>
          </a:p>
          <a:p>
            <a:pPr lvl="1"/>
            <a:r>
              <a:rPr lang="en-US" sz="1800" dirty="0"/>
              <a:t>Events</a:t>
            </a:r>
          </a:p>
          <a:p>
            <a:pPr lvl="1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8B26-34CB-8643-C7D3-40F21C0F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89510"/>
            <a:ext cx="7715250" cy="1331865"/>
          </a:xfrm>
        </p:spPr>
        <p:txBody>
          <a:bodyPr anchor="ctr">
            <a:normAutofit/>
          </a:bodyPr>
          <a:lstStyle/>
          <a:p>
            <a:r>
              <a:rPr lang="en-US" dirty="0"/>
              <a:t>What is Prospector ?</a:t>
            </a:r>
          </a:p>
        </p:txBody>
      </p:sp>
    </p:spTree>
    <p:extLst>
      <p:ext uri="{BB962C8B-B14F-4D97-AF65-F5344CB8AC3E}">
        <p14:creationId xmlns:p14="http://schemas.microsoft.com/office/powerpoint/2010/main" val="663636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FD4DA-2AC0-C733-CAB7-7AD64EB93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AD7FBBC-193A-B57A-D40C-F9BFB73DE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Tech Forum 25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7C84561-DCB2-319E-DF7E-0F6BCBF10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>
            <a:normAutofit/>
          </a:bodyPr>
          <a:lstStyle/>
          <a:p>
            <a:r>
              <a:rPr lang="en-US" sz="2200" dirty="0"/>
              <a:t>When a new prospect record comes in:</a:t>
            </a:r>
          </a:p>
          <a:p>
            <a:pPr lvl="1"/>
            <a:r>
              <a:rPr lang="en-US" sz="2200" dirty="0"/>
              <a:t>Is it a completely new record?</a:t>
            </a:r>
          </a:p>
          <a:p>
            <a:pPr lvl="1"/>
            <a:r>
              <a:rPr lang="en-US" sz="2200" dirty="0"/>
              <a:t>Should we auto-merge it with an existing record?</a:t>
            </a:r>
          </a:p>
          <a:p>
            <a:pPr lvl="1"/>
            <a:r>
              <a:rPr lang="en-US" sz="2200" dirty="0"/>
              <a:t>Or is it a dup-set needing human intervention?</a:t>
            </a:r>
          </a:p>
          <a:p>
            <a:endParaRPr lang="en-US" sz="2200" dirty="0"/>
          </a:p>
          <a:p>
            <a:r>
              <a:rPr lang="en-US" sz="2200" dirty="0"/>
              <a:t>How do we know </a:t>
            </a:r>
            <a:r>
              <a:rPr lang="en-US" sz="2200" b="1" dirty="0"/>
              <a:t>"Alexandar Doe"</a:t>
            </a:r>
            <a:r>
              <a:rPr lang="en-US" sz="2200" dirty="0"/>
              <a:t> is the same as </a:t>
            </a:r>
            <a:r>
              <a:rPr lang="en-US" sz="2200" b="1" dirty="0"/>
              <a:t>"Alex Doe"</a:t>
            </a:r>
            <a:r>
              <a:rPr lang="en-US" sz="2200" dirty="0"/>
              <a:t>?</a:t>
            </a:r>
          </a:p>
          <a:p>
            <a:pPr lvl="1"/>
            <a:r>
              <a:rPr lang="en-US" sz="2200" dirty="0"/>
              <a:t>Slight name variations</a:t>
            </a:r>
          </a:p>
          <a:p>
            <a:pPr lvl="1"/>
            <a:r>
              <a:rPr lang="en-US" sz="2200" dirty="0"/>
              <a:t>Typos, nicknames, or incomplete entries</a:t>
            </a:r>
          </a:p>
          <a:p>
            <a:pPr lvl="1"/>
            <a:r>
              <a:rPr lang="en-US" sz="2200" dirty="0"/>
              <a:t>Matching across email, dob, phone or other attributes</a:t>
            </a:r>
          </a:p>
          <a:p>
            <a:pPr marL="342900" lvl="1" indent="0">
              <a:buNone/>
            </a:pPr>
            <a:endParaRPr lang="en-US" sz="2200" dirty="0"/>
          </a:p>
          <a:p>
            <a:pPr lvl="1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49DB68-C98E-9B8D-5229-EB1E8055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89510"/>
            <a:ext cx="7715250" cy="1331865"/>
          </a:xfrm>
        </p:spPr>
        <p:txBody>
          <a:bodyPr anchor="ctr">
            <a:normAutofit/>
          </a:bodyPr>
          <a:lstStyle/>
          <a:p>
            <a:r>
              <a:rPr lang="en-US" dirty="0"/>
              <a:t>Challenge in Current System: Prospector</a:t>
            </a:r>
          </a:p>
        </p:txBody>
      </p:sp>
    </p:spTree>
    <p:extLst>
      <p:ext uri="{BB962C8B-B14F-4D97-AF65-F5344CB8AC3E}">
        <p14:creationId xmlns:p14="http://schemas.microsoft.com/office/powerpoint/2010/main" val="243668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1E5F9-FAFC-E49D-6837-7992DD142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243DD3D-1560-A9FE-F23C-EC68D6A55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Vector Embeddings</a:t>
            </a:r>
          </a:p>
          <a:p>
            <a:pPr lvl="1"/>
            <a:r>
              <a:rPr lang="en-US" sz="2200" dirty="0"/>
              <a:t>Numeric representation of data generated by AI models</a:t>
            </a:r>
          </a:p>
          <a:p>
            <a:pPr lvl="2"/>
            <a:r>
              <a:rPr lang="en-US" sz="1700" dirty="0"/>
              <a:t>EX: [0.91, 0.78, 0.22, 0.78…..]</a:t>
            </a:r>
            <a:endParaRPr lang="en-US" sz="2200" dirty="0"/>
          </a:p>
          <a:p>
            <a:r>
              <a:rPr lang="en-US" sz="2200" dirty="0"/>
              <a:t>Vector DB:</a:t>
            </a:r>
          </a:p>
          <a:p>
            <a:pPr lvl="1"/>
            <a:r>
              <a:rPr lang="en-US" sz="1800" dirty="0"/>
              <a:t>Used to store vector embeddings and perform semantic search.</a:t>
            </a:r>
          </a:p>
          <a:p>
            <a:r>
              <a:rPr lang="en-US" sz="2200" dirty="0"/>
              <a:t>Open AI</a:t>
            </a:r>
          </a:p>
          <a:p>
            <a:pPr lvl="1"/>
            <a:r>
              <a:rPr lang="en-US" sz="1800" dirty="0"/>
              <a:t>Used for Embeddings, RAG.</a:t>
            </a:r>
          </a:p>
          <a:p>
            <a:r>
              <a:rPr lang="en-US" sz="2200" dirty="0"/>
              <a:t>Llama 3</a:t>
            </a:r>
          </a:p>
          <a:p>
            <a:pPr lvl="1"/>
            <a:r>
              <a:rPr lang="en-US" sz="1800" dirty="0"/>
              <a:t>Used for evaluation of AI responses.</a:t>
            </a:r>
            <a:endParaRPr lang="en-US" sz="2200" dirty="0"/>
          </a:p>
          <a:p>
            <a:r>
              <a:rPr lang="en-US" sz="2200" dirty="0"/>
              <a:t>AWS bedrock Nova</a:t>
            </a:r>
          </a:p>
          <a:p>
            <a:pPr lvl="1"/>
            <a:r>
              <a:rPr lang="en-US" dirty="0"/>
              <a:t>Used for tools calling, </a:t>
            </a:r>
            <a:r>
              <a:rPr lang="en-US" b="0" i="0" dirty="0">
                <a:solidFill>
                  <a:srgbClr val="232B37"/>
                </a:solidFill>
                <a:effectLst/>
                <a:latin typeface="Amazon Ember Display"/>
              </a:rPr>
              <a:t>complex interactions with real-world entities.</a:t>
            </a:r>
            <a:endParaRPr lang="en-US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3230A64-F57C-34BD-407D-4CCC9D27F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Tech Forum 25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BADC53-A4EA-DFE4-11CF-736B0713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89510"/>
            <a:ext cx="7715250" cy="1331865"/>
          </a:xfrm>
        </p:spPr>
        <p:txBody>
          <a:bodyPr anchor="ctr">
            <a:normAutofit/>
          </a:bodyPr>
          <a:lstStyle/>
          <a:p>
            <a:r>
              <a:rPr lang="en-US" dirty="0"/>
              <a:t>AI Model Roles</a:t>
            </a:r>
          </a:p>
        </p:txBody>
      </p:sp>
    </p:spTree>
    <p:extLst>
      <p:ext uri="{BB962C8B-B14F-4D97-AF65-F5344CB8AC3E}">
        <p14:creationId xmlns:p14="http://schemas.microsoft.com/office/powerpoint/2010/main" val="170392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5080B-AB65-B05B-FB4E-D79C6D64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B2F24E1-B193-090B-0D54-5E1EB8613E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/>
              <a:t>Tech Forum 25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60EB50-B63B-4A8F-AEE5-4B954DD1155D}"/>
              </a:ext>
            </a:extLst>
          </p:cNvPr>
          <p:cNvSpPr txBox="1"/>
          <p:nvPr/>
        </p:nvSpPr>
        <p:spPr>
          <a:xfrm>
            <a:off x="2644952" y="5666455"/>
            <a:ext cx="12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Vector DB</a:t>
            </a:r>
          </a:p>
        </p:txBody>
      </p:sp>
      <p:pic>
        <p:nvPicPr>
          <p:cNvPr id="15" name="Picture 14" descr="Blue elephant logo">
            <a:extLst>
              <a:ext uri="{FF2B5EF4-FFF2-40B4-BE49-F238E27FC236}">
                <a16:creationId xmlns:a16="http://schemas.microsoft.com/office/drawing/2014/main" id="{1D0A5EEA-69BF-7FAA-4569-225FE3D6D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3698" y="4948349"/>
            <a:ext cx="774700" cy="774700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1D98CE1-BDDF-7A96-7CB1-88D640F85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5" idx="0"/>
          </p:cNvCxnSpPr>
          <p:nvPr/>
        </p:nvCxnSpPr>
        <p:spPr>
          <a:xfrm flipH="1">
            <a:off x="3251048" y="4008516"/>
            <a:ext cx="13972" cy="93983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F7CCB2B-F78B-3A7B-F8B5-EEB496B48D9A}"/>
              </a:ext>
            </a:extLst>
          </p:cNvPr>
          <p:cNvSpPr txBox="1"/>
          <p:nvPr/>
        </p:nvSpPr>
        <p:spPr>
          <a:xfrm>
            <a:off x="4258618" y="3952406"/>
            <a:ext cx="2143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Prospect Metadata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CEF50E-393A-BAAE-1CE1-10E1A1786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44353" y="3639479"/>
            <a:ext cx="0" cy="2927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F1F942-1C02-CFA0-5A97-EFF816716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4056944" y="3639479"/>
            <a:ext cx="108740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5660A19-3481-48E3-E69C-D739A1335381}"/>
              </a:ext>
            </a:extLst>
          </p:cNvPr>
          <p:cNvSpPr txBox="1"/>
          <p:nvPr/>
        </p:nvSpPr>
        <p:spPr>
          <a:xfrm>
            <a:off x="2698880" y="3454813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Enrich Data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5B1282F-76D9-87A4-4332-B1E821921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65020" y="2977342"/>
            <a:ext cx="0" cy="4516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3B7431B-BE69-C779-DA40-1BDB1DC529F1}"/>
              </a:ext>
            </a:extLst>
          </p:cNvPr>
          <p:cNvSpPr txBox="1"/>
          <p:nvPr/>
        </p:nvSpPr>
        <p:spPr>
          <a:xfrm>
            <a:off x="2394681" y="2615565"/>
            <a:ext cx="219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Vector Embeddings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FD9C6DA-6D43-D759-0FFC-76A58E040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51048" y="2173184"/>
            <a:ext cx="0" cy="4516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BF41167-5390-CB77-DF33-65A3FD32485D}"/>
              </a:ext>
            </a:extLst>
          </p:cNvPr>
          <p:cNvSpPr txBox="1"/>
          <p:nvPr/>
        </p:nvSpPr>
        <p:spPr>
          <a:xfrm>
            <a:off x="3569820" y="1708793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Oracle DB</a:t>
            </a:r>
          </a:p>
        </p:txBody>
      </p:sp>
      <p:pic>
        <p:nvPicPr>
          <p:cNvPr id="10" name="Graphic 9" descr="Database with solid fill">
            <a:extLst>
              <a:ext uri="{FF2B5EF4-FFF2-40B4-BE49-F238E27FC236}">
                <a16:creationId xmlns:a16="http://schemas.microsoft.com/office/drawing/2014/main" id="{36AA503B-2F92-684C-AA8B-34FF667877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07820" y="1369856"/>
            <a:ext cx="914400" cy="914400"/>
          </a:xfrm>
          <a:prstGeom prst="rect">
            <a:avLst/>
          </a:prstGeom>
        </p:spPr>
      </p:pic>
      <p:sp>
        <p:nvSpPr>
          <p:cNvPr id="3" name="Content Placeholder 2" descr="Preprocessing Prospects chart:&#10;Oracle DB&gt;Vector Embeddings&gt;Enrich Data&gt; Prospect Metadata. Vector DB">
            <a:extLst>
              <a:ext uri="{FF2B5EF4-FFF2-40B4-BE49-F238E27FC236}">
                <a16:creationId xmlns:a16="http://schemas.microsoft.com/office/drawing/2014/main" id="{13576480-6116-6606-7945-3B139F4D769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endParaRPr lang="en-US"/>
          </a:p>
          <a:p>
            <a:pPr marL="342900" lvl="1" indent="0">
              <a:buNone/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B593A3-FFB5-C72E-9A64-124D3AAF2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>
            <a:normAutofit/>
          </a:bodyPr>
          <a:lstStyle/>
          <a:p>
            <a:r>
              <a:rPr lang="en-US"/>
              <a:t>Preprocessing Prospects</a:t>
            </a:r>
          </a:p>
        </p:txBody>
      </p:sp>
    </p:spTree>
    <p:extLst>
      <p:ext uri="{BB962C8B-B14F-4D97-AF65-F5344CB8AC3E}">
        <p14:creationId xmlns:p14="http://schemas.microsoft.com/office/powerpoint/2010/main" val="405098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4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F696D-21F6-DE7F-1963-C07436EE2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97D4373-2826-9516-C998-0E299C37E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</p:spPr>
        <p:txBody>
          <a:bodyPr/>
          <a:lstStyle/>
          <a:p>
            <a:r>
              <a:rPr lang="en-US"/>
              <a:t>Tech Forum 25</a:t>
            </a:r>
          </a:p>
        </p:txBody>
      </p:sp>
      <p:grpSp>
        <p:nvGrpSpPr>
          <p:cNvPr id="28" name="Oracle DB">
            <a:extLst>
              <a:ext uri="{FF2B5EF4-FFF2-40B4-BE49-F238E27FC236}">
                <a16:creationId xmlns:a16="http://schemas.microsoft.com/office/drawing/2014/main" id="{2E0F814E-FEE1-57E4-BE85-B02095DF504F}"/>
              </a:ext>
            </a:extLst>
          </p:cNvPr>
          <p:cNvGrpSpPr/>
          <p:nvPr/>
        </p:nvGrpSpPr>
        <p:grpSpPr>
          <a:xfrm>
            <a:off x="3516463" y="5017806"/>
            <a:ext cx="1904938" cy="914400"/>
            <a:chOff x="3516463" y="5017806"/>
            <a:chExt cx="1904938" cy="91440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0BFFB6F-CFD1-91A0-7EA1-FF0BA51827AD}"/>
                </a:ext>
              </a:extLst>
            </p:cNvPr>
            <p:cNvSpPr txBox="1"/>
            <p:nvPr/>
          </p:nvSpPr>
          <p:spPr>
            <a:xfrm>
              <a:off x="4223637" y="5309325"/>
              <a:ext cx="11977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Oracle DB</a:t>
              </a:r>
            </a:p>
          </p:txBody>
        </p:sp>
        <p:pic>
          <p:nvPicPr>
            <p:cNvPr id="52" name="Graphic 51" descr="Database with solid fill">
              <a:extLst>
                <a:ext uri="{FF2B5EF4-FFF2-40B4-BE49-F238E27FC236}">
                  <a16:creationId xmlns:a16="http://schemas.microsoft.com/office/drawing/2014/main" id="{E182528C-7555-B096-3FE0-A8270849BC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516463" y="5017806"/>
              <a:ext cx="914400" cy="914400"/>
            </a:xfrm>
            <a:prstGeom prst="rect">
              <a:avLst/>
            </a:prstGeom>
          </p:spPr>
        </p:pic>
      </p:grpSp>
      <p:grpSp>
        <p:nvGrpSpPr>
          <p:cNvPr id="29" name="Accepted">
            <a:extLst>
              <a:ext uri="{FF2B5EF4-FFF2-40B4-BE49-F238E27FC236}">
                <a16:creationId xmlns:a16="http://schemas.microsoft.com/office/drawing/2014/main" id="{DAF3DF50-9900-DC9B-9B60-BC92A6293E41}"/>
              </a:ext>
            </a:extLst>
          </p:cNvPr>
          <p:cNvGrpSpPr/>
          <p:nvPr/>
        </p:nvGrpSpPr>
        <p:grpSpPr>
          <a:xfrm>
            <a:off x="3947279" y="4395746"/>
            <a:ext cx="985042" cy="697954"/>
            <a:chOff x="3947279" y="4395746"/>
            <a:chExt cx="985042" cy="697954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FD7D416C-0CC7-824E-433F-6282EE0EA4F5}"/>
                </a:ext>
              </a:extLst>
            </p:cNvPr>
            <p:cNvSpPr txBox="1"/>
            <p:nvPr/>
          </p:nvSpPr>
          <p:spPr>
            <a:xfrm>
              <a:off x="3991038" y="4743780"/>
              <a:ext cx="9412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Accepted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DEA918FA-CEBD-DD43-FE1D-1D2D7A454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3947279" y="4395746"/>
              <a:ext cx="8876" cy="69795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Feedback">
            <a:extLst>
              <a:ext uri="{FF2B5EF4-FFF2-40B4-BE49-F238E27FC236}">
                <a16:creationId xmlns:a16="http://schemas.microsoft.com/office/drawing/2014/main" id="{01912D2F-3536-FB54-247A-A89C02720524}"/>
              </a:ext>
            </a:extLst>
          </p:cNvPr>
          <p:cNvGrpSpPr/>
          <p:nvPr/>
        </p:nvGrpSpPr>
        <p:grpSpPr>
          <a:xfrm>
            <a:off x="2276112" y="4589930"/>
            <a:ext cx="1474669" cy="634759"/>
            <a:chOff x="2276112" y="4589930"/>
            <a:chExt cx="1474669" cy="634759"/>
          </a:xfrm>
        </p:grpSpPr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CE58F605-5855-8DE1-79C1-0D035B1DA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76896" y="4589930"/>
              <a:ext cx="1373885" cy="634759"/>
            </a:xfrm>
            <a:prstGeom prst="straightConnector1">
              <a:avLst/>
            </a:prstGeom>
            <a:ln w="12700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286236C-A976-6292-C671-81890338C22F}"/>
                </a:ext>
              </a:extLst>
            </p:cNvPr>
            <p:cNvSpPr txBox="1"/>
            <p:nvPr/>
          </p:nvSpPr>
          <p:spPr>
            <a:xfrm>
              <a:off x="2276112" y="4797641"/>
              <a:ext cx="73930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/>
                <a:t>feedback</a:t>
              </a:r>
            </a:p>
          </p:txBody>
        </p:sp>
      </p:grpSp>
      <p:grpSp>
        <p:nvGrpSpPr>
          <p:cNvPr id="22" name="Overridden Response">
            <a:extLst>
              <a:ext uri="{FF2B5EF4-FFF2-40B4-BE49-F238E27FC236}">
                <a16:creationId xmlns:a16="http://schemas.microsoft.com/office/drawing/2014/main" id="{A892E445-32E1-B85E-8414-A07097104A09}"/>
              </a:ext>
            </a:extLst>
          </p:cNvPr>
          <p:cNvGrpSpPr/>
          <p:nvPr/>
        </p:nvGrpSpPr>
        <p:grpSpPr>
          <a:xfrm>
            <a:off x="1592463" y="4614015"/>
            <a:ext cx="2110048" cy="1363605"/>
            <a:chOff x="1592463" y="4614015"/>
            <a:chExt cx="2110048" cy="1363605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411206EA-C32C-0B0B-A4BF-D7B9C7846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stCxn id="68" idx="3"/>
            </p:cNvCxnSpPr>
            <p:nvPr/>
          </p:nvCxnSpPr>
          <p:spPr>
            <a:xfrm flipV="1">
              <a:off x="2628297" y="5484672"/>
              <a:ext cx="1074214" cy="2775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Diamond 67" descr="Overridden Response">
              <a:extLst>
                <a:ext uri="{FF2B5EF4-FFF2-40B4-BE49-F238E27FC236}">
                  <a16:creationId xmlns:a16="http://schemas.microsoft.com/office/drawing/2014/main" id="{45DFFF5B-4B5D-D7CB-FF1E-0A5B7EFA4DC8}"/>
                </a:ext>
              </a:extLst>
            </p:cNvPr>
            <p:cNvSpPr/>
            <p:nvPr/>
          </p:nvSpPr>
          <p:spPr>
            <a:xfrm>
              <a:off x="1592463" y="5047235"/>
              <a:ext cx="1035834" cy="930385"/>
            </a:xfrm>
            <a:prstGeom prst="diamond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3A15C2A-FFC9-38B3-335E-65792BB4A141}"/>
                </a:ext>
              </a:extLst>
            </p:cNvPr>
            <p:cNvSpPr txBox="1"/>
            <p:nvPr/>
          </p:nvSpPr>
          <p:spPr>
            <a:xfrm>
              <a:off x="1691463" y="5296984"/>
              <a:ext cx="87075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/>
                <a:t>Overridden</a:t>
              </a:r>
            </a:p>
            <a:p>
              <a:r>
                <a:rPr lang="en-US" sz="1100"/>
                <a:t>Response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AA4E68BF-F203-D50C-3FAA-7E944976E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05919" y="4614015"/>
              <a:ext cx="0" cy="43754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AWS Nova">
            <a:extLst>
              <a:ext uri="{FF2B5EF4-FFF2-40B4-BE49-F238E27FC236}">
                <a16:creationId xmlns:a16="http://schemas.microsoft.com/office/drawing/2014/main" id="{AD734FE9-193B-70E5-7218-38737F09CF31}"/>
              </a:ext>
            </a:extLst>
          </p:cNvPr>
          <p:cNvGrpSpPr/>
          <p:nvPr/>
        </p:nvGrpSpPr>
        <p:grpSpPr>
          <a:xfrm>
            <a:off x="685823" y="4589930"/>
            <a:ext cx="999741" cy="1453606"/>
            <a:chOff x="685823" y="4589930"/>
            <a:chExt cx="999741" cy="1453606"/>
          </a:xfrm>
        </p:grpSpPr>
        <p:pic>
          <p:nvPicPr>
            <p:cNvPr id="116" name="Picture 115" descr="AWS Nova Logo: navy blue, teal and white ">
              <a:extLst>
                <a:ext uri="{FF2B5EF4-FFF2-40B4-BE49-F238E27FC236}">
                  <a16:creationId xmlns:a16="http://schemas.microsoft.com/office/drawing/2014/main" id="{4018D097-EA91-0415-A683-7612DEE173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4429" y="5185171"/>
              <a:ext cx="521536" cy="579669"/>
            </a:xfrm>
            <a:prstGeom prst="rect">
              <a:avLst/>
            </a:prstGeom>
          </p:spPr>
        </p:pic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7029E7A7-B48E-DFFA-C311-36739CCEB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endCxn id="116" idx="0"/>
            </p:cNvCxnSpPr>
            <p:nvPr/>
          </p:nvCxnSpPr>
          <p:spPr>
            <a:xfrm>
              <a:off x="1135197" y="4589930"/>
              <a:ext cx="0" cy="595241"/>
            </a:xfrm>
            <a:prstGeom prst="straightConnector1">
              <a:avLst/>
            </a:prstGeom>
            <a:ln w="158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0CF4E02-E39E-ED7F-5B53-9EE26A8F99B4}"/>
                </a:ext>
              </a:extLst>
            </p:cNvPr>
            <p:cNvSpPr txBox="1"/>
            <p:nvPr/>
          </p:nvSpPr>
          <p:spPr>
            <a:xfrm>
              <a:off x="685823" y="5789620"/>
              <a:ext cx="81945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/>
                <a:t>AWS Nova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1F2D5838-16DD-06FE-E072-12E364FE47FD}"/>
                </a:ext>
              </a:extLst>
            </p:cNvPr>
            <p:cNvSpPr txBox="1"/>
            <p:nvPr/>
          </p:nvSpPr>
          <p:spPr>
            <a:xfrm>
              <a:off x="1129001" y="4670647"/>
              <a:ext cx="5565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/>
                <a:t>Tools </a:t>
              </a:r>
            </a:p>
            <a:p>
              <a:r>
                <a:rPr lang="en-US" sz="1000"/>
                <a:t>calling</a:t>
              </a:r>
            </a:p>
          </p:txBody>
        </p:sp>
      </p:grpSp>
      <p:grpSp>
        <p:nvGrpSpPr>
          <p:cNvPr id="18" name="Ilama 3 Evaluation Model">
            <a:extLst>
              <a:ext uri="{FF2B5EF4-FFF2-40B4-BE49-F238E27FC236}">
                <a16:creationId xmlns:a16="http://schemas.microsoft.com/office/drawing/2014/main" id="{AE4CF41D-4F4E-956F-DCB5-A905BAAA4506}"/>
              </a:ext>
            </a:extLst>
          </p:cNvPr>
          <p:cNvGrpSpPr/>
          <p:nvPr/>
        </p:nvGrpSpPr>
        <p:grpSpPr>
          <a:xfrm>
            <a:off x="4168589" y="3485830"/>
            <a:ext cx="3899540" cy="1184817"/>
            <a:chOff x="4168589" y="3485830"/>
            <a:chExt cx="3899540" cy="1184817"/>
          </a:xfrm>
        </p:grpSpPr>
        <p:pic>
          <p:nvPicPr>
            <p:cNvPr id="32" name="Picture 31" descr="Ilama 3 Evaluation Model Logo: Blue infinity shape">
              <a:extLst>
                <a:ext uri="{FF2B5EF4-FFF2-40B4-BE49-F238E27FC236}">
                  <a16:creationId xmlns:a16="http://schemas.microsoft.com/office/drawing/2014/main" id="{6E4CDA88-575E-C8C8-B252-01891625A5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10653" y="3715580"/>
              <a:ext cx="740092" cy="740092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076CF00-5640-C9A8-099F-D1726C195AEF}"/>
                </a:ext>
              </a:extLst>
            </p:cNvPr>
            <p:cNvSpPr txBox="1"/>
            <p:nvPr/>
          </p:nvSpPr>
          <p:spPr>
            <a:xfrm>
              <a:off x="6309314" y="3810971"/>
              <a:ext cx="17588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llama 3</a:t>
              </a:r>
            </a:p>
            <a:p>
              <a:r>
                <a:rPr lang="en-US" sz="1600"/>
                <a:t>Evaluation Model</a:t>
              </a:r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id="{E73BACC7-5FE9-C0AC-618F-AC0117C2F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186518" y="4334915"/>
              <a:ext cx="1533438" cy="335732"/>
            </a:xfrm>
            <a:custGeom>
              <a:avLst/>
              <a:gdLst>
                <a:gd name="connsiteX0" fmla="*/ 0 w 1685364"/>
                <a:gd name="connsiteY0" fmla="*/ 17930 h 385518"/>
                <a:gd name="connsiteX1" fmla="*/ 806823 w 1685364"/>
                <a:gd name="connsiteY1" fmla="*/ 385483 h 385518"/>
                <a:gd name="connsiteX2" fmla="*/ 1685364 w 1685364"/>
                <a:gd name="connsiteY2" fmla="*/ 0 h 385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5364" h="385518">
                  <a:moveTo>
                    <a:pt x="0" y="17930"/>
                  </a:moveTo>
                  <a:cubicBezTo>
                    <a:pt x="262964" y="203200"/>
                    <a:pt x="525929" y="388471"/>
                    <a:pt x="806823" y="385483"/>
                  </a:cubicBezTo>
                  <a:cubicBezTo>
                    <a:pt x="1087717" y="382495"/>
                    <a:pt x="1547905" y="65741"/>
                    <a:pt x="168536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0BD16262-36F1-C301-3AD8-4B6D631937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168589" y="3485830"/>
              <a:ext cx="1551368" cy="384946"/>
            </a:xfrm>
            <a:custGeom>
              <a:avLst/>
              <a:gdLst>
                <a:gd name="connsiteX0" fmla="*/ 0 w 1658471"/>
                <a:gd name="connsiteY0" fmla="*/ 288311 h 395888"/>
                <a:gd name="connsiteX1" fmla="*/ 753036 w 1658471"/>
                <a:gd name="connsiteY1" fmla="*/ 1441 h 395888"/>
                <a:gd name="connsiteX2" fmla="*/ 1658471 w 1658471"/>
                <a:gd name="connsiteY2" fmla="*/ 395888 h 395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58471" h="395888">
                  <a:moveTo>
                    <a:pt x="0" y="288311"/>
                  </a:moveTo>
                  <a:cubicBezTo>
                    <a:pt x="238312" y="135911"/>
                    <a:pt x="476624" y="-16488"/>
                    <a:pt x="753036" y="1441"/>
                  </a:cubicBezTo>
                  <a:cubicBezTo>
                    <a:pt x="1029448" y="19370"/>
                    <a:pt x="1343959" y="207629"/>
                    <a:pt x="1658471" y="395888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Deduplication decion agent">
            <a:extLst>
              <a:ext uri="{FF2B5EF4-FFF2-40B4-BE49-F238E27FC236}">
                <a16:creationId xmlns:a16="http://schemas.microsoft.com/office/drawing/2014/main" id="{69500EBD-542F-0B92-5011-B7BC9DC568A6}"/>
              </a:ext>
            </a:extLst>
          </p:cNvPr>
          <p:cNvSpPr/>
          <p:nvPr/>
        </p:nvSpPr>
        <p:spPr>
          <a:xfrm>
            <a:off x="1046297" y="3167189"/>
            <a:ext cx="1321104" cy="142274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deduplication decision agent</a:t>
            </a:r>
          </a:p>
          <a:p>
            <a:endParaRPr lang="en-US" sz="12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Tx/>
              <a:buChar char="-"/>
            </a:pPr>
            <a:r>
              <a:rPr lang="en-US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 Prospect</a:t>
            </a:r>
          </a:p>
          <a:p>
            <a:pPr marL="171450" indent="-171450">
              <a:buFontTx/>
              <a:buChar char="-"/>
            </a:pPr>
            <a:r>
              <a:rPr lang="en-US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Dup Set</a:t>
            </a:r>
          </a:p>
          <a:p>
            <a:pPr marL="171450" indent="-171450">
              <a:buFontTx/>
              <a:buChar char="-"/>
            </a:pPr>
            <a:r>
              <a:rPr lang="en-US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 Merge</a:t>
            </a:r>
          </a:p>
          <a:p>
            <a:pPr marL="171450" indent="-171450">
              <a:buFontTx/>
              <a:buChar char="-"/>
            </a:pPr>
            <a:endParaRPr lang="en-US" sz="12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00C3D1D-E8E9-338F-2280-9B0D1A170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376896" y="3997831"/>
            <a:ext cx="1325615" cy="247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OpenAI">
            <a:extLst>
              <a:ext uri="{FF2B5EF4-FFF2-40B4-BE49-F238E27FC236}">
                <a16:creationId xmlns:a16="http://schemas.microsoft.com/office/drawing/2014/main" id="{9B492897-3564-7A42-2ADF-382B2BEF2E19}"/>
              </a:ext>
            </a:extLst>
          </p:cNvPr>
          <p:cNvGrpSpPr/>
          <p:nvPr/>
        </p:nvGrpSpPr>
        <p:grpSpPr>
          <a:xfrm>
            <a:off x="2844764" y="3061447"/>
            <a:ext cx="1565867" cy="1425559"/>
            <a:chOff x="2844764" y="3061447"/>
            <a:chExt cx="1565867" cy="1425559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D5FC37B-9B9C-9893-AAB6-BDBD90060816}"/>
                </a:ext>
              </a:extLst>
            </p:cNvPr>
            <p:cNvSpPr txBox="1"/>
            <p:nvPr/>
          </p:nvSpPr>
          <p:spPr>
            <a:xfrm>
              <a:off x="2844764" y="3509684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Open AI</a:t>
              </a:r>
            </a:p>
          </p:txBody>
        </p:sp>
        <p:pic>
          <p:nvPicPr>
            <p:cNvPr id="26" name="Picture 25" descr="OpenAI logo: black and white">
              <a:extLst>
                <a:ext uri="{FF2B5EF4-FFF2-40B4-BE49-F238E27FC236}">
                  <a16:creationId xmlns:a16="http://schemas.microsoft.com/office/drawing/2014/main" id="{28E611AC-D70E-BBD5-9CC2-3CBDBCE5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576918" y="3653293"/>
              <a:ext cx="833713" cy="833713"/>
            </a:xfrm>
            <a:prstGeom prst="rect">
              <a:avLst/>
            </a:prstGeom>
          </p:spPr>
        </p:pic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E9E7C38-9B19-81AB-FA30-9489F33DF5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93776" y="3061447"/>
              <a:ext cx="15191" cy="61408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Similarity Search">
            <a:extLst>
              <a:ext uri="{FF2B5EF4-FFF2-40B4-BE49-F238E27FC236}">
                <a16:creationId xmlns:a16="http://schemas.microsoft.com/office/drawing/2014/main" id="{D42720CF-476B-607D-8F5D-F5FD167D1C25}"/>
              </a:ext>
            </a:extLst>
          </p:cNvPr>
          <p:cNvGrpSpPr/>
          <p:nvPr/>
        </p:nvGrpSpPr>
        <p:grpSpPr>
          <a:xfrm>
            <a:off x="4688540" y="2183082"/>
            <a:ext cx="3295896" cy="1264641"/>
            <a:chOff x="4688540" y="2183082"/>
            <a:chExt cx="3295896" cy="126464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EFA502F-0FD8-B412-3105-5CE3CC54FC27}"/>
                </a:ext>
              </a:extLst>
            </p:cNvPr>
            <p:cNvSpPr txBox="1"/>
            <p:nvPr/>
          </p:nvSpPr>
          <p:spPr>
            <a:xfrm>
              <a:off x="4795359" y="2850607"/>
              <a:ext cx="17940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Similar Prospects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90BD6D0-54A0-E669-C4CD-104937A02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88540" y="2830868"/>
              <a:ext cx="219751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C3E26CF-2E17-F0BA-B7B4-3EBDACFFDCAD}"/>
                </a:ext>
              </a:extLst>
            </p:cNvPr>
            <p:cNvSpPr txBox="1"/>
            <p:nvPr/>
          </p:nvSpPr>
          <p:spPr>
            <a:xfrm>
              <a:off x="6886058" y="3109169"/>
              <a:ext cx="10983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Vector DB</a:t>
              </a:r>
            </a:p>
          </p:txBody>
        </p:sp>
        <p:pic>
          <p:nvPicPr>
            <p:cNvPr id="10" name="Picture 9" descr="Vector DB Logo: Blue elephant ">
              <a:extLst>
                <a:ext uri="{FF2B5EF4-FFF2-40B4-BE49-F238E27FC236}">
                  <a16:creationId xmlns:a16="http://schemas.microsoft.com/office/drawing/2014/main" id="{ABAF12D1-7095-F404-BD8E-18284903F7D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788212" y="2299447"/>
              <a:ext cx="867742" cy="867742"/>
            </a:xfrm>
            <a:prstGeom prst="rect">
              <a:avLst/>
            </a:prstGeom>
          </p:spPr>
        </p:pic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F0E5DD2-BBD1-28DD-B1E9-70749BA2A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4688540" y="2559715"/>
              <a:ext cx="219751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B44FF8-4F24-7C3F-E6DE-549A0BB9C667}"/>
                </a:ext>
              </a:extLst>
            </p:cNvPr>
            <p:cNvSpPr txBox="1"/>
            <p:nvPr/>
          </p:nvSpPr>
          <p:spPr>
            <a:xfrm>
              <a:off x="4831496" y="2183082"/>
              <a:ext cx="17155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Similarity Search</a:t>
              </a:r>
            </a:p>
          </p:txBody>
        </p:sp>
      </p:grpSp>
      <p:sp>
        <p:nvSpPr>
          <p:cNvPr id="8" name="Prospector">
            <a:extLst>
              <a:ext uri="{FF2B5EF4-FFF2-40B4-BE49-F238E27FC236}">
                <a16:creationId xmlns:a16="http://schemas.microsoft.com/office/drawing/2014/main" id="{97F3C326-8747-B5BB-0BC4-EA31941DA67B}"/>
              </a:ext>
            </a:extLst>
          </p:cNvPr>
          <p:cNvSpPr/>
          <p:nvPr/>
        </p:nvSpPr>
        <p:spPr>
          <a:xfrm>
            <a:off x="3299011" y="2299447"/>
            <a:ext cx="1389529" cy="762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Prospector</a:t>
            </a:r>
          </a:p>
        </p:txBody>
      </p:sp>
      <p:grpSp>
        <p:nvGrpSpPr>
          <p:cNvPr id="17" name="New Prospect">
            <a:extLst>
              <a:ext uri="{FF2B5EF4-FFF2-40B4-BE49-F238E27FC236}">
                <a16:creationId xmlns:a16="http://schemas.microsoft.com/office/drawing/2014/main" id="{100E10EA-04E6-38B0-C417-11612F49B7DA}"/>
              </a:ext>
            </a:extLst>
          </p:cNvPr>
          <p:cNvGrpSpPr/>
          <p:nvPr/>
        </p:nvGrpSpPr>
        <p:grpSpPr>
          <a:xfrm>
            <a:off x="1373186" y="2302419"/>
            <a:ext cx="1925825" cy="378028"/>
            <a:chOff x="1373186" y="2302419"/>
            <a:chExt cx="1925825" cy="37802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A01CDC8-3CB1-0D28-47AA-C0C85BA0DC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377762" y="2680447"/>
              <a:ext cx="192124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3756203-4C46-9468-5464-F08F74FE40AD}"/>
                </a:ext>
              </a:extLst>
            </p:cNvPr>
            <p:cNvSpPr txBox="1"/>
            <p:nvPr/>
          </p:nvSpPr>
          <p:spPr>
            <a:xfrm>
              <a:off x="1373186" y="2302419"/>
              <a:ext cx="14654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New Prospect</a:t>
              </a:r>
            </a:p>
          </p:txBody>
        </p:sp>
      </p:grpSp>
      <p:grpSp>
        <p:nvGrpSpPr>
          <p:cNvPr id="4" name="System Prompt">
            <a:extLst>
              <a:ext uri="{FF2B5EF4-FFF2-40B4-BE49-F238E27FC236}">
                <a16:creationId xmlns:a16="http://schemas.microsoft.com/office/drawing/2014/main" id="{2DA71E48-7ABC-DF3F-632C-9617CA342F3F}"/>
              </a:ext>
            </a:extLst>
          </p:cNvPr>
          <p:cNvGrpSpPr/>
          <p:nvPr/>
        </p:nvGrpSpPr>
        <p:grpSpPr>
          <a:xfrm>
            <a:off x="3947279" y="1477430"/>
            <a:ext cx="1595309" cy="822017"/>
            <a:chOff x="3947279" y="1477430"/>
            <a:chExt cx="1595309" cy="822017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727AB2A-13FB-EF7D-8E5F-7C25A88F0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endCxn id="8" idx="0"/>
            </p:cNvCxnSpPr>
            <p:nvPr/>
          </p:nvCxnSpPr>
          <p:spPr>
            <a:xfrm>
              <a:off x="3993776" y="1477430"/>
              <a:ext cx="0" cy="82201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Symptem Prompt">
              <a:extLst>
                <a:ext uri="{FF2B5EF4-FFF2-40B4-BE49-F238E27FC236}">
                  <a16:creationId xmlns:a16="http://schemas.microsoft.com/office/drawing/2014/main" id="{61195E21-2DAE-3394-307F-2F4E4225C8B6}"/>
                </a:ext>
              </a:extLst>
            </p:cNvPr>
            <p:cNvSpPr txBox="1"/>
            <p:nvPr/>
          </p:nvSpPr>
          <p:spPr>
            <a:xfrm>
              <a:off x="3947279" y="1477430"/>
              <a:ext cx="15953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System Prompt</a:t>
              </a:r>
            </a:p>
          </p:txBody>
        </p:sp>
      </p:grpSp>
      <p:sp>
        <p:nvSpPr>
          <p:cNvPr id="3" name="Content Placeholder 2" descr="Flow chart of how prompts flow into prospector similar serach and similar prospects to Vector DB back to Prospctor and then go through OpenAI to decupilation decision agent: new prospect, dup set, or auto merge. then flow to tools calling like AWS Nova or get an Overridden Response and flows to Oracle DB. Lama 3 Evalulation flows continuously after filtering through open AI">
            <a:extLst>
              <a:ext uri="{FF2B5EF4-FFF2-40B4-BE49-F238E27FC236}">
                <a16:creationId xmlns:a16="http://schemas.microsoft.com/office/drawing/2014/main" id="{49E71D51-3246-F770-C090-339E6659652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377762" y="1543323"/>
            <a:ext cx="7688645" cy="4256843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E4ABC9-F60E-0A6B-A1DE-452F5F8FA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>
            <a:normAutofit/>
          </a:bodyPr>
          <a:lstStyle/>
          <a:p>
            <a:r>
              <a:rPr lang="en-US" dirty="0"/>
              <a:t>How Agentic AI Helped</a:t>
            </a:r>
          </a:p>
        </p:txBody>
      </p:sp>
    </p:spTree>
    <p:extLst>
      <p:ext uri="{BB962C8B-B14F-4D97-AF65-F5344CB8AC3E}">
        <p14:creationId xmlns:p14="http://schemas.microsoft.com/office/powerpoint/2010/main" val="195729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26708A-2BEF-4E77-BD87-2AAB61F6E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8539" y="4770438"/>
            <a:ext cx="1069748" cy="300037"/>
          </a:xfrm>
        </p:spPr>
        <p:txBody>
          <a:bodyPr wrap="square">
            <a:spAutoFit/>
          </a:bodyPr>
          <a:lstStyle/>
          <a:p>
            <a:r>
              <a:rPr lang="en-US"/>
              <a:t>uiowa.edu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169725C-B55D-4E33-942D-F573641FD1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1835" y="3105910"/>
            <a:ext cx="2097257" cy="1498329"/>
          </a:xfrm>
        </p:spPr>
        <p:txBody>
          <a:bodyPr/>
          <a:lstStyle/>
          <a:p>
            <a:r>
              <a:rPr lang="en-US"/>
              <a:t>Siddharth Sarathe</a:t>
            </a:r>
          </a:p>
          <a:p>
            <a:r>
              <a:rPr lang="en-US"/>
              <a:t>Senior Application Developer</a:t>
            </a:r>
          </a:p>
          <a:p>
            <a:r>
              <a:rPr lang="en-US"/>
              <a:t>ITS-AIS</a:t>
            </a:r>
          </a:p>
          <a:p>
            <a:endParaRPr lang="en-US"/>
          </a:p>
          <a:p>
            <a:r>
              <a:rPr lang="en-US" err="1"/>
              <a:t>siddharth-sarathe@uiowa.edu</a:t>
            </a:r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A848C61-C124-4C49-97C4-0B76F6D2E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94" y="3203884"/>
            <a:ext cx="5372488" cy="1160369"/>
          </a:xfrm>
        </p:spPr>
        <p:txBody>
          <a:bodyPr>
            <a:normAutofit/>
          </a:bodyPr>
          <a:lstStyle/>
          <a:p>
            <a:r>
              <a:rPr lang="en-US"/>
              <a:t>Thank you</a:t>
            </a:r>
          </a:p>
        </p:txBody>
      </p:sp>
      <p:sp>
        <p:nvSpPr>
          <p:cNvPr id="2" name="Tech Forum 25">
            <a:extLst>
              <a:ext uri="{FF2B5EF4-FFF2-40B4-BE49-F238E27FC236}">
                <a16:creationId xmlns:a16="http://schemas.microsoft.com/office/drawing/2014/main" id="{57AB9F6C-73AD-294A-A3E0-6E87246DD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</p:spPr>
        <p:txBody>
          <a:bodyPr/>
          <a:lstStyle/>
          <a:p>
            <a:r>
              <a:rPr lang="en-US"/>
              <a:t>Tech Forum 25</a:t>
            </a:r>
          </a:p>
        </p:txBody>
      </p:sp>
    </p:spTree>
    <p:extLst>
      <p:ext uri="{BB962C8B-B14F-4D97-AF65-F5344CB8AC3E}">
        <p14:creationId xmlns:p14="http://schemas.microsoft.com/office/powerpoint/2010/main" val="3987231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7FFD54-27B0-415C-8654-D843242BD071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421B56A-5C82-479A-80D0-662CC28B937B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8852</TotalTime>
  <Words>303</Words>
  <Application>Microsoft Macintosh PowerPoint</Application>
  <PresentationFormat>On-screen Show (4:3)</PresentationFormat>
  <Paragraphs>90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Amazon Ember Display</vt:lpstr>
      <vt:lpstr>Arial</vt:lpstr>
      <vt:lpstr>Calibri</vt:lpstr>
      <vt:lpstr>Roboto</vt:lpstr>
      <vt:lpstr>Roboto Black</vt:lpstr>
      <vt:lpstr>Office Theme</vt:lpstr>
      <vt:lpstr>Agentic AI in Prospector</vt:lpstr>
      <vt:lpstr>AI Agents vs Agentic AI</vt:lpstr>
      <vt:lpstr>What is Prospector ?</vt:lpstr>
      <vt:lpstr>Challenge in Current System: Prospector</vt:lpstr>
      <vt:lpstr>AI Model Roles</vt:lpstr>
      <vt:lpstr>Preprocessing Prospects</vt:lpstr>
      <vt:lpstr>How Agentic AI Helped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Hohensee, Jalessa R</cp:lastModifiedBy>
  <cp:revision>3</cp:revision>
  <dcterms:created xsi:type="dcterms:W3CDTF">2020-01-21T18:13:39Z</dcterms:created>
  <dcterms:modified xsi:type="dcterms:W3CDTF">2025-05-22T17:59:21Z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