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58" r:id="rId5"/>
    <p:sldId id="293" r:id="rId6"/>
    <p:sldId id="326" r:id="rId7"/>
    <p:sldId id="289" r:id="rId8"/>
    <p:sldId id="360" r:id="rId9"/>
    <p:sldId id="337" r:id="rId10"/>
    <p:sldId id="338" r:id="rId11"/>
    <p:sldId id="361" r:id="rId12"/>
    <p:sldId id="340" r:id="rId13"/>
    <p:sldId id="339" r:id="rId14"/>
    <p:sldId id="344" r:id="rId15"/>
    <p:sldId id="411" r:id="rId16"/>
    <p:sldId id="346" r:id="rId17"/>
    <p:sldId id="359" r:id="rId18"/>
    <p:sldId id="362" r:id="rId19"/>
    <p:sldId id="404" r:id="rId20"/>
    <p:sldId id="403" r:id="rId21"/>
    <p:sldId id="405" r:id="rId22"/>
    <p:sldId id="406" r:id="rId23"/>
    <p:sldId id="407" r:id="rId24"/>
    <p:sldId id="408" r:id="rId25"/>
    <p:sldId id="409" r:id="rId26"/>
    <p:sldId id="333" r:id="rId27"/>
    <p:sldId id="347" r:id="rId28"/>
    <p:sldId id="348" r:id="rId29"/>
    <p:sldId id="349" r:id="rId30"/>
    <p:sldId id="350" r:id="rId31"/>
    <p:sldId id="351" r:id="rId32"/>
    <p:sldId id="412" r:id="rId33"/>
    <p:sldId id="33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F1D5CC-62C3-4AE6-83CF-16A49AFA711D}" v="742" dt="2024-06-02T19:46:18.586"/>
    <p1510:client id="{E12C8003-9E66-30F9-A3D8-BCB062B9BED0}" v="25" dt="2024-06-02T23:54:44.5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9511" autoAdjust="0"/>
  </p:normalViewPr>
  <p:slideViewPr>
    <p:cSldViewPr snapToGrid="0">
      <p:cViewPr varScale="1">
        <p:scale>
          <a:sx n="126" d="100"/>
          <a:sy n="126" d="100"/>
        </p:scale>
        <p:origin x="2814" y="1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7051E-B811-D949-830F-55D35BA79C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2EC375-152E-3F4A-8C1A-308E3DFABC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830E4C-56B7-2443-B370-610F8D1BCD9C}" type="datetimeFigureOut">
              <a:rPr lang="en-US" smtClean="0"/>
              <a:t>6/2/2024</a:t>
            </a:fld>
            <a:endParaRPr lang="en-US"/>
          </a:p>
        </p:txBody>
      </p:sp>
      <p:sp>
        <p:nvSpPr>
          <p:cNvPr id="4" name="Footer Placeholder 3">
            <a:extLst>
              <a:ext uri="{FF2B5EF4-FFF2-40B4-BE49-F238E27FC236}">
                <a16:creationId xmlns:a16="http://schemas.microsoft.com/office/drawing/2014/main" id="{3DAD90D4-C48B-C647-BA8A-B43CFA99A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40E78B-91EF-F148-8F7B-2AEC532510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7D0152-5968-C24B-9EC0-2DFF74304A89}" type="slidenum">
              <a:rPr lang="en-US" smtClean="0"/>
              <a:t>‹#›</a:t>
            </a:fld>
            <a:endParaRPr lang="en-US"/>
          </a:p>
        </p:txBody>
      </p:sp>
    </p:spTree>
    <p:extLst>
      <p:ext uri="{BB962C8B-B14F-4D97-AF65-F5344CB8AC3E}">
        <p14:creationId xmlns:p14="http://schemas.microsoft.com/office/powerpoint/2010/main" val="158024884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6/2/2024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9157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From Thomas Friedman</a:t>
            </a:r>
          </a:p>
          <a:p>
            <a:endParaRPr lang="en-US" dirty="0"/>
          </a:p>
          <a:p>
            <a:r>
              <a:rPr lang="en-US" dirty="0"/>
              <a:t>Some argue we haven’t hit that point yet</a:t>
            </a:r>
          </a:p>
          <a:p>
            <a:r>
              <a:rPr lang="en-US" dirty="0"/>
              <a:t>Others believe we are well past it</a:t>
            </a:r>
          </a:p>
          <a:p>
            <a:r>
              <a:rPr lang="en-US" dirty="0"/>
              <a:t>Some think AI is the </a:t>
            </a:r>
            <a:r>
              <a:rPr lang="en-US" dirty="0" err="1"/>
              <a:t>the</a:t>
            </a:r>
            <a:r>
              <a:rPr lang="en-US" dirty="0"/>
              <a:t> crossing point</a:t>
            </a:r>
          </a:p>
          <a:p>
            <a:r>
              <a:rPr lang="en-US" dirty="0"/>
              <a:t>I’m not sure that matters –these are averages and for some people, they can’t adapt to the rapidly changing technology, there are some that are able to do so</a:t>
            </a:r>
          </a:p>
          <a:p>
            <a:r>
              <a:rPr lang="en-US" dirty="0"/>
              <a:t>But I think that our job as technology professionals is to, first, recognize that for some people we are past the point where those cross, and second, we help pull that curve up, that we help them adapt</a:t>
            </a:r>
          </a:p>
          <a:p>
            <a:r>
              <a:rPr lang="en-US" dirty="0"/>
              <a:t>So as I talk about some of the efforts we have coming up</a:t>
            </a:r>
          </a:p>
        </p:txBody>
      </p:sp>
    </p:spTree>
    <p:extLst>
      <p:ext uri="{BB962C8B-B14F-4D97-AF65-F5344CB8AC3E}">
        <p14:creationId xmlns:p14="http://schemas.microsoft.com/office/powerpoint/2010/main" val="1806698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a:ea typeface="Roboto"/>
                <a:cs typeface="Arial"/>
              </a:rPr>
              <a:t>At the peak of the hype cycle right now</a:t>
            </a:r>
          </a:p>
          <a:p>
            <a:r>
              <a:rPr lang="en-US">
                <a:latin typeface="Roboto"/>
                <a:ea typeface="Roboto"/>
                <a:cs typeface="Arial"/>
              </a:rPr>
              <a:t>Still uncertainty but could have a significant impact on higher education and the University of Iowa</a:t>
            </a:r>
          </a:p>
          <a:p>
            <a:r>
              <a:rPr lang="en-US">
                <a:latin typeface="Roboto"/>
                <a:ea typeface="Roboto"/>
                <a:cs typeface="Arial"/>
              </a:rPr>
              <a:t>The way we teach and scholarly work all have the potential to be impacted. For some areas, AI will be a very disruptive technology.</a:t>
            </a:r>
          </a:p>
          <a:p>
            <a:r>
              <a:rPr lang="en-US">
                <a:latin typeface="Roboto"/>
                <a:ea typeface="Roboto"/>
                <a:cs typeface="Arial"/>
              </a:rPr>
              <a:t>For next year</a:t>
            </a:r>
          </a:p>
          <a:p>
            <a:pPr lvl="1">
              <a:buFont typeface="Courier New" panose="020B0604020202020204" pitchFamily="34" charset="0"/>
              <a:buChar char="o"/>
            </a:pPr>
            <a:r>
              <a:rPr lang="en-US">
                <a:latin typeface="Roboto"/>
                <a:ea typeface="Roboto"/>
                <a:cs typeface="Arial"/>
              </a:rPr>
              <a:t>Support AI explorations by many across the campus</a:t>
            </a:r>
          </a:p>
          <a:p>
            <a:pPr lvl="1">
              <a:buFont typeface="Courier New" panose="020B0604020202020204" pitchFamily="34" charset="0"/>
              <a:buChar char="o"/>
            </a:pPr>
            <a:r>
              <a:rPr lang="en-US">
                <a:latin typeface="Roboto"/>
                <a:ea typeface="Roboto"/>
                <a:cs typeface="Arial"/>
              </a:rPr>
              <a:t>More training and awareness</a:t>
            </a:r>
          </a:p>
          <a:p>
            <a:pPr lvl="1">
              <a:buFont typeface="Courier New" panose="020B0604020202020204" pitchFamily="34" charset="0"/>
              <a:buChar char="o"/>
            </a:pPr>
            <a:r>
              <a:rPr lang="en-US">
                <a:latin typeface="Roboto"/>
                <a:ea typeface="Roboto"/>
                <a:cs typeface="Arial"/>
              </a:rPr>
              <a:t>Trying to stay abreast of developments, opportunities, and challenges</a:t>
            </a:r>
          </a:p>
          <a:p>
            <a:pPr lvl="1">
              <a:buFont typeface="Courier New" panose="020B0604020202020204" pitchFamily="34" charset="0"/>
              <a:buChar char="o"/>
            </a:pPr>
            <a:endParaRPr lang="en-US">
              <a:latin typeface="Roboto"/>
              <a:ea typeface="Roboto"/>
              <a:cs typeface="Arial"/>
            </a:endParaRPr>
          </a:p>
          <a:p>
            <a:pPr lvl="0">
              <a:buFont typeface="Courier New" panose="020B0604020202020204" pitchFamily="34" charset="0"/>
              <a:buChar char="o"/>
            </a:pPr>
            <a:r>
              <a:rPr lang="en-US">
                <a:latin typeface="Roboto"/>
                <a:ea typeface="Roboto"/>
                <a:cs typeface="Arial"/>
              </a:rPr>
              <a:t>Tracy’s comment – potential for next year say something like “continue to develop and support AI services where it makes sense”</a:t>
            </a:r>
          </a:p>
          <a:p>
            <a:endParaRPr lang="en-US"/>
          </a:p>
        </p:txBody>
      </p:sp>
    </p:spTree>
    <p:extLst>
      <p:ext uri="{BB962C8B-B14F-4D97-AF65-F5344CB8AC3E}">
        <p14:creationId xmlns:p14="http://schemas.microsoft.com/office/powerpoint/2010/main" val="400709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What to expect in version 1?</a:t>
            </a:r>
            <a:endParaRPr lang="en-US" dirty="0">
              <a:ea typeface="Calibri" panose="020F0502020204030204"/>
              <a:cs typeface="Calibri" panose="020F0502020204030204"/>
            </a:endParaRPr>
          </a:p>
          <a:p>
            <a:pPr marL="742950" lvl="1" indent="-285750">
              <a:buFont typeface="Arial"/>
              <a:buChar char="•"/>
            </a:pPr>
            <a:r>
              <a:rPr lang="en-US" dirty="0"/>
              <a:t>Personalized student schedule</a:t>
            </a:r>
            <a:endParaRPr lang="en-US" dirty="0">
              <a:ea typeface="Calibri" panose="020F0502020204030204"/>
              <a:cs typeface="Calibri" panose="020F0502020204030204"/>
            </a:endParaRPr>
          </a:p>
          <a:p>
            <a:pPr marL="742950" lvl="1" indent="-285750">
              <a:buFont typeface="Arial"/>
              <a:buChar char="•"/>
            </a:pPr>
            <a:r>
              <a:rPr lang="en-US" dirty="0"/>
              <a:t>Multiple system integrations such as ICON, </a:t>
            </a:r>
            <a:r>
              <a:rPr lang="en-US" dirty="0" err="1"/>
              <a:t>MyUI</a:t>
            </a:r>
            <a:r>
              <a:rPr lang="en-US" dirty="0"/>
              <a:t> and Transit)</a:t>
            </a:r>
            <a:endParaRPr lang="en-US" dirty="0">
              <a:ea typeface="Calibri" panose="020F0502020204030204"/>
              <a:cs typeface="Calibri" panose="020F0502020204030204"/>
            </a:endParaRPr>
          </a:p>
          <a:p>
            <a:pPr marL="742950" lvl="1" indent="-285750">
              <a:buFont typeface="Arial"/>
              <a:buChar char="•"/>
            </a:pPr>
            <a:r>
              <a:rPr lang="en-US" dirty="0"/>
              <a:t>Initial resource content with a focus on student needs in the areas of Academic and Career Planning, Basic Needs, Mental and Physical Health, and others.</a:t>
            </a:r>
            <a:endParaRPr lang="en-US" dirty="0">
              <a:ea typeface="Calibri"/>
              <a:cs typeface="Calibri"/>
            </a:endParaRPr>
          </a:p>
          <a:p>
            <a:pPr marL="171450" indent="-171450">
              <a:buFont typeface="Arial"/>
              <a:buChar char="•"/>
            </a:pPr>
            <a:endParaRPr lang="en-US" dirty="0"/>
          </a:p>
          <a:p>
            <a:pPr marL="171450" indent="-171450">
              <a:buFont typeface="Arial"/>
              <a:buChar char="•"/>
            </a:pPr>
            <a:r>
              <a:rPr lang="en-US" dirty="0"/>
              <a:t>Vision and Early Objectives</a:t>
            </a:r>
            <a:endParaRPr lang="en-US" dirty="0">
              <a:ea typeface="Calibri" panose="020F0502020204030204"/>
              <a:cs typeface="Calibri" panose="020F0502020204030204"/>
            </a:endParaRPr>
          </a:p>
          <a:p>
            <a:pPr marL="628650" lvl="1" indent="-171450">
              <a:buFont typeface="Arial"/>
              <a:buChar char="•"/>
            </a:pPr>
            <a:r>
              <a:rPr lang="en-US" dirty="0"/>
              <a:t>App vision: Personalize the Student Experience</a:t>
            </a:r>
            <a:endParaRPr lang="en-US" dirty="0">
              <a:ea typeface="Calibri" panose="020F0502020204030204"/>
              <a:cs typeface="Calibri" panose="020F0502020204030204"/>
            </a:endParaRPr>
          </a:p>
          <a:p>
            <a:pPr marL="628650" lvl="1" indent="-171450">
              <a:buFont typeface="Arial"/>
              <a:buChar char="•"/>
            </a:pPr>
            <a:r>
              <a:rPr lang="en-US" dirty="0"/>
              <a:t>Early Objectives:</a:t>
            </a:r>
            <a:endParaRPr lang="en-US" dirty="0">
              <a:ea typeface="Calibri"/>
              <a:cs typeface="Calibri"/>
            </a:endParaRPr>
          </a:p>
          <a:p>
            <a:pPr marL="1085850" lvl="2" indent="-171450">
              <a:buFont typeface="Arial"/>
              <a:buChar char="•"/>
            </a:pPr>
            <a:r>
              <a:rPr lang="en-US" dirty="0"/>
              <a:t>Increase awareness and engagement of university resources and services.</a:t>
            </a:r>
            <a:endParaRPr lang="en-US" dirty="0">
              <a:ea typeface="Calibri"/>
              <a:cs typeface="Calibri"/>
            </a:endParaRPr>
          </a:p>
          <a:p>
            <a:pPr marL="1085850" lvl="2" indent="-171450">
              <a:buFont typeface="Arial"/>
              <a:buChar char="•"/>
            </a:pPr>
            <a:r>
              <a:rPr lang="en-US" dirty="0"/>
              <a:t>Enhance usability and access to academic systems.</a:t>
            </a:r>
            <a:endParaRPr lang="en-US" dirty="0">
              <a:ea typeface="Calibri"/>
              <a:cs typeface="Calibri"/>
            </a:endParaRPr>
          </a:p>
          <a:p>
            <a:pPr marL="1085850" lvl="2" indent="-171450">
              <a:buFont typeface="Arial"/>
              <a:buChar char="•"/>
            </a:pPr>
            <a:r>
              <a:rPr lang="en-US" dirty="0"/>
              <a:t>Reduce the student communication overload.</a:t>
            </a:r>
            <a:endParaRPr lang="en-US" dirty="0">
              <a:ea typeface="Calibri"/>
              <a:cs typeface="Calibri"/>
            </a:endParaRPr>
          </a:p>
          <a:p>
            <a:pPr marL="457200" lvl="2">
              <a:buFont typeface="Wingdings"/>
            </a:pPr>
            <a:endParaRPr lang="en-US" dirty="0">
              <a:ea typeface="Calibri"/>
              <a:cs typeface="Calibri"/>
            </a:endParaRPr>
          </a:p>
          <a:p>
            <a:pPr marL="285750" indent="-285750">
              <a:buFont typeface="Arial,Sans-Serif"/>
              <a:buChar char="•"/>
            </a:pPr>
            <a:r>
              <a:rPr lang="en-US" dirty="0"/>
              <a:t>Long term Vision: Continue to grow the content and functionality in the app based on the learning we do from user feedback and analytics.</a:t>
            </a:r>
            <a:endParaRPr lang="en-US" dirty="0">
              <a:ea typeface="Calibri"/>
              <a:cs typeface="Calibri"/>
            </a:endParaRPr>
          </a:p>
          <a:p>
            <a:pPr marL="0"/>
            <a:endParaRPr lang="en-US" dirty="0">
              <a:ea typeface="Calibri"/>
              <a:cs typeface="Calibri"/>
            </a:endParaRPr>
          </a:p>
        </p:txBody>
      </p:sp>
    </p:spTree>
    <p:extLst>
      <p:ext uri="{BB962C8B-B14F-4D97-AF65-F5344CB8AC3E}">
        <p14:creationId xmlns:p14="http://schemas.microsoft.com/office/powerpoint/2010/main" val="356583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Data / Data Governance / Campus Data</a:t>
            </a:r>
          </a:p>
          <a:p>
            <a:pPr marL="171450" indent="-171450">
              <a:buFont typeface="Calibri"/>
              <a:buChar char="-"/>
            </a:pPr>
            <a:r>
              <a:rPr lang="en-US">
                <a:cs typeface="Calibri"/>
              </a:rPr>
              <a:t>Rolled out improvements within Campus Data to make data easier to find (different home pages for different data domains)</a:t>
            </a:r>
          </a:p>
          <a:p>
            <a:pPr marL="171450" indent="-171450">
              <a:buFont typeface="Calibri"/>
              <a:buChar char="-"/>
            </a:pPr>
            <a:r>
              <a:rPr lang="en-US">
                <a:cs typeface="Calibri"/>
              </a:rPr>
              <a:t>Flushing out a more complete data handbook / landing page to pull together documentation, policies, governance, and training information to a single place at data.uiowa.edu</a:t>
            </a:r>
          </a:p>
          <a:p>
            <a:pPr marL="171450" indent="-171450">
              <a:buFont typeface="Calibri"/>
              <a:buChar char="-"/>
            </a:pPr>
            <a:r>
              <a:rPr lang="en-US">
                <a:cs typeface="Calibri"/>
              </a:rPr>
              <a:t>Thinking through how we can better share Person related data, and what our role is as CRM tools are being used more and more on campus</a:t>
            </a:r>
          </a:p>
          <a:p>
            <a:pPr marL="171450" indent="-171450">
              <a:buFont typeface="Calibri"/>
              <a:buChar char="-"/>
            </a:pPr>
            <a:endParaRPr lang="en-US">
              <a:cs typeface="Calibri"/>
            </a:endParaRPr>
          </a:p>
          <a:p>
            <a:pPr marL="0" indent="0">
              <a:buFont typeface="Calibri"/>
              <a:buNone/>
            </a:pPr>
            <a:r>
              <a:rPr lang="en-US">
                <a:cs typeface="Calibri"/>
              </a:rPr>
              <a:t>Teams/Skype</a:t>
            </a:r>
          </a:p>
          <a:p>
            <a:pPr marL="0" indent="0">
              <a:buFont typeface="Calibri"/>
              <a:buNone/>
            </a:pPr>
            <a:r>
              <a:rPr lang="en-US">
                <a:cs typeface="Calibri"/>
              </a:rPr>
              <a:t> - Continue to raise awareness and deliver training on Microsoft Teams</a:t>
            </a:r>
          </a:p>
          <a:p>
            <a:pPr marL="0" indent="0">
              <a:buFont typeface="Calibri"/>
              <a:buNone/>
            </a:pPr>
            <a:r>
              <a:rPr lang="en-US">
                <a:cs typeface="Calibri"/>
              </a:rPr>
              <a:t> - Complete plans for Skype Telephony transition to Teams and the decommission of the Skype for Business service</a:t>
            </a:r>
          </a:p>
          <a:p>
            <a:pPr marL="0" indent="0">
              <a:buFont typeface="Calibri"/>
              <a:buNone/>
            </a:pPr>
            <a:endParaRPr lang="en-US">
              <a:cs typeface="Calibri"/>
            </a:endParaRPr>
          </a:p>
          <a:p>
            <a:pPr marL="0" indent="0">
              <a:buFont typeface="Calibri"/>
              <a:buNone/>
            </a:pPr>
            <a:r>
              <a:rPr lang="en-US">
                <a:cs typeface="Calibri"/>
              </a:rPr>
              <a:t>Copilot 365 Service</a:t>
            </a:r>
          </a:p>
          <a:p>
            <a:pPr marL="0" indent="0">
              <a:buFont typeface="Calibri"/>
              <a:buNone/>
            </a:pPr>
            <a:r>
              <a:rPr lang="en-US">
                <a:cs typeface="Calibri"/>
              </a:rPr>
              <a:t> - Complete the Copilot 365 Test Flight/Pilot over the next several months and make recommendations on next steps</a:t>
            </a:r>
          </a:p>
          <a:p>
            <a:pPr marL="0" indent="0">
              <a:buFont typeface="Calibri"/>
              <a:buNone/>
            </a:pPr>
            <a:endParaRPr lang="en-US">
              <a:cs typeface="Calibri"/>
            </a:endParaRPr>
          </a:p>
          <a:p>
            <a:pPr marL="0" indent="0">
              <a:buFont typeface="Calibri"/>
              <a:buNone/>
            </a:pPr>
            <a:r>
              <a:rPr lang="en-US">
                <a:cs typeface="Calibri"/>
              </a:rPr>
              <a:t>IT Service Management</a:t>
            </a:r>
          </a:p>
          <a:p>
            <a:pPr marL="0" indent="0">
              <a:buFont typeface="Calibri"/>
              <a:buNone/>
            </a:pPr>
            <a:r>
              <a:rPr lang="en-US">
                <a:cs typeface="Calibri"/>
              </a:rPr>
              <a:t> - Review results from ITSM survey of OneIT and ITS Leaders.</a:t>
            </a:r>
          </a:p>
          <a:p>
            <a:pPr marL="0" indent="0">
              <a:buFont typeface="Calibri"/>
              <a:buNone/>
            </a:pPr>
            <a:r>
              <a:rPr lang="en-US">
                <a:cs typeface="Calibri"/>
              </a:rPr>
              <a:t> - Make plans for initial phase of the OneIT ITSM efforts</a:t>
            </a:r>
          </a:p>
        </p:txBody>
      </p:sp>
    </p:spTree>
    <p:extLst>
      <p:ext uri="{BB962C8B-B14F-4D97-AF65-F5344CB8AC3E}">
        <p14:creationId xmlns:p14="http://schemas.microsoft.com/office/powerpoint/2010/main" val="1170224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677626"/>
            <a:ext cx="6931628" cy="1847088"/>
          </a:xfrm>
        </p:spPr>
        <p:txBody>
          <a:bodyPr lIns="0" tIns="0" rIns="0" bIns="0" anchor="t" anchorCtr="0">
            <a:normAutofit/>
          </a:bodyPr>
          <a:lstStyle>
            <a:lvl1pPr algn="l">
              <a:defRPr sz="52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438725"/>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7EBA0026-8676-FC4D-B8E3-23D67CC31E33}"/>
              </a:ext>
            </a:extLst>
          </p:cNvPr>
          <p:cNvSpPr>
            <a:spLocks noGrp="1"/>
          </p:cNvSpPr>
          <p:nvPr>
            <p:ph type="subTitle" idx="1" hasCustomPrompt="1"/>
          </p:nvPr>
        </p:nvSpPr>
        <p:spPr>
          <a:xfrm>
            <a:off x="731044" y="4709626"/>
            <a:ext cx="7765770" cy="365125"/>
          </a:xfrm>
        </p:spPr>
        <p:txBody>
          <a:bodyPr lIns="0" tIns="0" rIns="0" bIns="0">
            <a:normAutofit/>
          </a:bodyPr>
          <a:lstStyle>
            <a:lvl1pPr marL="0" indent="0" algn="l">
              <a:buNone/>
              <a:defRPr sz="2200" b="1">
                <a:solidFill>
                  <a:schemeClr val="accent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1" name="Text Placeholder 15">
            <a:extLst>
              <a:ext uri="{FF2B5EF4-FFF2-40B4-BE49-F238E27FC236}">
                <a16:creationId xmlns:a16="http://schemas.microsoft.com/office/drawing/2014/main" id="{C56D6AE6-8806-5841-BD04-7C1509FA8029}"/>
              </a:ext>
            </a:extLst>
          </p:cNvPr>
          <p:cNvSpPr>
            <a:spLocks noGrp="1"/>
          </p:cNvSpPr>
          <p:nvPr>
            <p:ph type="body" sz="quarter" idx="10" hasCustomPrompt="1"/>
          </p:nvPr>
        </p:nvSpPr>
        <p:spPr>
          <a:xfrm>
            <a:off x="731044" y="5098725"/>
            <a:ext cx="7765770" cy="414991"/>
          </a:xfrm>
        </p:spPr>
        <p:txBody>
          <a:bodyPr lIns="0" tIns="0" rIns="0" bIns="0">
            <a:normAutofit/>
          </a:bodyPr>
          <a:lstStyle>
            <a:lvl1pPr marL="0" indent="0">
              <a:buNone/>
              <a:defRPr sz="2200">
                <a:solidFill>
                  <a:schemeClr val="bg1"/>
                </a:solidFill>
                <a:latin typeface="Roboto" panose="02000000000000000000" pitchFamily="2" charset="0"/>
                <a:ea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714376" y="1774217"/>
            <a:ext cx="6948756" cy="365125"/>
          </a:xfrm>
          <a:prstGeom prst="rect">
            <a:avLst/>
          </a:prstGeom>
          <a:noFill/>
        </p:spPr>
        <p:txBody>
          <a:bodyPr vert="horz" lIns="0" tIns="0" rIns="0" bIns="0" rtlCol="0" anchor="ctr"/>
          <a:lstStyle>
            <a:lvl1pPr algn="l">
              <a:defRPr sz="1650" b="0">
                <a:solidFill>
                  <a:schemeClr val="bg1"/>
                </a:solidFill>
                <a:latin typeface="Roboto" panose="02000000000000000000" pitchFamily="2" charset="0"/>
                <a:ea typeface="Roboto" panose="02000000000000000000" pitchFamily="2" charset="0"/>
              </a:defRPr>
            </a:lvl1pPr>
          </a:lstStyle>
          <a:p>
            <a:r>
              <a:rPr lang="en-US"/>
              <a:t>University of Iowa Tech Forum 2024</a:t>
            </a:r>
          </a:p>
        </p:txBody>
      </p:sp>
      <p:pic>
        <p:nvPicPr>
          <p:cNvPr id="9" name="Picture 8" descr="The University of Iowa">
            <a:extLst>
              <a:ext uri="{FF2B5EF4-FFF2-40B4-BE49-F238E27FC236}">
                <a16:creationId xmlns:a16="http://schemas.microsoft.com/office/drawing/2014/main" id="{F79387AB-96AB-3C45-A320-91F134DB3255}"/>
              </a:ext>
            </a:extLst>
          </p:cNvPr>
          <p:cNvPicPr>
            <a:picLocks noChangeAspect="1"/>
          </p:cNvPicPr>
          <p:nvPr userDrawn="1"/>
        </p:nvPicPr>
        <p:blipFill>
          <a:blip r:embed="rId2"/>
          <a:stretch>
            <a:fillRect/>
          </a:stretch>
        </p:blipFill>
        <p:spPr>
          <a:xfrm>
            <a:off x="6476484" y="0"/>
            <a:ext cx="2020330" cy="962062"/>
          </a:xfrm>
          <a:prstGeom prst="rect">
            <a:avLst/>
          </a:prstGeom>
        </p:spPr>
      </p:pic>
    </p:spTree>
    <p:extLst>
      <p:ext uri="{BB962C8B-B14F-4D97-AF65-F5344CB8AC3E}">
        <p14:creationId xmlns:p14="http://schemas.microsoft.com/office/powerpoint/2010/main" val="3559901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5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714375" y="389510"/>
            <a:ext cx="7715250" cy="1331865"/>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cxnSp>
        <p:nvCxnSpPr>
          <p:cNvPr id="8" name="Straight Connector 7">
            <a:extLst>
              <a:ext uri="{FF2B5EF4-FFF2-40B4-BE49-F238E27FC236}">
                <a16:creationId xmlns:a16="http://schemas.microsoft.com/office/drawing/2014/main" id="{CBB5BDD8-8221-F040-8AE0-3F33C4E24CA0}"/>
              </a:ext>
              <a:ext uri="{C183D7F6-B498-43B3-948B-1728B52AA6E4}">
                <adec:decorative xmlns:adec="http://schemas.microsoft.com/office/drawing/2017/decorative" val="1"/>
              </a:ext>
            </a:extLst>
          </p:cNvPr>
          <p:cNvCxnSpPr>
            <a:cxnSpLocks/>
          </p:cNvCxnSpPr>
          <p:nvPr userDrawn="1"/>
        </p:nvCxnSpPr>
        <p:spPr>
          <a:xfrm>
            <a:off x="714376" y="16578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714375" y="2050741"/>
            <a:ext cx="7715250" cy="3892859"/>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Roboto" panose="02000000000000000000" pitchFamily="2"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95AAAF-3BA6-4445-BF32-091644479611}"/>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9" name="Picture 8" descr="The University of Iowa">
            <a:extLst>
              <a:ext uri="{FF2B5EF4-FFF2-40B4-BE49-F238E27FC236}">
                <a16:creationId xmlns:a16="http://schemas.microsoft.com/office/drawing/2014/main" id="{ABEBFC15-B7A4-FB4F-B562-C691AE5316AD}"/>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0" name="Footer Placeholder 4">
            <a:extLst>
              <a:ext uri="{FF2B5EF4-FFF2-40B4-BE49-F238E27FC236}">
                <a16:creationId xmlns:a16="http://schemas.microsoft.com/office/drawing/2014/main" id="{E48D5845-E94B-FC44-882C-248EE3B0A58C}"/>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2880" userDrawn="1">
          <p15:clr>
            <a:srgbClr val="FBAE40"/>
          </p15:clr>
        </p15:guide>
        <p15:guide id="3" pos="450" userDrawn="1">
          <p15:clr>
            <a:srgbClr val="FBAE40"/>
          </p15:clr>
        </p15:guide>
        <p15:guide id="4" pos="5310" userDrawn="1">
          <p15:clr>
            <a:srgbClr val="FBAE40"/>
          </p15:clr>
        </p15:guide>
        <p15:guide id="8" orient="horz" pos="3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289198"/>
            <a:ext cx="3600168" cy="754602"/>
          </a:xfrm>
        </p:spPr>
        <p:txBody>
          <a:bodyPr lIns="0" tIns="0" rIns="0" bIns="0" anchor="b" anchorCtr="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276838"/>
            <a:ext cx="3600164" cy="327925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4825293" y="1279146"/>
            <a:ext cx="3600168" cy="754602"/>
          </a:xfrm>
        </p:spPr>
        <p:txBody>
          <a:bodyPr lIns="0" tIns="0" rIns="0" bIns="0" anchor="b" anchorCtr="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4825294" y="2266786"/>
            <a:ext cx="3600168" cy="327925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4572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FB445FB3-9F03-6E45-A046-D32E1D8AA79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BA149722-E418-5049-AB8B-86D90151F093}"/>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686758"/>
            <a:ext cx="2375055"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674398"/>
            <a:ext cx="2375055"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1686756"/>
            <a:ext cx="2230029"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462290" y="2674396"/>
            <a:ext cx="2230029"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1686756"/>
            <a:ext cx="2375055"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047636" y="2674396"/>
            <a:ext cx="2375055"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5854823"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282518"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2A845926-60C8-4F49-ABF0-3DC9E8370DAA}"/>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2" name="Footer Placeholder 4">
            <a:extLst>
              <a:ext uri="{FF2B5EF4-FFF2-40B4-BE49-F238E27FC236}">
                <a16:creationId xmlns:a16="http://schemas.microsoft.com/office/drawing/2014/main" id="{207D8975-2D7E-8541-B9BA-B4ACB2453DE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8"/>
            <a:ext cx="1769150"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674398"/>
            <a:ext cx="176915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2643188"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2802850" y="1686756"/>
            <a:ext cx="1611570" cy="754602"/>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2802851" y="2674396"/>
            <a:ext cx="161157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4729580" y="1686756"/>
            <a:ext cx="1611570" cy="754602"/>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4729581" y="2674396"/>
            <a:ext cx="161157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650557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656311" y="1676706"/>
            <a:ext cx="1769150"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656311" y="2664346"/>
            <a:ext cx="176915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55DF11BA-BD6E-E14D-A115-587308DBF4A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4" name="Picture 23" descr="The University of Iowa">
            <a:extLst>
              <a:ext uri="{FF2B5EF4-FFF2-40B4-BE49-F238E27FC236}">
                <a16:creationId xmlns:a16="http://schemas.microsoft.com/office/drawing/2014/main" id="{B052AD83-662D-804A-9C50-78BD2D9F776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5" name="Footer Placeholder 4">
            <a:extLst>
              <a:ext uri="{FF2B5EF4-FFF2-40B4-BE49-F238E27FC236}">
                <a16:creationId xmlns:a16="http://schemas.microsoft.com/office/drawing/2014/main" id="{09F774AF-F9D8-314F-ADA4-4C6BF856754D}"/>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8"/>
            <a:ext cx="7716440" cy="329184"/>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2120010"/>
            <a:ext cx="7716440" cy="754602"/>
          </a:xfrm>
        </p:spPr>
        <p:txBody>
          <a:bodyPr lIns="0" tIns="0" rIns="0" bIns="0">
            <a:normAutofit/>
          </a:bodyPr>
          <a:lstStyle>
            <a:lvl1pPr marL="0" marR="0" indent="0" algn="l" defTabSz="685800" rtl="0" eaLnBrk="1" fontAlgn="auto" latinLnBrk="0" hangingPunct="1">
              <a:lnSpc>
                <a:spcPct val="100000"/>
              </a:lnSpc>
              <a:spcBef>
                <a:spcPts val="750"/>
              </a:spcBef>
              <a:spcAft>
                <a:spcPts val="0"/>
              </a:spcAft>
              <a:buClrTx/>
              <a:buSzPct val="95000"/>
              <a:buFont typeface="Arial" panose="020B0604020202020204" pitchFamily="34" charset="0"/>
              <a:buNone/>
              <a:tabLst/>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marL="0" marR="0" lvl="0" indent="0" algn="l" defTabSz="685800" rtl="0" eaLnBrk="1" fontAlgn="auto" latinLnBrk="0" hangingPunct="1">
              <a:lnSpc>
                <a:spcPct val="100000"/>
              </a:lnSpc>
              <a:spcBef>
                <a:spcPts val="750"/>
              </a:spcBef>
              <a:spcAft>
                <a:spcPts val="0"/>
              </a:spcAft>
              <a:buClrTx/>
              <a:buSzPct val="95000"/>
              <a:buFont typeface="Arial" panose="020B0604020202020204" pitchFamily="34" charset="0"/>
              <a:buNone/>
              <a:tabLst/>
              <a:defRPr/>
            </a:pPr>
            <a:r>
              <a:rPr lang="en-US"/>
              <a:t>Click to edit row text</a:t>
            </a:r>
          </a:p>
          <a:p>
            <a:pPr lvl="0"/>
            <a:endParaRPr lang="en-US"/>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3038019"/>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3211376"/>
            <a:ext cx="7716440"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3644628"/>
            <a:ext cx="7716440"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4580501"/>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714379" y="4693705"/>
            <a:ext cx="7716440"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714379" y="5126956"/>
            <a:ext cx="7716440"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5" name="Rectangle 14">
            <a:extLst>
              <a:ext uri="{FF2B5EF4-FFF2-40B4-BE49-F238E27FC236}">
                <a16:creationId xmlns:a16="http://schemas.microsoft.com/office/drawing/2014/main" id="{55E76717-4761-EC4B-BDB1-C130638E59C3}"/>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7" name="Picture 16" descr="The University of Iowa">
            <a:extLst>
              <a:ext uri="{FF2B5EF4-FFF2-40B4-BE49-F238E27FC236}">
                <a16:creationId xmlns:a16="http://schemas.microsoft.com/office/drawing/2014/main" id="{34AAC5E4-D04D-AA43-9A77-008D2409BECE}"/>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8" name="Footer Placeholder 4">
            <a:extLst>
              <a:ext uri="{FF2B5EF4-FFF2-40B4-BE49-F238E27FC236}">
                <a16:creationId xmlns:a16="http://schemas.microsoft.com/office/drawing/2014/main" id="{795C6E8E-B090-754E-BB4D-53EC4364AED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9"/>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2120010"/>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3098307"/>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3221424"/>
            <a:ext cx="3566879"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3654675"/>
            <a:ext cx="3566879" cy="75895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4520213"/>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714379" y="4683657"/>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714379" y="5116908"/>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4862772" y="1688512"/>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4862773" y="2121764"/>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4862773" y="3223178"/>
            <a:ext cx="3566879"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4862774" y="3656430"/>
            <a:ext cx="3566879" cy="75895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4862775" y="4685411"/>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4862776" y="5118662"/>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9" name="Rectangle 28">
            <a:extLst>
              <a:ext uri="{FF2B5EF4-FFF2-40B4-BE49-F238E27FC236}">
                <a16:creationId xmlns:a16="http://schemas.microsoft.com/office/drawing/2014/main" id="{A774845D-2BF0-2740-9880-8D2B0EBB22B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0" name="Picture 29" descr="The University of Iowa">
            <a:extLst>
              <a:ext uri="{FF2B5EF4-FFF2-40B4-BE49-F238E27FC236}">
                <a16:creationId xmlns:a16="http://schemas.microsoft.com/office/drawing/2014/main" id="{B5AA78D2-879D-BC4F-9774-9CE61C81AA4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1" name="Footer Placeholder 4">
            <a:extLst>
              <a:ext uri="{FF2B5EF4-FFF2-40B4-BE49-F238E27FC236}">
                <a16:creationId xmlns:a16="http://schemas.microsoft.com/office/drawing/2014/main" id="{95EBCFD2-248B-A44E-AEE6-8987ECBEC98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x1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9"/>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7" y="2120011"/>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2660476"/>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715571" y="2803601"/>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715573" y="3236853"/>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3691764"/>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715574" y="3870141"/>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715576" y="4303394"/>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714380" y="4785197"/>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715573" y="4988550"/>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715574" y="5421802"/>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4850622" y="1688232"/>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4850623" y="2121485"/>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4851817" y="2805075"/>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4851819" y="3238327"/>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4851820" y="3871616"/>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4851822" y="4304868"/>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4851819" y="4990024"/>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4851820" y="5423276"/>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3" name="Rectangle 32">
            <a:extLst>
              <a:ext uri="{FF2B5EF4-FFF2-40B4-BE49-F238E27FC236}">
                <a16:creationId xmlns:a16="http://schemas.microsoft.com/office/drawing/2014/main" id="{A5480C56-313A-5C4D-A02B-5C10621A5061}"/>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5" name="Picture 34" descr="The University of Iowa">
            <a:extLst>
              <a:ext uri="{FF2B5EF4-FFF2-40B4-BE49-F238E27FC236}">
                <a16:creationId xmlns:a16="http://schemas.microsoft.com/office/drawing/2014/main" id="{2DA8F900-4BB3-134B-A7DE-0A6F63695305}"/>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6" name="Footer Placeholder 4">
            <a:extLst>
              <a:ext uri="{FF2B5EF4-FFF2-40B4-BE49-F238E27FC236}">
                <a16:creationId xmlns:a16="http://schemas.microsoft.com/office/drawing/2014/main" id="{B5B719EA-A20E-994C-8EEE-69E62E50742C}"/>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756430"/>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237816"/>
            <a:ext cx="3600164"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711994" y="3790765"/>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718539" y="4109427"/>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718540" y="4590814"/>
            <a:ext cx="3600164" cy="11819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4572000" y="1679385"/>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4825293" y="1746378"/>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4825294" y="2227764"/>
            <a:ext cx="3600168"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4829457" y="4099375"/>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4829458" y="4580761"/>
            <a:ext cx="3600168"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D8D606F0-071A-A842-B316-9BEBD143AC36}"/>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7" name="Picture 16" descr="The University of Iowa">
            <a:extLst>
              <a:ext uri="{FF2B5EF4-FFF2-40B4-BE49-F238E27FC236}">
                <a16:creationId xmlns:a16="http://schemas.microsoft.com/office/drawing/2014/main" id="{70498093-055A-1249-80EE-EB69C10A937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8" name="Footer Placeholder 4">
            <a:extLst>
              <a:ext uri="{FF2B5EF4-FFF2-40B4-BE49-F238E27FC236}">
                <a16:creationId xmlns:a16="http://schemas.microsoft.com/office/drawing/2014/main" id="{8EEADFDD-6D39-8041-B44B-CC11D0FD544F}"/>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Stat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04310"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2141220" y="2469136"/>
            <a:ext cx="940541" cy="930491"/>
          </a:xfrm>
        </p:spPr>
        <p:txBody>
          <a:bodyPr/>
          <a:lstStyle>
            <a:lvl1pPr marL="0" indent="0">
              <a:buNone/>
              <a:defRPr/>
            </a:lvl1pPr>
          </a:lstStyle>
          <a:p>
            <a:endParaRPr lang="en-US"/>
          </a:p>
        </p:txBody>
      </p:sp>
      <p:cxnSp>
        <p:nvCxnSpPr>
          <p:cNvPr id="14" name="Straight Connector 13">
            <a:extLst>
              <a:ext uri="{FF2B5EF4-FFF2-40B4-BE49-F238E27FC236}">
                <a16:creationId xmlns:a16="http://schemas.microsoft.com/office/drawing/2014/main" id="{44DE3AB4-3020-8D45-86B7-592F12CB716B}"/>
              </a:ext>
              <a:ext uri="{C183D7F6-B498-43B3-948B-1728B52AA6E4}">
                <adec:decorative xmlns:adec="http://schemas.microsoft.com/office/drawing/2017/decorative" val="1"/>
              </a:ext>
            </a:extLst>
          </p:cNvPr>
          <p:cNvCxnSpPr>
            <a:cxnSpLocks/>
          </p:cNvCxnSpPr>
          <p:nvPr userDrawn="1"/>
        </p:nvCxnSpPr>
        <p:spPr>
          <a:xfrm>
            <a:off x="672385"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704310"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3436853"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cxnSp>
        <p:nvCxnSpPr>
          <p:cNvPr id="20" name="Straight Connector 19">
            <a:extLst>
              <a:ext uri="{FF2B5EF4-FFF2-40B4-BE49-F238E27FC236}">
                <a16:creationId xmlns:a16="http://schemas.microsoft.com/office/drawing/2014/main" id="{1799B91B-7CDD-284B-99CF-8408146B2C0D}"/>
              </a:ext>
              <a:ext uri="{C183D7F6-B498-43B3-948B-1728B52AA6E4}">
                <adec:decorative xmlns:adec="http://schemas.microsoft.com/office/drawing/2017/decorative" val="1"/>
              </a:ext>
            </a:extLst>
          </p:cNvPr>
          <p:cNvCxnSpPr>
            <a:cxnSpLocks/>
          </p:cNvCxnSpPr>
          <p:nvPr userDrawn="1"/>
        </p:nvCxnSpPr>
        <p:spPr>
          <a:xfrm>
            <a:off x="3404928"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3436853"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6169397"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cxnSp>
        <p:nvCxnSpPr>
          <p:cNvPr id="27" name="Straight Connector 26">
            <a:extLst>
              <a:ext uri="{FF2B5EF4-FFF2-40B4-BE49-F238E27FC236}">
                <a16:creationId xmlns:a16="http://schemas.microsoft.com/office/drawing/2014/main" id="{F9F7D2B0-E449-FD45-9789-FC204088E97C}"/>
              </a:ext>
              <a:ext uri="{C183D7F6-B498-43B3-948B-1728B52AA6E4}">
                <adec:decorative xmlns:adec="http://schemas.microsoft.com/office/drawing/2017/decorative" val="1"/>
              </a:ext>
            </a:extLst>
          </p:cNvPr>
          <p:cNvCxnSpPr>
            <a:cxnSpLocks/>
          </p:cNvCxnSpPr>
          <p:nvPr userDrawn="1"/>
        </p:nvCxnSpPr>
        <p:spPr>
          <a:xfrm>
            <a:off x="6137472"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6169397"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0" name="Picture 29" descr="The University of Iowa">
            <a:extLst>
              <a:ext uri="{FF2B5EF4-FFF2-40B4-BE49-F238E27FC236}">
                <a16:creationId xmlns:a16="http://schemas.microsoft.com/office/drawing/2014/main" id="{B9F9D999-694A-C64C-9BA8-FF37455DDD7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1" name="Footer Placeholder 4">
            <a:extLst>
              <a:ext uri="{FF2B5EF4-FFF2-40B4-BE49-F238E27FC236}">
                <a16:creationId xmlns:a16="http://schemas.microsoft.com/office/drawing/2014/main" id="{A000685F-E841-A44D-AC9C-173BD5E3C25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
        <p:nvSpPr>
          <p:cNvPr id="34" name="Picture Placeholder 50">
            <a:extLst>
              <a:ext uri="{FF2B5EF4-FFF2-40B4-BE49-F238E27FC236}">
                <a16:creationId xmlns:a16="http://schemas.microsoft.com/office/drawing/2014/main" id="{F52BFEB6-775B-5540-A1D7-F6E3DDCDB834}"/>
              </a:ext>
            </a:extLst>
          </p:cNvPr>
          <p:cNvSpPr>
            <a:spLocks noGrp="1"/>
          </p:cNvSpPr>
          <p:nvPr>
            <p:ph type="pic" sz="quarter" idx="28"/>
          </p:nvPr>
        </p:nvSpPr>
        <p:spPr>
          <a:xfrm>
            <a:off x="4873763" y="2484685"/>
            <a:ext cx="940541" cy="930491"/>
          </a:xfrm>
        </p:spPr>
        <p:txBody>
          <a:bodyPr/>
          <a:lstStyle>
            <a:lvl1pPr marL="0" indent="0">
              <a:buNone/>
              <a:defRPr/>
            </a:lvl1pPr>
          </a:lstStyle>
          <a:p>
            <a:endParaRPr lang="en-US"/>
          </a:p>
        </p:txBody>
      </p:sp>
      <p:sp>
        <p:nvSpPr>
          <p:cNvPr id="35" name="Picture Placeholder 50">
            <a:extLst>
              <a:ext uri="{FF2B5EF4-FFF2-40B4-BE49-F238E27FC236}">
                <a16:creationId xmlns:a16="http://schemas.microsoft.com/office/drawing/2014/main" id="{3B2767A3-945C-8A48-8F63-467E5E2A4DDF}"/>
              </a:ext>
            </a:extLst>
          </p:cNvPr>
          <p:cNvSpPr>
            <a:spLocks noGrp="1"/>
          </p:cNvSpPr>
          <p:nvPr>
            <p:ph type="pic" sz="quarter" idx="29"/>
          </p:nvPr>
        </p:nvSpPr>
        <p:spPr>
          <a:xfrm>
            <a:off x="7606307" y="2484685"/>
            <a:ext cx="940541" cy="930491"/>
          </a:xfrm>
        </p:spPr>
        <p:txBody>
          <a:bodyPr/>
          <a:lstStyle>
            <a:lvl1pPr marL="0" indent="0">
              <a:buNone/>
              <a:defRPr/>
            </a:lvl1pPr>
          </a:lstStyle>
          <a:p>
            <a:endParaRPr lang="en-US"/>
          </a:p>
        </p:txBody>
      </p:sp>
    </p:spTree>
    <p:extLst>
      <p:ext uri="{BB962C8B-B14F-4D97-AF65-F5344CB8AC3E}">
        <p14:creationId xmlns:p14="http://schemas.microsoft.com/office/powerpoint/2010/main" val="171071268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 uri="{C183D7F6-B498-43B3-948B-1728B52AA6E4}">
                <adec:decorative xmlns:adec="http://schemas.microsoft.com/office/drawing/2017/decorative" val="1"/>
              </a:ext>
            </a:extLst>
          </p:cNvPr>
          <p:cNvCxnSpPr/>
          <p:nvPr userDrawn="1"/>
        </p:nvCxnSpPr>
        <p:spPr>
          <a:xfrm>
            <a:off x="1901902" y="2921860"/>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 uri="{C183D7F6-B498-43B3-948B-1728B52AA6E4}">
                <adec:decorative xmlns:adec="http://schemas.microsoft.com/office/drawing/2017/decorative" val="1"/>
              </a:ext>
            </a:extLst>
          </p:cNvPr>
          <p:cNvSpPr/>
          <p:nvPr userDrawn="1"/>
        </p:nvSpPr>
        <p:spPr>
          <a:xfrm>
            <a:off x="1216102"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472729" y="2553043"/>
            <a:ext cx="886809" cy="878171"/>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4078664"/>
            <a:ext cx="2375055"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4078664"/>
            <a:ext cx="2230029"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4078663"/>
            <a:ext cx="2375055"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4" name="Picture 23" descr="The University of Iowa">
            <a:extLst>
              <a:ext uri="{FF2B5EF4-FFF2-40B4-BE49-F238E27FC236}">
                <a16:creationId xmlns:a16="http://schemas.microsoft.com/office/drawing/2014/main" id="{A13C9DCC-5284-6A4A-A857-E196C97A3071}"/>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8" name="Footer Placeholder 4">
            <a:extLst>
              <a:ext uri="{FF2B5EF4-FFF2-40B4-BE49-F238E27FC236}">
                <a16:creationId xmlns:a16="http://schemas.microsoft.com/office/drawing/2014/main" id="{EE85593F-9DA3-E843-83EA-BB61BA6E56A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
        <p:nvSpPr>
          <p:cNvPr id="29" name="Oval 28">
            <a:extLst>
              <a:ext uri="{FF2B5EF4-FFF2-40B4-BE49-F238E27FC236}">
                <a16:creationId xmlns:a16="http://schemas.microsoft.com/office/drawing/2014/main" id="{DF1D17A9-33ED-0C42-9E29-A5641F8C0AFE}"/>
              </a:ext>
              <a:ext uri="{C183D7F6-B498-43B3-948B-1728B52AA6E4}">
                <adec:decorative xmlns:adec="http://schemas.microsoft.com/office/drawing/2017/decorative" val="1"/>
              </a:ext>
            </a:extLst>
          </p:cNvPr>
          <p:cNvSpPr/>
          <p:nvPr userDrawn="1"/>
        </p:nvSpPr>
        <p:spPr>
          <a:xfrm>
            <a:off x="3859924"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Picture Placeholder 3">
            <a:extLst>
              <a:ext uri="{FF2B5EF4-FFF2-40B4-BE49-F238E27FC236}">
                <a16:creationId xmlns:a16="http://schemas.microsoft.com/office/drawing/2014/main" id="{569A0A84-E625-844B-BFE2-C1C6287E290E}"/>
              </a:ext>
            </a:extLst>
          </p:cNvPr>
          <p:cNvSpPr>
            <a:spLocks noGrp="1"/>
          </p:cNvSpPr>
          <p:nvPr>
            <p:ph type="pic" sz="quarter" idx="24"/>
          </p:nvPr>
        </p:nvSpPr>
        <p:spPr>
          <a:xfrm>
            <a:off x="4103299" y="2553043"/>
            <a:ext cx="886809" cy="878171"/>
          </a:xfrm>
        </p:spPr>
        <p:txBody>
          <a:bodyPr/>
          <a:lstStyle>
            <a:lvl1pPr>
              <a:buNone/>
              <a:defRPr/>
            </a:lvl1pPr>
          </a:lstStyle>
          <a:p>
            <a:endParaRPr lang="en-US"/>
          </a:p>
        </p:txBody>
      </p:sp>
      <p:sp>
        <p:nvSpPr>
          <p:cNvPr id="31" name="Oval 30">
            <a:extLst>
              <a:ext uri="{FF2B5EF4-FFF2-40B4-BE49-F238E27FC236}">
                <a16:creationId xmlns:a16="http://schemas.microsoft.com/office/drawing/2014/main" id="{A5736D78-B363-E54C-9445-910A8845B60F}"/>
              </a:ext>
              <a:ext uri="{C183D7F6-B498-43B3-948B-1728B52AA6E4}">
                <adec:decorative xmlns:adec="http://schemas.microsoft.com/office/drawing/2017/decorative" val="1"/>
              </a:ext>
            </a:extLst>
          </p:cNvPr>
          <p:cNvSpPr/>
          <p:nvPr userDrawn="1"/>
        </p:nvSpPr>
        <p:spPr>
          <a:xfrm>
            <a:off x="6503747" y="2265939"/>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Picture Placeholder 3">
            <a:extLst>
              <a:ext uri="{FF2B5EF4-FFF2-40B4-BE49-F238E27FC236}">
                <a16:creationId xmlns:a16="http://schemas.microsoft.com/office/drawing/2014/main" id="{AE5BD224-C6F0-A44B-8415-008E871A701D}"/>
              </a:ext>
            </a:extLst>
          </p:cNvPr>
          <p:cNvSpPr>
            <a:spLocks noGrp="1"/>
          </p:cNvSpPr>
          <p:nvPr>
            <p:ph type="pic" sz="quarter" idx="25"/>
          </p:nvPr>
        </p:nvSpPr>
        <p:spPr>
          <a:xfrm>
            <a:off x="6760374" y="2552669"/>
            <a:ext cx="886809" cy="878171"/>
          </a:xfrm>
        </p:spPr>
        <p:txBody>
          <a:bodyPr/>
          <a:lstStyle>
            <a:lvl1pPr>
              <a:buNone/>
              <a:defRPr/>
            </a:lvl1pPr>
          </a:lstStyle>
          <a:p>
            <a:endParaRPr lang="en-US"/>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677626"/>
            <a:ext cx="6858000" cy="1843238"/>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730595" y="2438725"/>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31044" y="4709626"/>
            <a:ext cx="7765770" cy="365125"/>
          </a:xfrm>
        </p:spPr>
        <p:txBody>
          <a:bodyPr lIns="0" tIns="0" rIns="0" bIns="0">
            <a:normAutofit/>
          </a:bodyPr>
          <a:lstStyle>
            <a:lvl1pPr marL="0" indent="0" algn="l">
              <a:buNone/>
              <a:defRPr sz="2200" b="1">
                <a:solidFill>
                  <a:schemeClr val="tx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731044" y="5098725"/>
            <a:ext cx="7765770" cy="414991"/>
          </a:xfrm>
        </p:spPr>
        <p:txBody>
          <a:bodyPr lIns="0" tIns="0" rIns="0" bIns="0">
            <a:normAutofit/>
          </a:bodyPr>
          <a:lstStyle>
            <a:lvl1pPr marL="0" indent="0">
              <a:buNone/>
              <a:defRPr sz="2200">
                <a:solidFill>
                  <a:schemeClr val="tx1"/>
                </a:solidFill>
                <a:latin typeface="Roboto" panose="02000000000000000000" pitchFamily="2" charset="0"/>
                <a:ea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714375" y="1774217"/>
            <a:ext cx="6874669" cy="365125"/>
          </a:xfrm>
          <a:prstGeom prst="rect">
            <a:avLst/>
          </a:prstGeom>
          <a:noFill/>
        </p:spPr>
        <p:txBody>
          <a:bodyPr vert="horz" lIns="0" tIns="0" rIns="0" bIns="0" rtlCol="0" anchor="ctr"/>
          <a:lstStyle>
            <a:lvl1pPr algn="l">
              <a:defRPr sz="1650" b="0">
                <a:solidFill>
                  <a:schemeClr val="tx1"/>
                </a:solidFill>
                <a:latin typeface="Roboto" panose="02000000000000000000" pitchFamily="2" charset="0"/>
                <a:ea typeface="Roboto" panose="02000000000000000000" pitchFamily="2" charset="0"/>
              </a:defRPr>
            </a:lvl1pPr>
          </a:lstStyle>
          <a:p>
            <a:r>
              <a:rPr lang="en-US"/>
              <a:t>University of Iowa Tech Forum 2024</a:t>
            </a:r>
          </a:p>
        </p:txBody>
      </p:sp>
      <p:pic>
        <p:nvPicPr>
          <p:cNvPr id="9" name="Picture 8" descr="The University of Iowa">
            <a:extLst>
              <a:ext uri="{FF2B5EF4-FFF2-40B4-BE49-F238E27FC236}">
                <a16:creationId xmlns:a16="http://schemas.microsoft.com/office/drawing/2014/main" id="{2BFB147F-9BD6-AA42-8D58-18E266C69A12}"/>
              </a:ext>
            </a:extLst>
          </p:cNvPr>
          <p:cNvPicPr>
            <a:picLocks noChangeAspect="1"/>
          </p:cNvPicPr>
          <p:nvPr userDrawn="1"/>
        </p:nvPicPr>
        <p:blipFill>
          <a:blip r:embed="rId2"/>
          <a:srcRect/>
          <a:stretch/>
        </p:blipFill>
        <p:spPr>
          <a:xfrm>
            <a:off x="6476484" y="150"/>
            <a:ext cx="2020330" cy="961761"/>
          </a:xfrm>
          <a:prstGeom prst="rect">
            <a:avLst/>
          </a:prstGeom>
        </p:spPr>
      </p:pic>
    </p:spTree>
    <p:extLst>
      <p:ext uri="{BB962C8B-B14F-4D97-AF65-F5344CB8AC3E}">
        <p14:creationId xmlns:p14="http://schemas.microsoft.com/office/powerpoint/2010/main" val="1297889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5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 uri="{C183D7F6-B498-43B3-948B-1728B52AA6E4}">
                <adec:decorative xmlns:adec="http://schemas.microsoft.com/office/drawing/2017/decorative" val="1"/>
              </a:ext>
            </a:extLst>
          </p:cNvPr>
          <p:cNvCxnSpPr/>
          <p:nvPr userDrawn="1"/>
        </p:nvCxnSpPr>
        <p:spPr>
          <a:xfrm>
            <a:off x="1901902" y="2921860"/>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714375"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2720638"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4654213"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6660475" y="4073057"/>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6" name="Rectangle 15">
            <a:extLst>
              <a:ext uri="{FF2B5EF4-FFF2-40B4-BE49-F238E27FC236}">
                <a16:creationId xmlns:a16="http://schemas.microsoft.com/office/drawing/2014/main" id="{D4578BB7-B3A6-0D4A-A743-C8950F9817AE}"/>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4" name="Picture 33" descr="The University of Iowa">
            <a:extLst>
              <a:ext uri="{FF2B5EF4-FFF2-40B4-BE49-F238E27FC236}">
                <a16:creationId xmlns:a16="http://schemas.microsoft.com/office/drawing/2014/main" id="{E6A101F6-A986-EA4C-85FF-846F802DF0A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5" name="Footer Placeholder 4">
            <a:extLst>
              <a:ext uri="{FF2B5EF4-FFF2-40B4-BE49-F238E27FC236}">
                <a16:creationId xmlns:a16="http://schemas.microsoft.com/office/drawing/2014/main" id="{DBA4A05F-7745-F24C-BB9F-0EF0456B4EA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
        <p:nvSpPr>
          <p:cNvPr id="36" name="Oval 35">
            <a:extLst>
              <a:ext uri="{FF2B5EF4-FFF2-40B4-BE49-F238E27FC236}">
                <a16:creationId xmlns:a16="http://schemas.microsoft.com/office/drawing/2014/main" id="{F794BC38-28A2-BC4E-9A38-652E9790E452}"/>
              </a:ext>
              <a:ext uri="{C183D7F6-B498-43B3-948B-1728B52AA6E4}">
                <adec:decorative xmlns:adec="http://schemas.microsoft.com/office/drawing/2017/decorative" val="1"/>
              </a:ext>
            </a:extLst>
          </p:cNvPr>
          <p:cNvSpPr/>
          <p:nvPr userDrawn="1"/>
        </p:nvSpPr>
        <p:spPr>
          <a:xfrm>
            <a:off x="952785" y="2244527"/>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Picture Placeholder 3">
            <a:extLst>
              <a:ext uri="{FF2B5EF4-FFF2-40B4-BE49-F238E27FC236}">
                <a16:creationId xmlns:a16="http://schemas.microsoft.com/office/drawing/2014/main" id="{BEB5B93C-855D-1841-B46E-5C7DC4474C9D}"/>
              </a:ext>
            </a:extLst>
          </p:cNvPr>
          <p:cNvSpPr>
            <a:spLocks noGrp="1"/>
          </p:cNvSpPr>
          <p:nvPr>
            <p:ph type="pic" sz="quarter" idx="25"/>
          </p:nvPr>
        </p:nvSpPr>
        <p:spPr>
          <a:xfrm>
            <a:off x="1169656" y="2531257"/>
            <a:ext cx="886809" cy="878171"/>
          </a:xfrm>
        </p:spPr>
        <p:txBody>
          <a:bodyPr/>
          <a:lstStyle>
            <a:lvl1pPr>
              <a:buNone/>
              <a:defRPr/>
            </a:lvl1pPr>
          </a:lstStyle>
          <a:p>
            <a:endParaRPr lang="en-US"/>
          </a:p>
        </p:txBody>
      </p:sp>
      <p:sp>
        <p:nvSpPr>
          <p:cNvPr id="38" name="Oval 37">
            <a:extLst>
              <a:ext uri="{FF2B5EF4-FFF2-40B4-BE49-F238E27FC236}">
                <a16:creationId xmlns:a16="http://schemas.microsoft.com/office/drawing/2014/main" id="{B88EAE07-826D-E648-AD1B-C375586FE0F9}"/>
              </a:ext>
              <a:ext uri="{C183D7F6-B498-43B3-948B-1728B52AA6E4}">
                <adec:decorative xmlns:adec="http://schemas.microsoft.com/office/drawing/2017/decorative" val="1"/>
              </a:ext>
            </a:extLst>
          </p:cNvPr>
          <p:cNvSpPr/>
          <p:nvPr userDrawn="1"/>
        </p:nvSpPr>
        <p:spPr>
          <a:xfrm>
            <a:off x="2905813"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Picture Placeholder 3">
            <a:extLst>
              <a:ext uri="{FF2B5EF4-FFF2-40B4-BE49-F238E27FC236}">
                <a16:creationId xmlns:a16="http://schemas.microsoft.com/office/drawing/2014/main" id="{6B4B3321-3FE0-F24B-B46D-CBEB820F0DB5}"/>
              </a:ext>
            </a:extLst>
          </p:cNvPr>
          <p:cNvSpPr>
            <a:spLocks noGrp="1"/>
          </p:cNvSpPr>
          <p:nvPr>
            <p:ph type="pic" sz="quarter" idx="21"/>
          </p:nvPr>
        </p:nvSpPr>
        <p:spPr>
          <a:xfrm>
            <a:off x="3205973" y="2546988"/>
            <a:ext cx="806295" cy="798442"/>
          </a:xfrm>
        </p:spPr>
        <p:txBody>
          <a:bodyPr/>
          <a:lstStyle>
            <a:lvl1pPr>
              <a:buNone/>
              <a:defRPr/>
            </a:lvl1pPr>
          </a:lstStyle>
          <a:p>
            <a:endParaRPr lang="en-US"/>
          </a:p>
        </p:txBody>
      </p:sp>
      <p:sp>
        <p:nvSpPr>
          <p:cNvPr id="40" name="Oval 39">
            <a:extLst>
              <a:ext uri="{FF2B5EF4-FFF2-40B4-BE49-F238E27FC236}">
                <a16:creationId xmlns:a16="http://schemas.microsoft.com/office/drawing/2014/main" id="{6B3422DB-51E9-564F-9FE0-BE73E0376126}"/>
              </a:ext>
              <a:ext uri="{C183D7F6-B498-43B3-948B-1728B52AA6E4}">
                <adec:decorative xmlns:adec="http://schemas.microsoft.com/office/drawing/2017/decorative" val="1"/>
              </a:ext>
            </a:extLst>
          </p:cNvPr>
          <p:cNvSpPr/>
          <p:nvPr userDrawn="1"/>
        </p:nvSpPr>
        <p:spPr>
          <a:xfrm>
            <a:off x="4887656"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Picture Placeholder 3">
            <a:extLst>
              <a:ext uri="{FF2B5EF4-FFF2-40B4-BE49-F238E27FC236}">
                <a16:creationId xmlns:a16="http://schemas.microsoft.com/office/drawing/2014/main" id="{2E216002-26D5-D44D-B1E3-F7FFA5933B39}"/>
              </a:ext>
            </a:extLst>
          </p:cNvPr>
          <p:cNvSpPr>
            <a:spLocks noGrp="1"/>
          </p:cNvSpPr>
          <p:nvPr>
            <p:ph type="pic" sz="quarter" idx="26"/>
          </p:nvPr>
        </p:nvSpPr>
        <p:spPr>
          <a:xfrm>
            <a:off x="5167368" y="2546987"/>
            <a:ext cx="825546" cy="817505"/>
          </a:xfrm>
        </p:spPr>
        <p:txBody>
          <a:bodyPr/>
          <a:lstStyle>
            <a:lvl1pPr>
              <a:buNone/>
              <a:defRPr/>
            </a:lvl1pPr>
          </a:lstStyle>
          <a:p>
            <a:endParaRPr lang="en-US"/>
          </a:p>
        </p:txBody>
      </p:sp>
      <p:sp>
        <p:nvSpPr>
          <p:cNvPr id="42" name="Oval 41">
            <a:extLst>
              <a:ext uri="{FF2B5EF4-FFF2-40B4-BE49-F238E27FC236}">
                <a16:creationId xmlns:a16="http://schemas.microsoft.com/office/drawing/2014/main" id="{96648D4D-6BD9-F24C-955D-9701360F7A42}"/>
              </a:ext>
              <a:ext uri="{C183D7F6-B498-43B3-948B-1728B52AA6E4}">
                <adec:decorative xmlns:adec="http://schemas.microsoft.com/office/drawing/2017/decorative" val="1"/>
              </a:ext>
            </a:extLst>
          </p:cNvPr>
          <p:cNvSpPr/>
          <p:nvPr userDrawn="1"/>
        </p:nvSpPr>
        <p:spPr>
          <a:xfrm>
            <a:off x="6819615" y="2244527"/>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Picture Placeholder 3">
            <a:extLst>
              <a:ext uri="{FF2B5EF4-FFF2-40B4-BE49-F238E27FC236}">
                <a16:creationId xmlns:a16="http://schemas.microsoft.com/office/drawing/2014/main" id="{E602C083-BC5F-514B-8FA9-A814C3E27430}"/>
              </a:ext>
            </a:extLst>
          </p:cNvPr>
          <p:cNvSpPr>
            <a:spLocks noGrp="1"/>
          </p:cNvSpPr>
          <p:nvPr>
            <p:ph type="pic" sz="quarter" idx="27"/>
          </p:nvPr>
        </p:nvSpPr>
        <p:spPr>
          <a:xfrm>
            <a:off x="7086775" y="2525203"/>
            <a:ext cx="825548" cy="817506"/>
          </a:xfrm>
        </p:spPr>
        <p:txBody>
          <a:bodyPr/>
          <a:lstStyle>
            <a:lvl1pPr>
              <a:buNone/>
              <a:defRPr/>
            </a:lvl1pPr>
          </a:lstStyle>
          <a:p>
            <a:endParaRPr lang="en-US"/>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711994" y="1684461"/>
            <a:ext cx="2377679"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3548916"/>
            <a:ext cx="2375055"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4264538"/>
            <a:ext cx="2375055"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282518"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3451836" y="1677611"/>
            <a:ext cx="2240483" cy="1621608"/>
          </a:xfrm>
        </p:spPr>
        <p:txBody>
          <a:bodyPr/>
          <a:lstStyle>
            <a:lvl1pPr>
              <a:buNone/>
              <a:defRPr/>
            </a:lvl1pPr>
          </a:lstStyle>
          <a:p>
            <a:endParaRPr lang="en-US"/>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3537679"/>
            <a:ext cx="2230029"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462290" y="4253301"/>
            <a:ext cx="2230029"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5854823"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6054481" y="1684461"/>
            <a:ext cx="2375144" cy="1621608"/>
          </a:xfrm>
        </p:spPr>
        <p:txBody>
          <a:bodyPr/>
          <a:lstStyle>
            <a:lvl1pPr>
              <a:buNone/>
              <a:defRPr/>
            </a:lvl1pPr>
          </a:lstStyle>
          <a:p>
            <a:endParaRPr lang="en-US"/>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3537679"/>
            <a:ext cx="2375055"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047636" y="4253301"/>
            <a:ext cx="2375055"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366D8D2D-32DD-794A-9976-853EF650004D}"/>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2" name="Footer Placeholder 4">
            <a:extLst>
              <a:ext uri="{FF2B5EF4-FFF2-40B4-BE49-F238E27FC236}">
                <a16:creationId xmlns:a16="http://schemas.microsoft.com/office/drawing/2014/main" id="{46934CAC-A1D4-6545-B8FE-B5DAC1E7D2F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711994" y="1684461"/>
            <a:ext cx="1780454"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258088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2695022" y="1684461"/>
            <a:ext cx="1780454" cy="1621608"/>
          </a:xfrm>
        </p:spPr>
        <p:txBody>
          <a:bodyPr/>
          <a:lstStyle>
            <a:lvl1pPr>
              <a:buNone/>
              <a:defRPr/>
            </a:lvl1pPr>
          </a:lstStyle>
          <a:p>
            <a:endParaRPr lang="en-US"/>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2722790"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2722791"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4571805"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4678050" y="1684461"/>
            <a:ext cx="1780454" cy="1621608"/>
          </a:xfrm>
        </p:spPr>
        <p:txBody>
          <a:bodyPr/>
          <a:lstStyle>
            <a:lvl1pPr>
              <a:buNone/>
              <a:defRPr/>
            </a:lvl1pPr>
          </a:lstStyle>
          <a:p>
            <a:endParaRPr lang="en-US"/>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4682218"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4682219"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656272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6661077" y="1680693"/>
            <a:ext cx="1762024" cy="1621608"/>
          </a:xfrm>
        </p:spPr>
        <p:txBody>
          <a:bodyPr/>
          <a:lstStyle>
            <a:lvl1pPr>
              <a:buNone/>
              <a:defRPr/>
            </a:lvl1pPr>
          </a:lstStyle>
          <a:p>
            <a:endParaRPr lang="en-US"/>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6656311" y="3548916"/>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6656311" y="4230000"/>
            <a:ext cx="1769150"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CA720753-9BFD-2840-9C93-FF72942ED6E3}"/>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8" name="Picture 27" descr="The University of Iowa">
            <a:extLst>
              <a:ext uri="{FF2B5EF4-FFF2-40B4-BE49-F238E27FC236}">
                <a16:creationId xmlns:a16="http://schemas.microsoft.com/office/drawing/2014/main" id="{5841833A-DC48-1341-8CED-2C33FF13E5F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9" name="Footer Placeholder 4">
            <a:extLst>
              <a:ext uri="{FF2B5EF4-FFF2-40B4-BE49-F238E27FC236}">
                <a16:creationId xmlns:a16="http://schemas.microsoft.com/office/drawing/2014/main" id="{99532311-74A6-524D-8B7C-520D61A0A09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711994" y="498296"/>
            <a:ext cx="3945731" cy="896116"/>
          </a:xfrm>
        </p:spPr>
        <p:txBody>
          <a:bodyPr>
            <a:normAutofit/>
          </a:bodyPr>
          <a:lstStyle>
            <a:lvl1pPr>
              <a:defRPr sz="3300"/>
            </a:lvl1pPr>
          </a:lstStyle>
          <a:p>
            <a:r>
              <a:rPr lang="en-US"/>
              <a:t>Click to edit Title</a:t>
            </a:r>
          </a:p>
        </p:txBody>
      </p:sp>
      <p:cxnSp>
        <p:nvCxnSpPr>
          <p:cNvPr id="16" name="Straight Connector 15">
            <a:extLst>
              <a:ext uri="{FF2B5EF4-FFF2-40B4-BE49-F238E27FC236}">
                <a16:creationId xmlns:a16="http://schemas.microsoft.com/office/drawing/2014/main" id="{0F31F03A-71CF-475D-8A3C-99FC106D73E8}"/>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714375" y="1686758"/>
            <a:ext cx="3943351" cy="4256843"/>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Arial" panose="020B0604020202020204" pitchFamily="34"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5378651" y="1"/>
            <a:ext cx="37719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9" name="Rectangle 8">
            <a:extLst>
              <a:ext uri="{FF2B5EF4-FFF2-40B4-BE49-F238E27FC236}">
                <a16:creationId xmlns:a16="http://schemas.microsoft.com/office/drawing/2014/main" id="{7420F7CB-393D-BF45-B52D-542FDDEFCAFF}"/>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0" name="Picture 9" descr="The University of Iowa">
            <a:extLst>
              <a:ext uri="{FF2B5EF4-FFF2-40B4-BE49-F238E27FC236}">
                <a16:creationId xmlns:a16="http://schemas.microsoft.com/office/drawing/2014/main" id="{AEE57422-8581-D940-B95A-28BB5FA8EBEA}"/>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F4890DD7-288C-3F48-AC5A-4CC0C37D9FAB}"/>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934" userDrawn="1">
          <p15:clr>
            <a:srgbClr val="FBAE40"/>
          </p15:clr>
        </p15:guide>
        <p15:guide id="3" pos="45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714375" y="365126"/>
            <a:ext cx="3940879" cy="1331865"/>
          </a:xfrm>
        </p:spPr>
        <p:txBody>
          <a:bodyPr>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 uri="{C183D7F6-B498-43B3-948B-1728B52AA6E4}">
                <adec:decorative xmlns:adec="http://schemas.microsoft.com/office/drawing/2017/decorative" val="1"/>
              </a:ext>
            </a:extLst>
          </p:cNvPr>
          <p:cNvCxnSpPr>
            <a:cxnSpLocks/>
          </p:cNvCxnSpPr>
          <p:nvPr userDrawn="1"/>
        </p:nvCxnSpPr>
        <p:spPr>
          <a:xfrm>
            <a:off x="714376" y="164262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714374" y="1962386"/>
            <a:ext cx="3949838" cy="3981214"/>
          </a:xfrm>
        </p:spPr>
        <p:txBody>
          <a:bodyPr/>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Font typeface="Roboto" panose="02000000000000000000" pitchFamily="2" charset="0"/>
              <a:buChar char="–"/>
              <a:defRPr sz="2000">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200150" indent="-17145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1543050" indent="-17145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5369627" y="1"/>
            <a:ext cx="1862553"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7285223" y="1"/>
            <a:ext cx="1862553"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5369627" y="3234551"/>
            <a:ext cx="3774374" cy="3163824"/>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11" name="Rectangle 10">
            <a:extLst>
              <a:ext uri="{FF2B5EF4-FFF2-40B4-BE49-F238E27FC236}">
                <a16:creationId xmlns:a16="http://schemas.microsoft.com/office/drawing/2014/main" id="{BC24DFA0-3257-B044-87EF-16154359E2FC}"/>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BF0FB327-46C7-CA4D-9F47-B21B9F7D79F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A0A57B74-2163-4C4B-BFF2-0F1E68BF384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945" userDrawn="1">
          <p15:clr>
            <a:srgbClr val="FBAE40"/>
          </p15:clr>
        </p15:guide>
        <p15:guide id="3" pos="450" userDrawn="1">
          <p15:clr>
            <a:srgbClr val="FBAE40"/>
          </p15:clr>
        </p15:guide>
        <p15:guide id="4" orient="horz" pos="240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11994" y="494273"/>
            <a:ext cx="7717631"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 uri="{C183D7F6-B498-43B3-948B-1728B52AA6E4}">
                <adec:decorative xmlns:adec="http://schemas.microsoft.com/office/drawing/2017/decorative" val="1"/>
              </a:ext>
            </a:extLst>
          </p:cNvPr>
          <p:cNvCxnSpPr>
            <a:cxnSpLocks/>
          </p:cNvCxnSpPr>
          <p:nvPr userDrawn="1"/>
        </p:nvCxnSpPr>
        <p:spPr>
          <a:xfrm>
            <a:off x="711994" y="131002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711994" y="1570038"/>
            <a:ext cx="7717631" cy="4114800"/>
          </a:xfrm>
        </p:spPr>
        <p:txBody>
          <a:bodyPr lIns="0" tIns="0" rIns="0" bIns="0"/>
          <a:lstStyle/>
          <a:p>
            <a:endParaRPr lang="en-US"/>
          </a:p>
        </p:txBody>
      </p:sp>
      <p:sp>
        <p:nvSpPr>
          <p:cNvPr id="12" name="Rectangle 11">
            <a:extLst>
              <a:ext uri="{FF2B5EF4-FFF2-40B4-BE49-F238E27FC236}">
                <a16:creationId xmlns:a16="http://schemas.microsoft.com/office/drawing/2014/main" id="{1F56D074-0631-F846-A2A3-4A39FEAEFDD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9" name="Picture 8" descr="The University of Iowa">
            <a:extLst>
              <a:ext uri="{FF2B5EF4-FFF2-40B4-BE49-F238E27FC236}">
                <a16:creationId xmlns:a16="http://schemas.microsoft.com/office/drawing/2014/main" id="{34AAA98D-AE4C-3B41-A01C-8A57BF732058}"/>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0" name="Footer Placeholder 4">
            <a:extLst>
              <a:ext uri="{FF2B5EF4-FFF2-40B4-BE49-F238E27FC236}">
                <a16:creationId xmlns:a16="http://schemas.microsoft.com/office/drawing/2014/main" id="{761FD608-F8D8-AF42-97E8-83F5C7F92E37}"/>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711994" y="3214770"/>
            <a:ext cx="5372488" cy="1160369"/>
          </a:xfrm>
        </p:spPr>
        <p:txBody>
          <a:bodyPr lIns="0" tIns="0" rIns="0" bIns="0" anchor="t" anchorCtr="0">
            <a:noAutofit/>
          </a:bodyPr>
          <a:lstStyle>
            <a:lvl1pPr algn="l">
              <a:defRPr sz="52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12" name="Straight Connector 11">
            <a:extLst>
              <a:ext uri="{FF2B5EF4-FFF2-40B4-BE49-F238E27FC236}">
                <a16:creationId xmlns:a16="http://schemas.microsoft.com/office/drawing/2014/main" id="{382B9834-3ABC-DD48-8F8B-7C2FACEC9236}"/>
              </a:ext>
              <a:ext uri="{C183D7F6-B498-43B3-948B-1728B52AA6E4}">
                <adec:decorative xmlns:adec="http://schemas.microsoft.com/office/drawing/2017/decorative" val="1"/>
              </a:ext>
            </a:extLst>
          </p:cNvPr>
          <p:cNvCxnSpPr>
            <a:cxnSpLocks/>
          </p:cNvCxnSpPr>
          <p:nvPr userDrawn="1"/>
        </p:nvCxnSpPr>
        <p:spPr>
          <a:xfrm>
            <a:off x="730595" y="2923615"/>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71287" y="3087124"/>
            <a:ext cx="2015280" cy="1498329"/>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 uri="{C183D7F6-B498-43B3-948B-1728B52AA6E4}">
                <adec:decorative xmlns:adec="http://schemas.microsoft.com/office/drawing/2017/decorative" val="1"/>
              </a:ext>
            </a:extLst>
          </p:cNvPr>
          <p:cNvSpPr/>
          <p:nvPr userDrawn="1"/>
        </p:nvSpPr>
        <p:spPr>
          <a:xfrm>
            <a:off x="711994" y="4789293"/>
            <a:ext cx="292608" cy="30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89435" y="4789292"/>
            <a:ext cx="1719072" cy="300082"/>
          </a:xfrm>
          <a:solidFill>
            <a:schemeClr val="tx1"/>
          </a:solidFill>
          <a:ln>
            <a:noFill/>
          </a:ln>
        </p:spPr>
        <p:txBody>
          <a:bodyPr wrap="square" lIns="91440" tIns="45720" rIns="91440" bIns="45720">
            <a:spAutoFit/>
          </a:bodyPr>
          <a:lstStyle>
            <a:lvl1pPr marL="0" indent="0">
              <a:buNone/>
              <a:defRPr sz="135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803454" y="4864147"/>
            <a:ext cx="146304"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4" name="Picture 13" descr="The University of Iowa">
            <a:extLst>
              <a:ext uri="{FF2B5EF4-FFF2-40B4-BE49-F238E27FC236}">
                <a16:creationId xmlns:a16="http://schemas.microsoft.com/office/drawing/2014/main" id="{4B1807D8-E6B4-C743-A4EC-22D5E0479848}"/>
              </a:ext>
            </a:extLst>
          </p:cNvPr>
          <p:cNvPicPr>
            <a:picLocks noChangeAspect="1"/>
          </p:cNvPicPr>
          <p:nvPr userDrawn="1"/>
        </p:nvPicPr>
        <p:blipFill>
          <a:blip r:embed="rId2"/>
          <a:srcRect/>
          <a:stretch/>
        </p:blipFill>
        <p:spPr>
          <a:xfrm>
            <a:off x="6471287" y="-1189"/>
            <a:ext cx="2015279" cy="963278"/>
          </a:xfrm>
          <a:prstGeom prst="rect">
            <a:avLst/>
          </a:prstGeom>
        </p:spPr>
      </p:pic>
      <p:sp>
        <p:nvSpPr>
          <p:cNvPr id="13" name="Footer Placeholder 4">
            <a:extLst>
              <a:ext uri="{FF2B5EF4-FFF2-40B4-BE49-F238E27FC236}">
                <a16:creationId xmlns:a16="http://schemas.microsoft.com/office/drawing/2014/main" id="{D7F85C9B-9D4B-D642-BBFB-CDE025D69CBD}"/>
              </a:ext>
            </a:extLst>
          </p:cNvPr>
          <p:cNvSpPr>
            <a:spLocks noGrp="1"/>
          </p:cNvSpPr>
          <p:nvPr>
            <p:ph type="ftr" sz="quarter" idx="3"/>
          </p:nvPr>
        </p:nvSpPr>
        <p:spPr>
          <a:xfrm>
            <a:off x="717072" y="2365791"/>
            <a:ext cx="7772020" cy="365125"/>
          </a:xfrm>
          <a:prstGeom prst="rect">
            <a:avLst/>
          </a:prstGeom>
          <a:noFill/>
        </p:spPr>
        <p:txBody>
          <a:bodyPr vert="horz" lIns="0" tIns="0" rIns="0" bIns="0" rtlCol="0" anchor="ctr"/>
          <a:lstStyle>
            <a:lvl1pPr algn="l">
              <a:defRPr sz="1650" b="0">
                <a:solidFill>
                  <a:schemeClr val="tx1"/>
                </a:solidFill>
              </a:defRPr>
            </a:lvl1pPr>
          </a:lstStyle>
          <a:p>
            <a:r>
              <a:rPr lang="en-US"/>
              <a:t>University of Iowa Tech Forum 2024</a:t>
            </a:r>
          </a:p>
        </p:txBody>
      </p:sp>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711994" y="3203884"/>
            <a:ext cx="5372488" cy="1160369"/>
          </a:xfrm>
        </p:spPr>
        <p:txBody>
          <a:bodyPr lIns="0" tIns="0" rIns="0" bIns="0" anchor="t" anchorCtr="0">
            <a:noAutofit/>
          </a:bodyPr>
          <a:lstStyle>
            <a:lvl1pPr algn="l">
              <a:defRPr sz="5200" b="1">
                <a:solidFill>
                  <a:schemeClr val="bg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 uri="{C183D7F6-B498-43B3-948B-1728B52AA6E4}">
                <adec:decorative xmlns:adec="http://schemas.microsoft.com/office/drawing/2017/decorative" val="1"/>
              </a:ext>
            </a:extLst>
          </p:cNvPr>
          <p:cNvCxnSpPr>
            <a:cxnSpLocks/>
          </p:cNvCxnSpPr>
          <p:nvPr userDrawn="1"/>
        </p:nvCxnSpPr>
        <p:spPr>
          <a:xfrm>
            <a:off x="730595" y="2923615"/>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68763" y="3105910"/>
            <a:ext cx="2020329" cy="1498329"/>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a:solidFill>
                  <a:schemeClr val="bg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711993" y="4770260"/>
            <a:ext cx="292608" cy="300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97825" y="4770260"/>
            <a:ext cx="1719072" cy="300082"/>
          </a:xfrm>
          <a:solidFill>
            <a:schemeClr val="accent1"/>
          </a:solidFill>
          <a:ln>
            <a:noFill/>
          </a:ln>
        </p:spPr>
        <p:txBody>
          <a:bodyPr wrap="none" lIns="91440" tIns="45720" rIns="91440" bIns="45720">
            <a:spAutoFit/>
          </a:bodyPr>
          <a:lstStyle>
            <a:lvl1pPr marL="0" indent="0">
              <a:buNone/>
              <a:defRPr sz="1350">
                <a:solidFill>
                  <a:schemeClr val="tx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1" name="Group 10">
            <a:extLst>
              <a:ext uri="{FF2B5EF4-FFF2-40B4-BE49-F238E27FC236}">
                <a16:creationId xmlns:a16="http://schemas.microsoft.com/office/drawing/2014/main" id="{5625728D-FF50-4FF2-AC2E-B13A3D44D5B9}"/>
              </a:ext>
              <a:ext uri="{C183D7F6-B498-43B3-948B-1728B52AA6E4}">
                <adec:decorative xmlns:adec="http://schemas.microsoft.com/office/drawing/2017/decorative" val="1"/>
              </a:ext>
            </a:extLst>
          </p:cNvPr>
          <p:cNvGrpSpPr/>
          <p:nvPr/>
        </p:nvGrpSpPr>
        <p:grpSpPr>
          <a:xfrm>
            <a:off x="803454" y="4845115"/>
            <a:ext cx="146304"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5" name="Picture 14" descr="The University of Iowa">
            <a:extLst>
              <a:ext uri="{FF2B5EF4-FFF2-40B4-BE49-F238E27FC236}">
                <a16:creationId xmlns:a16="http://schemas.microsoft.com/office/drawing/2014/main" id="{6179B039-C5FC-F04C-AB21-BEF980B032D5}"/>
              </a:ext>
            </a:extLst>
          </p:cNvPr>
          <p:cNvPicPr>
            <a:picLocks noChangeAspect="1"/>
          </p:cNvPicPr>
          <p:nvPr userDrawn="1"/>
        </p:nvPicPr>
        <p:blipFill>
          <a:blip r:embed="rId2"/>
          <a:srcRect/>
          <a:stretch/>
        </p:blipFill>
        <p:spPr>
          <a:xfrm>
            <a:off x="6468762" y="-581"/>
            <a:ext cx="2020330" cy="962061"/>
          </a:xfrm>
          <a:prstGeom prst="rect">
            <a:avLst/>
          </a:prstGeom>
        </p:spPr>
      </p:pic>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717072" y="2365791"/>
            <a:ext cx="7772020" cy="365125"/>
          </a:xfrm>
          <a:prstGeom prst="rect">
            <a:avLst/>
          </a:prstGeom>
          <a:noFill/>
        </p:spPr>
        <p:txBody>
          <a:bodyPr vert="horz" lIns="0" tIns="0" rIns="0" bIns="0" rtlCol="0" anchor="ctr"/>
          <a:lstStyle>
            <a:lvl1pPr algn="l">
              <a:defRPr sz="1650" b="0">
                <a:solidFill>
                  <a:schemeClr val="bg1"/>
                </a:solidFill>
              </a:defRPr>
            </a:lvl1pPr>
          </a:lstStyle>
          <a:p>
            <a:r>
              <a:rPr lang="en-US"/>
              <a:t>University of Iowa Tech Forum 2024</a:t>
            </a:r>
            <a:endParaRPr lang="en-US" sz="1650"/>
          </a:p>
        </p:txBody>
      </p:sp>
    </p:spTree>
    <p:extLst>
      <p:ext uri="{BB962C8B-B14F-4D97-AF65-F5344CB8AC3E}">
        <p14:creationId xmlns:p14="http://schemas.microsoft.com/office/powerpoint/2010/main" val="3788644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OWA Logo with Text">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993FB4-4336-2048-A6A4-FA306EBBE714}"/>
              </a:ext>
            </a:extLst>
          </p:cNvPr>
          <p:cNvSpPr>
            <a:spLocks noGrp="1"/>
          </p:cNvSpPr>
          <p:nvPr>
            <p:ph type="title" hasCustomPrompt="1"/>
          </p:nvPr>
        </p:nvSpPr>
        <p:spPr>
          <a:xfrm>
            <a:off x="628650" y="4229810"/>
            <a:ext cx="7886700" cy="1311454"/>
          </a:xfrm>
        </p:spPr>
        <p:txBody>
          <a:bodyPr/>
          <a:lstStyle>
            <a:lvl1pPr algn="ctr">
              <a:defRPr sz="4200">
                <a:solidFill>
                  <a:schemeClr val="bg1"/>
                </a:solidFill>
              </a:defRPr>
            </a:lvl1pPr>
          </a:lstStyle>
          <a:p>
            <a:r>
              <a:rPr lang="en-US"/>
              <a:t>Closing Slide Header</a:t>
            </a:r>
          </a:p>
        </p:txBody>
      </p:sp>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rcRect/>
          <a:stretch/>
        </p:blipFill>
        <p:spPr>
          <a:xfrm>
            <a:off x="1714500" y="1793124"/>
            <a:ext cx="5715000" cy="1666875"/>
          </a:xfrm>
          <a:prstGeom prst="rect">
            <a:avLst/>
          </a:prstGeom>
        </p:spPr>
      </p:pic>
    </p:spTree>
    <p:extLst>
      <p:ext uri="{BB962C8B-B14F-4D97-AF65-F5344CB8AC3E}">
        <p14:creationId xmlns:p14="http://schemas.microsoft.com/office/powerpoint/2010/main" val="1133490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OWA Logo Only">
    <p:bg>
      <p:bgPr>
        <a:solidFill>
          <a:schemeClr val="tx1"/>
        </a:solidFill>
        <a:effectLst/>
      </p:bgPr>
    </p:bg>
    <p:spTree>
      <p:nvGrpSpPr>
        <p:cNvPr id="1" name=""/>
        <p:cNvGrpSpPr/>
        <p:nvPr/>
      </p:nvGrpSpPr>
      <p:grpSpPr>
        <a:xfrm>
          <a:off x="0" y="0"/>
          <a:ext cx="0" cy="0"/>
          <a:chOff x="0" y="0"/>
          <a:chExt cx="0" cy="0"/>
        </a:xfrm>
      </p:grpSpPr>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rcRect/>
          <a:stretch/>
        </p:blipFill>
        <p:spPr>
          <a:xfrm>
            <a:off x="1714500" y="2595562"/>
            <a:ext cx="5715000" cy="1666875"/>
          </a:xfrm>
          <a:prstGeom prst="rect">
            <a:avLst/>
          </a:prstGeom>
        </p:spPr>
      </p:pic>
    </p:spTree>
    <p:extLst>
      <p:ext uri="{BB962C8B-B14F-4D97-AF65-F5344CB8AC3E}">
        <p14:creationId xmlns:p14="http://schemas.microsoft.com/office/powerpoint/2010/main" val="197453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20073" y="2184901"/>
            <a:ext cx="4617720" cy="2431224"/>
          </a:xfrm>
        </p:spPr>
        <p:txBody>
          <a:bodyPr anchor="ctr" anchorCtr="0">
            <a:normAutofit/>
          </a:bodyPr>
          <a:lstStyle>
            <a:lvl1pPr algn="l">
              <a:defRPr sz="48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720073" y="4676834"/>
            <a:ext cx="4616795" cy="404721"/>
          </a:xfrm>
        </p:spPr>
        <p:txBody>
          <a:bodyPr/>
          <a:lstStyle>
            <a:lvl1pPr marL="0" indent="0" algn="l">
              <a:buNone/>
              <a:defRPr sz="18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720072" y="5081555"/>
            <a:ext cx="4616795" cy="495309"/>
          </a:xfrm>
        </p:spPr>
        <p:txBody>
          <a:bodyPr>
            <a:normAutofit/>
          </a:bodyPr>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9" name="Footer Placeholder 4">
            <a:extLst>
              <a:ext uri="{FF2B5EF4-FFF2-40B4-BE49-F238E27FC236}">
                <a16:creationId xmlns:a16="http://schemas.microsoft.com/office/drawing/2014/main" id="{909BBB92-B5AB-3E46-A519-2A2BBFF13FF8}"/>
              </a:ext>
            </a:extLst>
          </p:cNvPr>
          <p:cNvSpPr>
            <a:spLocks noGrp="1"/>
          </p:cNvSpPr>
          <p:nvPr>
            <p:ph type="ftr" sz="quarter" idx="3"/>
          </p:nvPr>
        </p:nvSpPr>
        <p:spPr>
          <a:xfrm>
            <a:off x="2952485" y="201168"/>
            <a:ext cx="2539200" cy="587186"/>
          </a:xfrm>
          <a:prstGeom prst="rect">
            <a:avLst/>
          </a:prstGeom>
          <a:noFill/>
        </p:spPr>
        <p:txBody>
          <a:bodyPr vert="horz" lIns="0" tIns="0" rIns="0" bIns="0" rtlCol="0" anchor="b" anchorCtr="0"/>
          <a:lstStyle>
            <a:lvl1pPr algn="l">
              <a:defRPr sz="1500" b="0">
                <a:solidFill>
                  <a:schemeClr val="bg1"/>
                </a:solidFill>
                <a:latin typeface="Roboto" panose="02000000000000000000" pitchFamily="2" charset="0"/>
                <a:ea typeface="Roboto" panose="02000000000000000000" pitchFamily="2" charset="0"/>
              </a:defRPr>
            </a:lvl1pPr>
          </a:lstStyle>
          <a:p>
            <a:r>
              <a:rPr lang="en-US"/>
              <a:t>University of Iowa Tech Forum 2024</a:t>
            </a:r>
            <a:endParaRPr lang="en-US">
              <a:solidFill>
                <a:schemeClr val="bg1"/>
              </a:solidFill>
            </a:endParaRPr>
          </a:p>
        </p:txBody>
      </p:sp>
      <p:pic>
        <p:nvPicPr>
          <p:cNvPr id="13" name="Picture 12" descr="The University of Iowa">
            <a:extLst>
              <a:ext uri="{FF2B5EF4-FFF2-40B4-BE49-F238E27FC236}">
                <a16:creationId xmlns:a16="http://schemas.microsoft.com/office/drawing/2014/main" id="{F49CB936-90E7-D144-B9DC-7CF3F98E2FF4}"/>
              </a:ext>
            </a:extLst>
          </p:cNvPr>
          <p:cNvPicPr>
            <a:picLocks noChangeAspect="1"/>
          </p:cNvPicPr>
          <p:nvPr userDrawn="1"/>
        </p:nvPicPr>
        <p:blipFill>
          <a:blip r:embed="rId2"/>
          <a:srcRect/>
          <a:stretch/>
        </p:blipFill>
        <p:spPr>
          <a:xfrm>
            <a:off x="710803" y="622"/>
            <a:ext cx="2015279" cy="959656"/>
          </a:xfrm>
          <a:prstGeom prst="rect">
            <a:avLst/>
          </a:prstGeom>
        </p:spPr>
      </p:pic>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5718088" y="0"/>
            <a:ext cx="342591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509413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 Solid Blac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677626"/>
            <a:ext cx="7765770" cy="1843238"/>
          </a:xfrm>
        </p:spPr>
        <p:txBody>
          <a:bodyPr lIns="0" tIns="0" rIns="0" bIns="0" anchor="t" anchorCtr="0">
            <a:normAutofit/>
          </a:bodyPr>
          <a:lstStyle>
            <a:lvl1pPr algn="l">
              <a:defRPr sz="45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31044" y="4709626"/>
            <a:ext cx="7765770" cy="407460"/>
          </a:xfrm>
        </p:spPr>
        <p:txBody>
          <a:bodyPr lIns="0" tIns="0" rIns="0" bIns="0"/>
          <a:lstStyle>
            <a:lvl1pPr marL="0" indent="0" algn="l">
              <a:buNone/>
              <a:defRPr sz="1800" b="1" cap="all" baseline="0">
                <a:solidFill>
                  <a:schemeClr val="tx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731044" y="5087150"/>
            <a:ext cx="7765770" cy="463108"/>
          </a:xfrm>
        </p:spPr>
        <p:txBody>
          <a:bodyPr lIns="0" tIns="0" rIns="0" bIns="0">
            <a:normAutofit/>
          </a:bodyPr>
          <a:lstStyle>
            <a:lvl1pPr marL="0" indent="0">
              <a:buNone/>
              <a:defRPr sz="1800">
                <a:solidFill>
                  <a:schemeClr val="tx1"/>
                </a:solidFill>
                <a:latin typeface="Roboto" panose="02000000000000000000" pitchFamily="2" charset="0"/>
                <a:ea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2024</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714375" y="1760635"/>
            <a:ext cx="7782439" cy="365125"/>
          </a:xfrm>
          <a:prstGeom prst="rect">
            <a:avLst/>
          </a:prstGeom>
          <a:noFill/>
        </p:spPr>
        <p:txBody>
          <a:bodyPr vert="horz" lIns="0" tIns="0" rIns="0" bIns="0" rtlCol="0" anchor="b" anchorCtr="0"/>
          <a:lstStyle>
            <a:lvl1pPr algn="l">
              <a:defRPr sz="1650" b="0">
                <a:solidFill>
                  <a:schemeClr val="tx1"/>
                </a:solidFill>
                <a:latin typeface="Roboto" panose="02000000000000000000" pitchFamily="2" charset="0"/>
                <a:ea typeface="Roboto" panose="02000000000000000000" pitchFamily="2" charset="0"/>
              </a:defRPr>
            </a:lvl1pPr>
          </a:lstStyle>
          <a:p>
            <a:r>
              <a:rPr lang="en-US"/>
              <a:t>University of Iowa Tech Forum 2024</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730595" y="2339665"/>
            <a:ext cx="576398"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4090346-EE11-B192-39CF-DD1878E7E36C}"/>
              </a:ext>
            </a:extLst>
          </p:cNvPr>
          <p:cNvSpPr txBox="1"/>
          <p:nvPr userDrawn="1"/>
        </p:nvSpPr>
        <p:spPr>
          <a:xfrm>
            <a:off x="6758608" y="6116752"/>
            <a:ext cx="1504988" cy="285078"/>
          </a:xfrm>
          <a:prstGeom prst="rect">
            <a:avLst/>
          </a:prstGeom>
          <a:noFill/>
        </p:spPr>
        <p:txBody>
          <a:bodyPr wrap="square" lIns="0" tIns="0" rIns="0" bIns="0" rtlCol="0">
            <a:spAutoFit/>
          </a:bodyPr>
          <a:lstStyle/>
          <a:p>
            <a:pPr>
              <a:lnSpc>
                <a:spcPct val="95000"/>
              </a:lnSpc>
            </a:pPr>
            <a:r>
              <a:rPr lang="en-US" sz="975"/>
              <a:t>CHANGING MEDICINE.</a:t>
            </a:r>
          </a:p>
          <a:p>
            <a:pPr>
              <a:lnSpc>
                <a:spcPct val="95000"/>
              </a:lnSpc>
            </a:pPr>
            <a:r>
              <a:rPr lang="en-US" sz="975" b="1"/>
              <a:t>CHANGING LIVES</a:t>
            </a:r>
            <a:r>
              <a:rPr lang="en-US" sz="975" b="1" spc="-150" baseline="0"/>
              <a:t>.</a:t>
            </a:r>
            <a:r>
              <a:rPr lang="en-US" sz="600" b="1" baseline="80000"/>
              <a:t>®</a:t>
            </a:r>
          </a:p>
        </p:txBody>
      </p:sp>
      <p:pic>
        <p:nvPicPr>
          <p:cNvPr id="3" name="Picture 2">
            <a:extLst>
              <a:ext uri="{FF2B5EF4-FFF2-40B4-BE49-F238E27FC236}">
                <a16:creationId xmlns:a16="http://schemas.microsoft.com/office/drawing/2014/main" id="{2290F2B9-4E5A-2651-C980-C8F1424865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58607" y="0"/>
            <a:ext cx="1456083" cy="1207722"/>
          </a:xfrm>
          <a:prstGeom prst="rect">
            <a:avLst/>
          </a:prstGeom>
        </p:spPr>
      </p:pic>
    </p:spTree>
    <p:extLst>
      <p:ext uri="{BB962C8B-B14F-4D97-AF65-F5344CB8AC3E}">
        <p14:creationId xmlns:p14="http://schemas.microsoft.com/office/powerpoint/2010/main" val="25543606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50" userDrawn="1">
          <p15:clr>
            <a:srgbClr val="FBAE40"/>
          </p15:clr>
        </p15:guide>
        <p15:guide id="3" pos="435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2"/>
            <a:ext cx="9144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714375" y="526778"/>
            <a:ext cx="771525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714374" y="1686758"/>
            <a:ext cx="7726835" cy="4256843"/>
          </a:xfrm>
        </p:spPr>
        <p:txBody>
          <a:bodyPr lIns="0" tIns="0" rIns="0" bIns="0"/>
          <a:lstStyle>
            <a:lvl1pPr marL="171450" indent="-17145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5143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8572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714374" y="13633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6F508E-037B-DA86-AE66-014888F7A0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4374" y="6286500"/>
            <a:ext cx="714465" cy="571501"/>
          </a:xfrm>
          <a:prstGeom prst="rect">
            <a:avLst/>
          </a:prstGeom>
        </p:spPr>
      </p:pic>
      <p:sp>
        <p:nvSpPr>
          <p:cNvPr id="13" name="Footer Placeholder 4">
            <a:extLst>
              <a:ext uri="{FF2B5EF4-FFF2-40B4-BE49-F238E27FC236}">
                <a16:creationId xmlns:a16="http://schemas.microsoft.com/office/drawing/2014/main" id="{35A4A98C-CFAA-6356-5F93-D9AA7790DCF7}"/>
              </a:ext>
            </a:extLst>
          </p:cNvPr>
          <p:cNvSpPr txBox="1">
            <a:spLocks/>
          </p:cNvSpPr>
          <p:nvPr userDrawn="1"/>
        </p:nvSpPr>
        <p:spPr>
          <a:xfrm>
            <a:off x="4346022" y="6539715"/>
            <a:ext cx="44502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z="975" smtClean="0"/>
              <a:t>‹#›</a:t>
            </a:fld>
            <a:endParaRPr lang="en-US" sz="975"/>
          </a:p>
        </p:txBody>
      </p:sp>
      <p:sp>
        <p:nvSpPr>
          <p:cNvPr id="5" name="Footer Placeholder 4">
            <a:extLst>
              <a:ext uri="{FF2B5EF4-FFF2-40B4-BE49-F238E27FC236}">
                <a16:creationId xmlns:a16="http://schemas.microsoft.com/office/drawing/2014/main" id="{208F8E98-5577-1F50-9DE2-D5611674E249}"/>
              </a:ext>
            </a:extLst>
          </p:cNvPr>
          <p:cNvSpPr>
            <a:spLocks noGrp="1"/>
          </p:cNvSpPr>
          <p:nvPr>
            <p:ph type="ftr" sz="quarter" idx="3"/>
          </p:nvPr>
        </p:nvSpPr>
        <p:spPr>
          <a:xfrm>
            <a:off x="4931797" y="6450818"/>
            <a:ext cx="3509412" cy="365125"/>
          </a:xfrm>
          <a:prstGeom prst="rect">
            <a:avLst/>
          </a:prstGeom>
          <a:noFill/>
        </p:spPr>
        <p:txBody>
          <a:bodyPr vert="horz" lIns="0" tIns="0" rIns="0" bIns="0" rtlCol="0" anchor="ctr" anchorCtr="0"/>
          <a:lstStyle>
            <a:lvl1pPr algn="r">
              <a:defRPr sz="975" b="0">
                <a:solidFill>
                  <a:schemeClr val="tx1"/>
                </a:solidFill>
                <a:latin typeface="Roboto" panose="02000000000000000000" pitchFamily="2" charset="0"/>
                <a:ea typeface="Roboto" panose="02000000000000000000" pitchFamily="2" charset="0"/>
              </a:defRPr>
            </a:lvl1pPr>
          </a:lstStyle>
          <a:p>
            <a:r>
              <a:rPr lang="en-US"/>
              <a:t>University of Iowa Tech Forum 2024</a:t>
            </a:r>
          </a:p>
        </p:txBody>
      </p:sp>
    </p:spTree>
    <p:extLst>
      <p:ext uri="{BB962C8B-B14F-4D97-AF65-F5344CB8AC3E}">
        <p14:creationId xmlns:p14="http://schemas.microsoft.com/office/powerpoint/2010/main" val="2036191376"/>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450" userDrawn="1">
          <p15:clr>
            <a:srgbClr val="FBAE40"/>
          </p15:clr>
        </p15:guide>
        <p15:guide id="3" pos="5310" userDrawn="1">
          <p15:clr>
            <a:srgbClr val="FBAE40"/>
          </p15:clr>
        </p15:guide>
        <p15:guide id="4" pos="288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20073" y="2184901"/>
            <a:ext cx="4616794" cy="2561760"/>
          </a:xfrm>
        </p:spPr>
        <p:txBody>
          <a:bodyPr anchor="ctr" anchorCtr="0">
            <a:normAutofit/>
          </a:bodyPr>
          <a:lstStyle>
            <a:lvl1pPr algn="l">
              <a:defRPr sz="48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720073" y="4676835"/>
            <a:ext cx="4616795" cy="393146"/>
          </a:xfrm>
        </p:spPr>
        <p:txBody>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720072" y="5069980"/>
            <a:ext cx="4616795" cy="495309"/>
          </a:xfrm>
        </p:spPr>
        <p:txBody>
          <a:bodyPr>
            <a:normAutofit/>
          </a:bodyPr>
          <a:lstStyle>
            <a:lvl1pPr marL="0" indent="0">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9" name="Footer Placeholder 4">
            <a:extLst>
              <a:ext uri="{FF2B5EF4-FFF2-40B4-BE49-F238E27FC236}">
                <a16:creationId xmlns:a16="http://schemas.microsoft.com/office/drawing/2014/main" id="{99993354-AA52-D24C-AE6B-C02456C6D92A}"/>
              </a:ext>
            </a:extLst>
          </p:cNvPr>
          <p:cNvSpPr>
            <a:spLocks noGrp="1"/>
          </p:cNvSpPr>
          <p:nvPr>
            <p:ph type="ftr" sz="quarter" idx="3"/>
          </p:nvPr>
        </p:nvSpPr>
        <p:spPr>
          <a:xfrm>
            <a:off x="2952485" y="201168"/>
            <a:ext cx="2539200" cy="587186"/>
          </a:xfrm>
          <a:prstGeom prst="rect">
            <a:avLst/>
          </a:prstGeom>
          <a:noFill/>
        </p:spPr>
        <p:txBody>
          <a:bodyPr vert="horz" lIns="0" tIns="0" rIns="0" bIns="0" rtlCol="0" anchor="b" anchorCtr="0"/>
          <a:lstStyle>
            <a:lvl1pPr algn="l">
              <a:defRPr sz="1500" b="0">
                <a:solidFill>
                  <a:schemeClr val="tx1"/>
                </a:solidFill>
                <a:latin typeface="Roboto" panose="02000000000000000000" pitchFamily="2" charset="0"/>
                <a:ea typeface="Roboto" panose="02000000000000000000" pitchFamily="2" charset="0"/>
              </a:defRPr>
            </a:lvl1pPr>
          </a:lstStyle>
          <a:p>
            <a:r>
              <a:rPr lang="en-US"/>
              <a:t>University of Iowa Tech Forum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5718088" y="0"/>
            <a:ext cx="342591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pic>
        <p:nvPicPr>
          <p:cNvPr id="13" name="Picture 12" descr="The University of Iowa">
            <a:extLst>
              <a:ext uri="{FF2B5EF4-FFF2-40B4-BE49-F238E27FC236}">
                <a16:creationId xmlns:a16="http://schemas.microsoft.com/office/drawing/2014/main" id="{D73F5E00-2329-6246-A2BB-7BCD46F83907}"/>
              </a:ext>
            </a:extLst>
          </p:cNvPr>
          <p:cNvPicPr>
            <a:picLocks noChangeAspect="1"/>
          </p:cNvPicPr>
          <p:nvPr userDrawn="1"/>
        </p:nvPicPr>
        <p:blipFill>
          <a:blip r:embed="rId2"/>
          <a:srcRect/>
          <a:stretch/>
        </p:blipFill>
        <p:spPr>
          <a:xfrm>
            <a:off x="710803" y="-1189"/>
            <a:ext cx="2015279" cy="963278"/>
          </a:xfrm>
          <a:prstGeom prst="rect">
            <a:avLst/>
          </a:prstGeom>
        </p:spPr>
      </p:pic>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744661"/>
            <a:ext cx="7715249" cy="759906"/>
          </a:xfrm>
        </p:spPr>
        <p:txBody>
          <a:bodyPr lIns="0" tIns="0" rIns="0" bIns="0" anchor="t" anchorCtr="0">
            <a:normAutofit/>
          </a:bodyPr>
          <a:lstStyle>
            <a:lvl1pPr algn="l">
              <a:defRPr sz="48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502271"/>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14376" y="3694740"/>
            <a:ext cx="7715249" cy="407460"/>
          </a:xfrm>
        </p:spPr>
        <p:txBody>
          <a:bodyPr lIns="0" tIns="0" rIns="0" bIns="0">
            <a:normAutofit/>
          </a:bodyPr>
          <a:lstStyle>
            <a:lvl1pPr marL="0" indent="0" algn="l">
              <a:buNone/>
              <a:defRPr sz="2200" b="0">
                <a:solidFill>
                  <a:schemeClr val="tx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50" userDrawn="1">
          <p15:clr>
            <a:srgbClr val="FBAE40"/>
          </p15:clr>
        </p15:guide>
        <p15:guide id="4" pos="531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744662"/>
            <a:ext cx="7715249" cy="759907"/>
          </a:xfrm>
        </p:spPr>
        <p:txBody>
          <a:bodyPr lIns="0" tIns="0" rIns="0" bIns="0" anchor="t" anchorCtr="0">
            <a:normAutofit/>
          </a:bodyPr>
          <a:lstStyle>
            <a:lvl1pPr algn="l">
              <a:defRPr sz="48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509891"/>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714376" y="3694740"/>
            <a:ext cx="7715249" cy="407460"/>
          </a:xfrm>
        </p:spPr>
        <p:txBody>
          <a:bodyPr lIns="0" tIns="0" rIns="0" bIns="0">
            <a:normAutofit/>
          </a:bodyPr>
          <a:lstStyle>
            <a:lvl1pPr marL="0" indent="0" algn="l">
              <a:buNone/>
              <a:defRPr sz="2200" b="0">
                <a:solidFill>
                  <a:schemeClr val="accent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509282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50" userDrawn="1">
          <p15:clr>
            <a:srgbClr val="FBAE40"/>
          </p15:clr>
        </p15:guide>
        <p15:guide id="4" pos="53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9144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770746" y="1763547"/>
            <a:ext cx="4186265" cy="618631"/>
          </a:xfrm>
          <a:solidFill>
            <a:schemeClr val="accent1"/>
          </a:solidFill>
        </p:spPr>
        <p:txBody>
          <a:bodyPr wrap="square" lIns="91440" tIns="91440" bIns="0">
            <a:spAutoFit/>
          </a:bodyPr>
          <a:lstStyle>
            <a:lvl1pPr>
              <a:defRPr sz="3800"/>
            </a:lvl1pPr>
          </a:lstStyle>
          <a:p>
            <a:r>
              <a:rPr lang="en-US"/>
              <a:t>SECTION HEADER</a:t>
            </a:r>
          </a:p>
        </p:txBody>
      </p:sp>
    </p:spTree>
    <p:extLst>
      <p:ext uri="{BB962C8B-B14F-4D97-AF65-F5344CB8AC3E}">
        <p14:creationId xmlns:p14="http://schemas.microsoft.com/office/powerpoint/2010/main" val="238807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24" name="Straight Connector 23">
            <a:extLst>
              <a:ext uri="{FF2B5EF4-FFF2-40B4-BE49-F238E27FC236}">
                <a16:creationId xmlns:a16="http://schemas.microsoft.com/office/drawing/2014/main" id="{9BA13FBC-A4AA-9B4F-8E9B-12CD6600150E}"/>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7" name="Picture 6" descr="The University of Iowa">
            <a:extLst>
              <a:ext uri="{FF2B5EF4-FFF2-40B4-BE49-F238E27FC236}">
                <a16:creationId xmlns:a16="http://schemas.microsoft.com/office/drawing/2014/main" id="{22558F6C-63A6-764A-A42A-B9198FB98EE1}"/>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8" name="Footer Placeholder 4">
            <a:extLst>
              <a:ext uri="{FF2B5EF4-FFF2-40B4-BE49-F238E27FC236}">
                <a16:creationId xmlns:a16="http://schemas.microsoft.com/office/drawing/2014/main" id="{7987A145-9C93-2C47-9BAC-3865EAA30431}"/>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450" userDrawn="1">
          <p15:clr>
            <a:srgbClr val="FBAE40"/>
          </p15:clr>
        </p15:guide>
        <p15:guide id="3" pos="5310" userDrawn="1">
          <p15:clr>
            <a:srgbClr val="FBAE40"/>
          </p15:clr>
        </p15:guide>
        <p15:guide id="4" pos="2880" userDrawn="1">
          <p15:clr>
            <a:srgbClr val="FBAE40"/>
          </p15:clr>
        </p15:guide>
        <p15:guide id="5" orient="horz" pos="1056" userDrawn="1">
          <p15:clr>
            <a:srgbClr val="FBAE40"/>
          </p15:clr>
        </p15:guide>
        <p15:guide id="7" orient="horz" pos="2400" userDrawn="1">
          <p15:clr>
            <a:srgbClr val="FBAE40"/>
          </p15:clr>
        </p15:guide>
        <p15:guide id="8" orient="horz" pos="3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88200BB2-D6D1-6642-8F66-9B4F37EC8187}"/>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714374" y="1686758"/>
            <a:ext cx="7688645" cy="4256843"/>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Arial" panose="020B0604020202020204" pitchFamily="34"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0937044-371D-C149-9F72-3D8FBA4605CF}"/>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8" name="Picture 7" descr="The University of Iowa">
            <a:extLst>
              <a:ext uri="{FF2B5EF4-FFF2-40B4-BE49-F238E27FC236}">
                <a16:creationId xmlns:a16="http://schemas.microsoft.com/office/drawing/2014/main" id="{CD97EF86-E180-1E4F-8C76-63FC6B25126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9" name="Footer Placeholder 4">
            <a:extLst>
              <a:ext uri="{FF2B5EF4-FFF2-40B4-BE49-F238E27FC236}">
                <a16:creationId xmlns:a16="http://schemas.microsoft.com/office/drawing/2014/main" id="{1FBD3EF9-AA04-A444-8D91-715DA8AEE034}"/>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University of Iowa Tech Forum 2024</a:t>
            </a:r>
            <a:endParaRPr lang="en-US" b="0"/>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450" userDrawn="1">
          <p15:clr>
            <a:srgbClr val="FBAE40"/>
          </p15:clr>
        </p15:guide>
        <p15:guide id="3" pos="5310" userDrawn="1">
          <p15:clr>
            <a:srgbClr val="FBAE40"/>
          </p15:clr>
        </p15:guide>
        <p15:guide id="4" pos="288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628650" y="365126"/>
            <a:ext cx="78867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56" r:id="rId1"/>
    <p:sldLayoutId id="2147483687" r:id="rId2"/>
    <p:sldLayoutId id="2147483688" r:id="rId3"/>
    <p:sldLayoutId id="2147483684" r:id="rId4"/>
    <p:sldLayoutId id="2147483663" r:id="rId5"/>
    <p:sldLayoutId id="2147483686" r:id="rId6"/>
    <p:sldLayoutId id="2147483690" r:id="rId7"/>
    <p:sldLayoutId id="2147483682" r:id="rId8"/>
    <p:sldLayoutId id="2147483650" r:id="rId9"/>
    <p:sldLayoutId id="2147483662" r:id="rId10"/>
    <p:sldLayoutId id="2147483670" r:id="rId11"/>
    <p:sldLayoutId id="2147483667" r:id="rId12"/>
    <p:sldLayoutId id="2147483668" r:id="rId13"/>
    <p:sldLayoutId id="2147483675" r:id="rId14"/>
    <p:sldLayoutId id="2147483677" r:id="rId15"/>
    <p:sldLayoutId id="2147483676" r:id="rId16"/>
    <p:sldLayoutId id="2147483672" r:id="rId17"/>
    <p:sldLayoutId id="2147483692" r:id="rId18"/>
    <p:sldLayoutId id="2147483669" r:id="rId19"/>
    <p:sldLayoutId id="2147483671" r:id="rId20"/>
    <p:sldLayoutId id="2147483679" r:id="rId21"/>
    <p:sldLayoutId id="2147483680" r:id="rId22"/>
    <p:sldLayoutId id="2147483654" r:id="rId23"/>
    <p:sldLayoutId id="2147483655" r:id="rId24"/>
    <p:sldLayoutId id="2147483665" r:id="rId25"/>
    <p:sldLayoutId id="2147483664" r:id="rId26"/>
    <p:sldLayoutId id="2147483689" r:id="rId27"/>
    <p:sldLayoutId id="2147483693" r:id="rId28"/>
    <p:sldLayoutId id="2147483691" r:id="rId29"/>
    <p:sldLayoutId id="2147483694" r:id="rId30"/>
    <p:sldLayoutId id="2147483695" r:id="rId31"/>
  </p:sldLayoutIdLst>
  <p:hf sldNum="0" hdr="0" dt="0"/>
  <p:txStyles>
    <p:titleStyle>
      <a:lvl1pPr algn="l" defTabSz="685800" rtl="0" eaLnBrk="1" latinLnBrk="0" hangingPunct="1">
        <a:lnSpc>
          <a:spcPct val="90000"/>
        </a:lnSpc>
        <a:spcBef>
          <a:spcPct val="0"/>
        </a:spcBef>
        <a:buNone/>
        <a:defRPr sz="3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14350" indent="-171450" algn="l" defTabSz="685800" rtl="0" eaLnBrk="1" latinLnBrk="0" hangingPunct="1">
        <a:lnSpc>
          <a:spcPct val="100000"/>
        </a:lnSpc>
        <a:spcBef>
          <a:spcPts val="375"/>
        </a:spcBef>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oneit.uiowa.edu/oneit-strategic-plan"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0B23-7308-1745-A1A9-A5522BA49EE8}"/>
              </a:ext>
            </a:extLst>
          </p:cNvPr>
          <p:cNvSpPr>
            <a:spLocks noGrp="1"/>
          </p:cNvSpPr>
          <p:nvPr>
            <p:ph type="ctrTitle"/>
          </p:nvPr>
        </p:nvSpPr>
        <p:spPr>
          <a:xfrm>
            <a:off x="731044" y="3092617"/>
            <a:ext cx="6180395" cy="896847"/>
          </a:xfrm>
        </p:spPr>
        <p:txBody>
          <a:bodyPr>
            <a:normAutofit/>
          </a:bodyPr>
          <a:lstStyle/>
          <a:p>
            <a:r>
              <a:rPr lang="en-US"/>
              <a:t>CIO Presentations</a:t>
            </a:r>
          </a:p>
        </p:txBody>
      </p:sp>
      <p:sp>
        <p:nvSpPr>
          <p:cNvPr id="12" name="Subtitle 11">
            <a:extLst>
              <a:ext uri="{FF2B5EF4-FFF2-40B4-BE49-F238E27FC236}">
                <a16:creationId xmlns:a16="http://schemas.microsoft.com/office/drawing/2014/main" id="{ADA0161C-D166-6E4C-8069-E1FBFE0BE5F2}"/>
              </a:ext>
            </a:extLst>
          </p:cNvPr>
          <p:cNvSpPr>
            <a:spLocks noGrp="1"/>
          </p:cNvSpPr>
          <p:nvPr>
            <p:ph type="subTitle" idx="1"/>
          </p:nvPr>
        </p:nvSpPr>
        <p:spPr>
          <a:xfrm>
            <a:off x="731044" y="4709626"/>
            <a:ext cx="7765770" cy="365125"/>
          </a:xfrm>
        </p:spPr>
        <p:txBody>
          <a:bodyPr>
            <a:normAutofit/>
          </a:bodyPr>
          <a:lstStyle/>
          <a:p>
            <a:r>
              <a:rPr lang="en-US" dirty="0"/>
              <a:t>Steve Fleagle and Lee Carmen</a:t>
            </a:r>
          </a:p>
        </p:txBody>
      </p:sp>
      <p:sp>
        <p:nvSpPr>
          <p:cNvPr id="13" name="Text Placeholder 12">
            <a:extLst>
              <a:ext uri="{FF2B5EF4-FFF2-40B4-BE49-F238E27FC236}">
                <a16:creationId xmlns:a16="http://schemas.microsoft.com/office/drawing/2014/main" id="{6C5EE2B8-026E-D04B-8925-60FA6F76C380}"/>
              </a:ext>
            </a:extLst>
          </p:cNvPr>
          <p:cNvSpPr>
            <a:spLocks noGrp="1"/>
          </p:cNvSpPr>
          <p:nvPr>
            <p:ph type="body" sz="quarter" idx="10"/>
          </p:nvPr>
        </p:nvSpPr>
        <p:spPr>
          <a:xfrm>
            <a:off x="731044" y="5098725"/>
            <a:ext cx="7765770" cy="414991"/>
          </a:xfrm>
        </p:spPr>
        <p:txBody>
          <a:bodyPr/>
          <a:lstStyle/>
          <a:p>
            <a:r>
              <a:rPr lang="en-US"/>
              <a:t>June 3, 2024</a:t>
            </a:r>
          </a:p>
        </p:txBody>
      </p:sp>
      <p:sp>
        <p:nvSpPr>
          <p:cNvPr id="3" name="Footer Placeholder 2">
            <a:extLst>
              <a:ext uri="{FF2B5EF4-FFF2-40B4-BE49-F238E27FC236}">
                <a16:creationId xmlns:a16="http://schemas.microsoft.com/office/drawing/2014/main" id="{ABDB18C3-0964-E336-E75B-C5C13F370859}"/>
              </a:ext>
            </a:extLst>
          </p:cNvPr>
          <p:cNvSpPr>
            <a:spLocks noGrp="1"/>
          </p:cNvSpPr>
          <p:nvPr>
            <p:ph type="ftr" sz="quarter" idx="3"/>
          </p:nvPr>
        </p:nvSpPr>
        <p:spPr/>
        <p:txBody>
          <a:bodyPr/>
          <a:lstStyle/>
          <a:p>
            <a:r>
              <a:rPr lang="en-US"/>
              <a:t>University of Iowa Tech Forum 2024</a:t>
            </a:r>
          </a:p>
        </p:txBody>
      </p:sp>
    </p:spTree>
    <p:extLst>
      <p:ext uri="{BB962C8B-B14F-4D97-AF65-F5344CB8AC3E}">
        <p14:creationId xmlns:p14="http://schemas.microsoft.com/office/powerpoint/2010/main" val="3892510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642F-CBE3-0C1B-AA60-7FB073F66533}"/>
              </a:ext>
            </a:extLst>
          </p:cNvPr>
          <p:cNvSpPr>
            <a:spLocks noGrp="1"/>
          </p:cNvSpPr>
          <p:nvPr>
            <p:ph type="title"/>
          </p:nvPr>
        </p:nvSpPr>
        <p:spPr/>
        <p:txBody>
          <a:bodyPr/>
          <a:lstStyle/>
          <a:p>
            <a:r>
              <a:rPr lang="en-US"/>
              <a:t>Network Upgrades</a:t>
            </a:r>
          </a:p>
        </p:txBody>
      </p:sp>
      <p:sp>
        <p:nvSpPr>
          <p:cNvPr id="3" name="Content Placeholder 2">
            <a:extLst>
              <a:ext uri="{FF2B5EF4-FFF2-40B4-BE49-F238E27FC236}">
                <a16:creationId xmlns:a16="http://schemas.microsoft.com/office/drawing/2014/main" id="{3BEF427D-0BB1-44F3-EA45-AA105C7B4227}"/>
              </a:ext>
            </a:extLst>
          </p:cNvPr>
          <p:cNvSpPr>
            <a:spLocks noGrp="1"/>
          </p:cNvSpPr>
          <p:nvPr>
            <p:ph idx="10"/>
          </p:nvPr>
        </p:nvSpPr>
        <p:spPr>
          <a:xfrm>
            <a:off x="714374" y="1715512"/>
            <a:ext cx="5316382" cy="4228089"/>
          </a:xfrm>
        </p:spPr>
        <p:txBody>
          <a:bodyPr vert="horz" lIns="0" tIns="0" rIns="0" bIns="0" rtlCol="0" anchor="t">
            <a:normAutofit fontScale="92500" lnSpcReduction="10000"/>
          </a:bodyPr>
          <a:lstStyle/>
          <a:p>
            <a:r>
              <a:rPr lang="en-US">
                <a:latin typeface="Roboto"/>
                <a:ea typeface="Roboto"/>
                <a:cs typeface="Arial"/>
              </a:rPr>
              <a:t>Network infrastructure is foundational for many services</a:t>
            </a:r>
          </a:p>
          <a:p>
            <a:r>
              <a:rPr lang="en-US">
                <a:latin typeface="Roboto"/>
                <a:ea typeface="Roboto"/>
                <a:cs typeface="Arial"/>
              </a:rPr>
              <a:t>Refresh efforts are underway or planned in Core, Border, Edge, Datacenter, and Wireless areas, with current focus on Core and Datacenter</a:t>
            </a:r>
          </a:p>
          <a:p>
            <a:r>
              <a:rPr lang="en-US">
                <a:latin typeface="Roboto"/>
                <a:ea typeface="Roboto"/>
                <a:cs typeface="Arial"/>
              </a:rPr>
              <a:t>Creates a path toward new functionality (segmentation and network admission control) and increased performance</a:t>
            </a:r>
            <a:endParaRPr lang="en-US"/>
          </a:p>
          <a:p>
            <a:r>
              <a:rPr lang="en-US">
                <a:latin typeface="Roboto"/>
                <a:ea typeface="Roboto"/>
                <a:cs typeface="Arial"/>
              </a:rPr>
              <a:t>Also upgrading DNS, DHCP, and IP Address Management systems to a newer platform</a:t>
            </a:r>
            <a:endParaRPr lang="en-US"/>
          </a:p>
        </p:txBody>
      </p:sp>
      <p:sp>
        <p:nvSpPr>
          <p:cNvPr id="4" name="Footer Placeholder 3">
            <a:extLst>
              <a:ext uri="{FF2B5EF4-FFF2-40B4-BE49-F238E27FC236}">
                <a16:creationId xmlns:a16="http://schemas.microsoft.com/office/drawing/2014/main" id="{19B802FF-ECBE-9F70-DC56-DFA717217381}"/>
              </a:ext>
            </a:extLst>
          </p:cNvPr>
          <p:cNvSpPr>
            <a:spLocks noGrp="1"/>
          </p:cNvSpPr>
          <p:nvPr>
            <p:ph type="ftr" sz="quarter" idx="3"/>
          </p:nvPr>
        </p:nvSpPr>
        <p:spPr/>
        <p:txBody>
          <a:bodyPr/>
          <a:lstStyle/>
          <a:p>
            <a:r>
              <a:rPr lang="en-US"/>
              <a:t>University of Iowa Tech Forum 2024</a:t>
            </a:r>
            <a:endParaRPr lang="en-US" b="0"/>
          </a:p>
        </p:txBody>
      </p:sp>
      <p:pic>
        <p:nvPicPr>
          <p:cNvPr id="5" name="Picture 4" descr="network-connections">
            <a:extLst>
              <a:ext uri="{FF2B5EF4-FFF2-40B4-BE49-F238E27FC236}">
                <a16:creationId xmlns:a16="http://schemas.microsoft.com/office/drawing/2014/main" id="{C5A5FDD5-4042-4B1B-FE9F-04EB7E88EC70}"/>
              </a:ext>
            </a:extLst>
          </p:cNvPr>
          <p:cNvPicPr>
            <a:picLocks noChangeAspect="1"/>
          </p:cNvPicPr>
          <p:nvPr/>
        </p:nvPicPr>
        <p:blipFill>
          <a:blip r:embed="rId2"/>
          <a:stretch>
            <a:fillRect/>
          </a:stretch>
        </p:blipFill>
        <p:spPr>
          <a:xfrm>
            <a:off x="5849788" y="2032600"/>
            <a:ext cx="3137858" cy="3094727"/>
          </a:xfrm>
          <a:prstGeom prst="rect">
            <a:avLst/>
          </a:prstGeom>
        </p:spPr>
      </p:pic>
    </p:spTree>
    <p:extLst>
      <p:ext uri="{BB962C8B-B14F-4D97-AF65-F5344CB8AC3E}">
        <p14:creationId xmlns:p14="http://schemas.microsoft.com/office/powerpoint/2010/main" val="2382582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CF4B-5282-7F79-10C5-FE9FF07FC13B}"/>
              </a:ext>
            </a:extLst>
          </p:cNvPr>
          <p:cNvSpPr>
            <a:spLocks noGrp="1"/>
          </p:cNvSpPr>
          <p:nvPr>
            <p:ph type="title"/>
          </p:nvPr>
        </p:nvSpPr>
        <p:spPr/>
        <p:txBody>
          <a:bodyPr/>
          <a:lstStyle/>
          <a:p>
            <a:r>
              <a:rPr lang="en-US"/>
              <a:t>Research Compliance</a:t>
            </a:r>
          </a:p>
        </p:txBody>
      </p:sp>
      <p:sp>
        <p:nvSpPr>
          <p:cNvPr id="3" name="Content Placeholder 2">
            <a:extLst>
              <a:ext uri="{FF2B5EF4-FFF2-40B4-BE49-F238E27FC236}">
                <a16:creationId xmlns:a16="http://schemas.microsoft.com/office/drawing/2014/main" id="{2FFC7263-23C1-E588-56D7-BFFA1D9EE633}"/>
              </a:ext>
            </a:extLst>
          </p:cNvPr>
          <p:cNvSpPr>
            <a:spLocks noGrp="1"/>
          </p:cNvSpPr>
          <p:nvPr>
            <p:ph idx="10"/>
          </p:nvPr>
        </p:nvSpPr>
        <p:spPr/>
        <p:txBody>
          <a:bodyPr/>
          <a:lstStyle/>
          <a:p>
            <a:r>
              <a:rPr lang="en-US"/>
              <a:t>Significant increase in researcher burden</a:t>
            </a:r>
          </a:p>
          <a:p>
            <a:pPr lvl="1"/>
            <a:r>
              <a:rPr lang="en-US"/>
              <a:t>Additional contract language</a:t>
            </a:r>
          </a:p>
          <a:p>
            <a:pPr lvl="1"/>
            <a:r>
              <a:rPr lang="en-US"/>
              <a:t>Policies attached to funding</a:t>
            </a:r>
          </a:p>
          <a:p>
            <a:r>
              <a:rPr lang="en-US"/>
              <a:t>Goals</a:t>
            </a:r>
          </a:p>
          <a:p>
            <a:pPr lvl="1"/>
            <a:r>
              <a:rPr lang="en-US"/>
              <a:t>Be compliant </a:t>
            </a:r>
          </a:p>
          <a:p>
            <a:pPr lvl="1"/>
            <a:r>
              <a:rPr lang="en-US"/>
              <a:t>Improve consistency</a:t>
            </a:r>
          </a:p>
          <a:p>
            <a:pPr lvl="1"/>
            <a:r>
              <a:rPr lang="en-US"/>
              <a:t>Reduce burden</a:t>
            </a:r>
          </a:p>
          <a:p>
            <a:r>
              <a:rPr lang="en-US"/>
              <a:t>Next year</a:t>
            </a:r>
          </a:p>
          <a:p>
            <a:pPr lvl="1"/>
            <a:r>
              <a:rPr lang="en-US"/>
              <a:t>Develop a framework</a:t>
            </a:r>
          </a:p>
          <a:p>
            <a:pPr lvl="1"/>
            <a:r>
              <a:rPr lang="en-US"/>
              <a:t>Clarify roles, responsibilities, and interpretations </a:t>
            </a:r>
          </a:p>
        </p:txBody>
      </p:sp>
      <p:sp>
        <p:nvSpPr>
          <p:cNvPr id="4" name="Footer Placeholder 3">
            <a:extLst>
              <a:ext uri="{FF2B5EF4-FFF2-40B4-BE49-F238E27FC236}">
                <a16:creationId xmlns:a16="http://schemas.microsoft.com/office/drawing/2014/main" id="{4619DAFC-1FE9-744B-AB19-4C87FAE9AD61}"/>
              </a:ext>
            </a:extLst>
          </p:cNvPr>
          <p:cNvSpPr>
            <a:spLocks noGrp="1"/>
          </p:cNvSpPr>
          <p:nvPr>
            <p:ph type="ftr" sz="quarter" idx="3"/>
          </p:nvPr>
        </p:nvSpPr>
        <p:spPr/>
        <p:txBody>
          <a:bodyPr/>
          <a:lstStyle/>
          <a:p>
            <a:r>
              <a:rPr lang="en-US"/>
              <a:t>University of Iowa Tech Forum 2024</a:t>
            </a:r>
            <a:endParaRPr lang="en-US" b="0"/>
          </a:p>
        </p:txBody>
      </p:sp>
      <p:pic>
        <p:nvPicPr>
          <p:cNvPr id="5" name="Picture 4" descr="microscope">
            <a:extLst>
              <a:ext uri="{FF2B5EF4-FFF2-40B4-BE49-F238E27FC236}">
                <a16:creationId xmlns:a16="http://schemas.microsoft.com/office/drawing/2014/main" id="{66D60249-BA59-8E46-2775-9E2B897B725C}"/>
              </a:ext>
            </a:extLst>
          </p:cNvPr>
          <p:cNvPicPr>
            <a:picLocks noChangeAspect="1"/>
          </p:cNvPicPr>
          <p:nvPr/>
        </p:nvPicPr>
        <p:blipFill>
          <a:blip r:embed="rId2"/>
          <a:stretch>
            <a:fillRect/>
          </a:stretch>
        </p:blipFill>
        <p:spPr>
          <a:xfrm>
            <a:off x="5346580" y="1515015"/>
            <a:ext cx="3238500" cy="3310386"/>
          </a:xfrm>
          <a:prstGeom prst="rect">
            <a:avLst/>
          </a:prstGeom>
        </p:spPr>
      </p:pic>
    </p:spTree>
    <p:extLst>
      <p:ext uri="{BB962C8B-B14F-4D97-AF65-F5344CB8AC3E}">
        <p14:creationId xmlns:p14="http://schemas.microsoft.com/office/powerpoint/2010/main" val="220365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3BE88-6529-283A-F85C-9CBB42830A56}"/>
              </a:ext>
            </a:extLst>
          </p:cNvPr>
          <p:cNvSpPr>
            <a:spLocks noGrp="1"/>
          </p:cNvSpPr>
          <p:nvPr>
            <p:ph type="title"/>
          </p:nvPr>
        </p:nvSpPr>
        <p:spPr/>
        <p:txBody>
          <a:bodyPr/>
          <a:lstStyle/>
          <a:p>
            <a:r>
              <a:rPr lang="en-US"/>
              <a:t>Data, Data Governance, Campus Data</a:t>
            </a:r>
          </a:p>
        </p:txBody>
      </p:sp>
      <p:sp>
        <p:nvSpPr>
          <p:cNvPr id="3" name="Content Placeholder 2">
            <a:extLst>
              <a:ext uri="{FF2B5EF4-FFF2-40B4-BE49-F238E27FC236}">
                <a16:creationId xmlns:a16="http://schemas.microsoft.com/office/drawing/2014/main" id="{ABBFC400-04A2-9307-12C6-16FFAC32EA76}"/>
              </a:ext>
            </a:extLst>
          </p:cNvPr>
          <p:cNvSpPr>
            <a:spLocks noGrp="1"/>
          </p:cNvSpPr>
          <p:nvPr>
            <p:ph idx="10"/>
          </p:nvPr>
        </p:nvSpPr>
        <p:spPr>
          <a:xfrm>
            <a:off x="383695" y="1715512"/>
            <a:ext cx="4784419" cy="4199334"/>
          </a:xfrm>
        </p:spPr>
        <p:txBody>
          <a:bodyPr vert="horz" lIns="0" tIns="0" rIns="0" bIns="0" rtlCol="0" anchor="t">
            <a:normAutofit fontScale="92500"/>
          </a:bodyPr>
          <a:lstStyle/>
          <a:p>
            <a:r>
              <a:rPr lang="en-US">
                <a:latin typeface="Roboto"/>
                <a:ea typeface="Roboto"/>
                <a:cs typeface="Calibri"/>
              </a:rPr>
              <a:t>Rolled out improvements within Campus Data</a:t>
            </a:r>
          </a:p>
          <a:p>
            <a:pPr lvl="1"/>
            <a:r>
              <a:rPr lang="en-US">
                <a:latin typeface="Roboto"/>
                <a:ea typeface="Roboto"/>
                <a:cs typeface="Calibri"/>
              </a:rPr>
              <a:t>Easier to find data</a:t>
            </a:r>
          </a:p>
          <a:p>
            <a:pPr lvl="1"/>
            <a:r>
              <a:rPr lang="en-US">
                <a:latin typeface="Roboto"/>
                <a:ea typeface="Roboto"/>
                <a:cs typeface="Calibri"/>
              </a:rPr>
              <a:t>Different home pages for different data domains</a:t>
            </a:r>
          </a:p>
          <a:p>
            <a:r>
              <a:rPr lang="en-US">
                <a:latin typeface="Roboto"/>
                <a:ea typeface="Roboto"/>
                <a:cs typeface="Calibri"/>
              </a:rPr>
              <a:t>Creating a more complete data handbook / landing page for documentation, policies, governance, and training info: data.uiowa.edu</a:t>
            </a:r>
          </a:p>
          <a:p>
            <a:r>
              <a:rPr lang="en-US">
                <a:latin typeface="Roboto"/>
                <a:ea typeface="Roboto"/>
                <a:cs typeface="Calibri"/>
              </a:rPr>
              <a:t>Planning for better sharing of person-related data and coordinating use of CRM tools used on campus</a:t>
            </a:r>
          </a:p>
          <a:p>
            <a:endParaRPr lang="en-US"/>
          </a:p>
        </p:txBody>
      </p:sp>
      <p:sp>
        <p:nvSpPr>
          <p:cNvPr id="4" name="Footer Placeholder 3">
            <a:extLst>
              <a:ext uri="{FF2B5EF4-FFF2-40B4-BE49-F238E27FC236}">
                <a16:creationId xmlns:a16="http://schemas.microsoft.com/office/drawing/2014/main" id="{22CDA30D-20E0-7967-AE10-AFB8A8B3599C}"/>
              </a:ext>
            </a:extLst>
          </p:cNvPr>
          <p:cNvSpPr>
            <a:spLocks noGrp="1"/>
          </p:cNvSpPr>
          <p:nvPr>
            <p:ph type="ftr" sz="quarter" idx="3"/>
          </p:nvPr>
        </p:nvSpPr>
        <p:spPr/>
        <p:txBody>
          <a:bodyPr/>
          <a:lstStyle/>
          <a:p>
            <a:r>
              <a:rPr lang="en-US"/>
              <a:t>University of Iowa Tech Forum 2024</a:t>
            </a:r>
            <a:endParaRPr lang="en-US" b="0"/>
          </a:p>
        </p:txBody>
      </p:sp>
      <p:pic>
        <p:nvPicPr>
          <p:cNvPr id="5" name="Picture 4" descr="bar-graph">
            <a:extLst>
              <a:ext uri="{FF2B5EF4-FFF2-40B4-BE49-F238E27FC236}">
                <a16:creationId xmlns:a16="http://schemas.microsoft.com/office/drawing/2014/main" id="{A1CFDA4E-0CEE-8AE5-2EBE-80437B512AB8}"/>
              </a:ext>
            </a:extLst>
          </p:cNvPr>
          <p:cNvPicPr>
            <a:picLocks noChangeAspect="1"/>
          </p:cNvPicPr>
          <p:nvPr/>
        </p:nvPicPr>
        <p:blipFill>
          <a:blip r:embed="rId2"/>
          <a:stretch>
            <a:fillRect/>
          </a:stretch>
        </p:blipFill>
        <p:spPr>
          <a:xfrm>
            <a:off x="5490354" y="2147619"/>
            <a:ext cx="3267255" cy="3166614"/>
          </a:xfrm>
          <a:prstGeom prst="rect">
            <a:avLst/>
          </a:prstGeom>
        </p:spPr>
      </p:pic>
    </p:spTree>
    <p:extLst>
      <p:ext uri="{BB962C8B-B14F-4D97-AF65-F5344CB8AC3E}">
        <p14:creationId xmlns:p14="http://schemas.microsoft.com/office/powerpoint/2010/main" val="2325889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E9C3-CF19-22AB-E3F9-3F0B39DEA5DE}"/>
              </a:ext>
            </a:extLst>
          </p:cNvPr>
          <p:cNvSpPr>
            <a:spLocks noGrp="1"/>
          </p:cNvSpPr>
          <p:nvPr>
            <p:ph type="title"/>
          </p:nvPr>
        </p:nvSpPr>
        <p:spPr/>
        <p:txBody>
          <a:bodyPr/>
          <a:lstStyle/>
          <a:p>
            <a:r>
              <a:rPr lang="en-US"/>
              <a:t>IT Governance and Prioritization</a:t>
            </a:r>
          </a:p>
        </p:txBody>
      </p:sp>
      <p:sp>
        <p:nvSpPr>
          <p:cNvPr id="3" name="Content Placeholder 2">
            <a:extLst>
              <a:ext uri="{FF2B5EF4-FFF2-40B4-BE49-F238E27FC236}">
                <a16:creationId xmlns:a16="http://schemas.microsoft.com/office/drawing/2014/main" id="{B11E69EE-AC69-1CF5-E726-8E205F03D186}"/>
              </a:ext>
            </a:extLst>
          </p:cNvPr>
          <p:cNvSpPr>
            <a:spLocks noGrp="1"/>
          </p:cNvSpPr>
          <p:nvPr>
            <p:ph idx="10"/>
          </p:nvPr>
        </p:nvSpPr>
        <p:spPr>
          <a:xfrm>
            <a:off x="714374" y="1715512"/>
            <a:ext cx="4338721" cy="4299976"/>
          </a:xfrm>
        </p:spPr>
        <p:txBody>
          <a:bodyPr vert="horz" lIns="0" tIns="0" rIns="0" bIns="0" rtlCol="0" anchor="t">
            <a:normAutofit/>
          </a:bodyPr>
          <a:lstStyle/>
          <a:p>
            <a:r>
              <a:rPr lang="en-US" dirty="0">
                <a:latin typeface="Roboto"/>
                <a:ea typeface="Roboto"/>
                <a:cs typeface="Arial"/>
              </a:rPr>
              <a:t>Formal governance project kicks off this month</a:t>
            </a:r>
          </a:p>
          <a:p>
            <a:r>
              <a:rPr lang="en-US" dirty="0">
                <a:latin typeface="Roboto"/>
                <a:ea typeface="Roboto"/>
                <a:cs typeface="Arial"/>
              </a:rPr>
              <a:t>Goal 1 is to outline who is making what decisions and when/where</a:t>
            </a:r>
          </a:p>
          <a:p>
            <a:r>
              <a:rPr lang="en-US" dirty="0">
                <a:latin typeface="Roboto"/>
                <a:ea typeface="Roboto"/>
                <a:cs typeface="Arial"/>
              </a:rPr>
              <a:t>Goal 2 is to better define priorities</a:t>
            </a:r>
            <a:endParaRPr lang="en-US" dirty="0"/>
          </a:p>
          <a:p>
            <a:r>
              <a:rPr lang="en-US" dirty="0">
                <a:latin typeface="Roboto"/>
                <a:ea typeface="Roboto"/>
                <a:cs typeface="Arial"/>
              </a:rPr>
              <a:t>Looking to implement outcome of project in late fall</a:t>
            </a:r>
            <a:endParaRPr lang="en-US" dirty="0"/>
          </a:p>
        </p:txBody>
      </p:sp>
      <p:sp>
        <p:nvSpPr>
          <p:cNvPr id="4" name="Footer Placeholder 3">
            <a:extLst>
              <a:ext uri="{FF2B5EF4-FFF2-40B4-BE49-F238E27FC236}">
                <a16:creationId xmlns:a16="http://schemas.microsoft.com/office/drawing/2014/main" id="{4895EDA5-2C06-2B83-BC05-418098384270}"/>
              </a:ext>
            </a:extLst>
          </p:cNvPr>
          <p:cNvSpPr>
            <a:spLocks noGrp="1"/>
          </p:cNvSpPr>
          <p:nvPr>
            <p:ph type="ftr" sz="quarter" idx="3"/>
          </p:nvPr>
        </p:nvSpPr>
        <p:spPr/>
        <p:txBody>
          <a:bodyPr/>
          <a:lstStyle/>
          <a:p>
            <a:r>
              <a:rPr lang="en-US"/>
              <a:t>University of Iowa Tech Forum 2024</a:t>
            </a:r>
            <a:endParaRPr lang="en-US" b="0"/>
          </a:p>
        </p:txBody>
      </p:sp>
      <p:pic>
        <p:nvPicPr>
          <p:cNvPr id="5" name="Picture 4" descr="journey-point-ab">
            <a:extLst>
              <a:ext uri="{FF2B5EF4-FFF2-40B4-BE49-F238E27FC236}">
                <a16:creationId xmlns:a16="http://schemas.microsoft.com/office/drawing/2014/main" id="{5F9FB8B5-67A1-7D47-395A-00D0C1CFABCD}"/>
              </a:ext>
            </a:extLst>
          </p:cNvPr>
          <p:cNvPicPr>
            <a:picLocks noChangeAspect="1"/>
          </p:cNvPicPr>
          <p:nvPr/>
        </p:nvPicPr>
        <p:blipFill>
          <a:blip r:embed="rId2"/>
          <a:stretch>
            <a:fillRect/>
          </a:stretch>
        </p:blipFill>
        <p:spPr>
          <a:xfrm>
            <a:off x="5332203" y="2046977"/>
            <a:ext cx="3411028" cy="3324764"/>
          </a:xfrm>
          <a:prstGeom prst="rect">
            <a:avLst/>
          </a:prstGeom>
        </p:spPr>
      </p:pic>
    </p:spTree>
    <p:extLst>
      <p:ext uri="{BB962C8B-B14F-4D97-AF65-F5344CB8AC3E}">
        <p14:creationId xmlns:p14="http://schemas.microsoft.com/office/powerpoint/2010/main" val="857500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C79F-3BB6-4071-30FB-064CE79FAA44}"/>
              </a:ext>
            </a:extLst>
          </p:cNvPr>
          <p:cNvSpPr>
            <a:spLocks noGrp="1"/>
          </p:cNvSpPr>
          <p:nvPr>
            <p:ph type="title"/>
          </p:nvPr>
        </p:nvSpPr>
        <p:spPr/>
        <p:txBody>
          <a:bodyPr/>
          <a:lstStyle/>
          <a:p>
            <a:r>
              <a:rPr lang="en-US"/>
              <a:t>Some Other Important Initiatives</a:t>
            </a:r>
          </a:p>
        </p:txBody>
      </p:sp>
      <p:sp>
        <p:nvSpPr>
          <p:cNvPr id="3" name="Content Placeholder 2">
            <a:extLst>
              <a:ext uri="{FF2B5EF4-FFF2-40B4-BE49-F238E27FC236}">
                <a16:creationId xmlns:a16="http://schemas.microsoft.com/office/drawing/2014/main" id="{DAED8AD9-CDC7-A94C-6D6E-E9C33C27D54B}"/>
              </a:ext>
            </a:extLst>
          </p:cNvPr>
          <p:cNvSpPr>
            <a:spLocks noGrp="1"/>
          </p:cNvSpPr>
          <p:nvPr>
            <p:ph idx="10"/>
          </p:nvPr>
        </p:nvSpPr>
        <p:spPr/>
        <p:txBody>
          <a:bodyPr>
            <a:normAutofit/>
          </a:bodyPr>
          <a:lstStyle/>
          <a:p>
            <a:r>
              <a:rPr lang="en-US" dirty="0"/>
              <a:t>Teams Deployment and Skype Retirement</a:t>
            </a:r>
          </a:p>
          <a:p>
            <a:r>
              <a:rPr lang="en-US" dirty="0"/>
              <a:t>Copilot 365 Service Offering</a:t>
            </a:r>
          </a:p>
          <a:p>
            <a:r>
              <a:rPr lang="en-US" dirty="0"/>
              <a:t>IT Service Management</a:t>
            </a:r>
          </a:p>
          <a:p>
            <a:r>
              <a:rPr lang="en-US" dirty="0"/>
              <a:t>Specialized IT Support Needs for Research</a:t>
            </a:r>
          </a:p>
          <a:p>
            <a:r>
              <a:rPr lang="en-US" dirty="0"/>
              <a:t>Collegiate IT Reviews</a:t>
            </a:r>
          </a:p>
          <a:p>
            <a:r>
              <a:rPr lang="en-US" dirty="0"/>
              <a:t>Core, Common, Unique Service Model</a:t>
            </a:r>
          </a:p>
          <a:p>
            <a:r>
              <a:rPr lang="en-US" dirty="0"/>
              <a:t>Capacity Planning</a:t>
            </a:r>
          </a:p>
          <a:p>
            <a:r>
              <a:rPr lang="en-US" dirty="0"/>
              <a:t>Technology Planning and Review Process</a:t>
            </a:r>
          </a:p>
          <a:p>
            <a:endParaRPr lang="en-US" dirty="0"/>
          </a:p>
        </p:txBody>
      </p:sp>
      <p:sp>
        <p:nvSpPr>
          <p:cNvPr id="4" name="Footer Placeholder 3">
            <a:extLst>
              <a:ext uri="{FF2B5EF4-FFF2-40B4-BE49-F238E27FC236}">
                <a16:creationId xmlns:a16="http://schemas.microsoft.com/office/drawing/2014/main" id="{5EF7F32B-DCA0-8427-8B5A-3225E6F4675F}"/>
              </a:ext>
            </a:extLst>
          </p:cNvPr>
          <p:cNvSpPr>
            <a:spLocks noGrp="1"/>
          </p:cNvSpPr>
          <p:nvPr>
            <p:ph type="ftr" sz="quarter" idx="3"/>
          </p:nvPr>
        </p:nvSpPr>
        <p:spPr/>
        <p:txBody>
          <a:bodyPr/>
          <a:lstStyle/>
          <a:p>
            <a:r>
              <a:rPr lang="en-US"/>
              <a:t>University of Iowa Tech Forum 2024</a:t>
            </a:r>
            <a:endParaRPr lang="en-US" b="0"/>
          </a:p>
        </p:txBody>
      </p:sp>
    </p:spTree>
    <p:extLst>
      <p:ext uri="{BB962C8B-B14F-4D97-AF65-F5344CB8AC3E}">
        <p14:creationId xmlns:p14="http://schemas.microsoft.com/office/powerpoint/2010/main" val="3400809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0B23-7308-1745-A1A9-A5522BA49EE8}"/>
              </a:ext>
            </a:extLst>
          </p:cNvPr>
          <p:cNvSpPr>
            <a:spLocks noGrp="1"/>
          </p:cNvSpPr>
          <p:nvPr>
            <p:ph type="ctrTitle"/>
          </p:nvPr>
        </p:nvSpPr>
        <p:spPr/>
        <p:txBody>
          <a:bodyPr>
            <a:normAutofit/>
          </a:bodyPr>
          <a:lstStyle/>
          <a:p>
            <a:r>
              <a:rPr lang="en-US" sz="4050"/>
              <a:t>Health Care Information Systems</a:t>
            </a:r>
            <a:br>
              <a:rPr lang="en-US" sz="4050"/>
            </a:br>
            <a:r>
              <a:rPr lang="en-US" sz="3300"/>
              <a:t>FY 25 Initiatives</a:t>
            </a:r>
            <a:endParaRPr lang="en-US" sz="4050"/>
          </a:p>
        </p:txBody>
      </p:sp>
      <p:sp>
        <p:nvSpPr>
          <p:cNvPr id="12" name="Subtitle 11">
            <a:extLst>
              <a:ext uri="{FF2B5EF4-FFF2-40B4-BE49-F238E27FC236}">
                <a16:creationId xmlns:a16="http://schemas.microsoft.com/office/drawing/2014/main" id="{ADA0161C-D166-6E4C-8069-E1FBFE0BE5F2}"/>
              </a:ext>
            </a:extLst>
          </p:cNvPr>
          <p:cNvSpPr>
            <a:spLocks noGrp="1"/>
          </p:cNvSpPr>
          <p:nvPr>
            <p:ph type="subTitle" idx="1"/>
          </p:nvPr>
        </p:nvSpPr>
        <p:spPr/>
        <p:txBody>
          <a:bodyPr>
            <a:normAutofit/>
          </a:bodyPr>
          <a:lstStyle/>
          <a:p>
            <a:r>
              <a:rPr lang="en-US"/>
              <a:t>University of Iowa Tech Forum</a:t>
            </a:r>
          </a:p>
        </p:txBody>
      </p:sp>
      <p:sp>
        <p:nvSpPr>
          <p:cNvPr id="13" name="Text Placeholder 12">
            <a:extLst>
              <a:ext uri="{FF2B5EF4-FFF2-40B4-BE49-F238E27FC236}">
                <a16:creationId xmlns:a16="http://schemas.microsoft.com/office/drawing/2014/main" id="{6C5EE2B8-026E-D04B-8925-60FA6F76C380}"/>
              </a:ext>
            </a:extLst>
          </p:cNvPr>
          <p:cNvSpPr>
            <a:spLocks noGrp="1"/>
          </p:cNvSpPr>
          <p:nvPr>
            <p:ph type="body" sz="quarter" idx="10"/>
          </p:nvPr>
        </p:nvSpPr>
        <p:spPr/>
        <p:txBody>
          <a:bodyPr/>
          <a:lstStyle/>
          <a:p>
            <a:r>
              <a:rPr lang="en-US"/>
              <a:t>June 3, 2024</a:t>
            </a:r>
          </a:p>
        </p:txBody>
      </p:sp>
      <p:sp>
        <p:nvSpPr>
          <p:cNvPr id="3" name="Footer Placeholder 2">
            <a:extLst>
              <a:ext uri="{FF2B5EF4-FFF2-40B4-BE49-F238E27FC236}">
                <a16:creationId xmlns:a16="http://schemas.microsoft.com/office/drawing/2014/main" id="{FE9843E9-323F-5E8E-59EE-9100CBA8C18D}"/>
              </a:ext>
            </a:extLst>
          </p:cNvPr>
          <p:cNvSpPr>
            <a:spLocks noGrp="1"/>
          </p:cNvSpPr>
          <p:nvPr>
            <p:ph type="ftr" sz="quarter" idx="3"/>
          </p:nvPr>
        </p:nvSpPr>
        <p:spPr/>
        <p:txBody>
          <a:bodyPr/>
          <a:lstStyle/>
          <a:p>
            <a:r>
              <a:rPr lang="en-US"/>
              <a:t>University of Iowa Tech Forum 2024</a:t>
            </a:r>
          </a:p>
        </p:txBody>
      </p:sp>
    </p:spTree>
    <p:extLst>
      <p:ext uri="{BB962C8B-B14F-4D97-AF65-F5344CB8AC3E}">
        <p14:creationId xmlns:p14="http://schemas.microsoft.com/office/powerpoint/2010/main" val="1712331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82C3-508E-6463-8767-995C46C32497}"/>
              </a:ext>
            </a:extLst>
          </p:cNvPr>
          <p:cNvSpPr>
            <a:spLocks noGrp="1"/>
          </p:cNvSpPr>
          <p:nvPr>
            <p:ph type="title"/>
          </p:nvPr>
        </p:nvSpPr>
        <p:spPr/>
        <p:txBody>
          <a:bodyPr/>
          <a:lstStyle/>
          <a:p>
            <a:r>
              <a:rPr lang="en-US"/>
              <a:t>Downtown Campus</a:t>
            </a:r>
          </a:p>
        </p:txBody>
      </p:sp>
      <p:sp>
        <p:nvSpPr>
          <p:cNvPr id="7" name="Content Placeholder 6">
            <a:extLst>
              <a:ext uri="{FF2B5EF4-FFF2-40B4-BE49-F238E27FC236}">
                <a16:creationId xmlns:a16="http://schemas.microsoft.com/office/drawing/2014/main" id="{37EF1495-B6E0-DE9A-BC02-95FCF80EEFD6}"/>
              </a:ext>
            </a:extLst>
          </p:cNvPr>
          <p:cNvSpPr>
            <a:spLocks noGrp="1"/>
          </p:cNvSpPr>
          <p:nvPr>
            <p:ph idx="1"/>
          </p:nvPr>
        </p:nvSpPr>
        <p:spPr>
          <a:xfrm>
            <a:off x="714374" y="2122318"/>
            <a:ext cx="3532553" cy="3192632"/>
          </a:xfrm>
        </p:spPr>
        <p:txBody>
          <a:bodyPr/>
          <a:lstStyle/>
          <a:p>
            <a:r>
              <a:rPr lang="en-US"/>
              <a:t>Live with Univ network, computers and Epic EMR on May 4</a:t>
            </a:r>
          </a:p>
          <a:p>
            <a:r>
              <a:rPr lang="en-US"/>
              <a:t>Ongoing work needed for infrastructure refresh, migration to system standards</a:t>
            </a:r>
          </a:p>
          <a:p>
            <a:r>
              <a:rPr lang="en-US"/>
              <a:t>Ongoing Epic optimization</a:t>
            </a:r>
          </a:p>
        </p:txBody>
      </p:sp>
      <p:pic>
        <p:nvPicPr>
          <p:cNvPr id="9" name="Picture 8" descr="A building with a sign and a walkway&#10;&#10;Description automatically generated">
            <a:extLst>
              <a:ext uri="{FF2B5EF4-FFF2-40B4-BE49-F238E27FC236}">
                <a16:creationId xmlns:a16="http://schemas.microsoft.com/office/drawing/2014/main" id="{000748B4-1B2B-B64B-C83E-1B3E40F24A6C}"/>
              </a:ext>
            </a:extLst>
          </p:cNvPr>
          <p:cNvPicPr>
            <a:picLocks noChangeAspect="1"/>
          </p:cNvPicPr>
          <p:nvPr/>
        </p:nvPicPr>
        <p:blipFill>
          <a:blip r:embed="rId2"/>
          <a:stretch>
            <a:fillRect/>
          </a:stretch>
        </p:blipFill>
        <p:spPr>
          <a:xfrm>
            <a:off x="4385346" y="1763261"/>
            <a:ext cx="4496938" cy="2998958"/>
          </a:xfrm>
          <a:prstGeom prst="rect">
            <a:avLst/>
          </a:prstGeom>
        </p:spPr>
      </p:pic>
      <p:sp>
        <p:nvSpPr>
          <p:cNvPr id="3" name="Footer Placeholder 2">
            <a:extLst>
              <a:ext uri="{FF2B5EF4-FFF2-40B4-BE49-F238E27FC236}">
                <a16:creationId xmlns:a16="http://schemas.microsoft.com/office/drawing/2014/main" id="{AEC0E9C5-A6EB-9FCD-7843-093DBCF3FE3C}"/>
              </a:ext>
            </a:extLst>
          </p:cNvPr>
          <p:cNvSpPr>
            <a:spLocks noGrp="1"/>
          </p:cNvSpPr>
          <p:nvPr>
            <p:ph type="ftr" sz="quarter" idx="3"/>
          </p:nvPr>
        </p:nvSpPr>
        <p:spPr/>
        <p:txBody>
          <a:bodyPr/>
          <a:lstStyle/>
          <a:p>
            <a:r>
              <a:rPr lang="en-US"/>
              <a:t>University of Iowa Tech Forum 2024</a:t>
            </a:r>
          </a:p>
        </p:txBody>
      </p:sp>
    </p:spTree>
    <p:extLst>
      <p:ext uri="{BB962C8B-B14F-4D97-AF65-F5344CB8AC3E}">
        <p14:creationId xmlns:p14="http://schemas.microsoft.com/office/powerpoint/2010/main" val="660108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9353-9309-EB6F-A72E-FD489F3504F9}"/>
              </a:ext>
            </a:extLst>
          </p:cNvPr>
          <p:cNvSpPr>
            <a:spLocks noGrp="1"/>
          </p:cNvSpPr>
          <p:nvPr>
            <p:ph type="title"/>
          </p:nvPr>
        </p:nvSpPr>
        <p:spPr/>
        <p:txBody>
          <a:bodyPr/>
          <a:lstStyle/>
          <a:p>
            <a:r>
              <a:rPr lang="en-US"/>
              <a:t>North Liberty Hospital</a:t>
            </a:r>
          </a:p>
        </p:txBody>
      </p:sp>
      <p:sp>
        <p:nvSpPr>
          <p:cNvPr id="8" name="Content Placeholder 7">
            <a:extLst>
              <a:ext uri="{FF2B5EF4-FFF2-40B4-BE49-F238E27FC236}">
                <a16:creationId xmlns:a16="http://schemas.microsoft.com/office/drawing/2014/main" id="{E9333944-6F6A-FD7D-A328-66C99E34CDD5}"/>
              </a:ext>
            </a:extLst>
          </p:cNvPr>
          <p:cNvSpPr>
            <a:spLocks noGrp="1"/>
          </p:cNvSpPr>
          <p:nvPr>
            <p:ph idx="1"/>
          </p:nvPr>
        </p:nvSpPr>
        <p:spPr>
          <a:xfrm>
            <a:off x="714374" y="2122318"/>
            <a:ext cx="5388617" cy="3192632"/>
          </a:xfrm>
        </p:spPr>
        <p:txBody>
          <a:bodyPr/>
          <a:lstStyle/>
          <a:p>
            <a:r>
              <a:rPr lang="en-US"/>
              <a:t>Opening Late April/Early May 2025</a:t>
            </a:r>
          </a:p>
        </p:txBody>
      </p:sp>
      <p:pic>
        <p:nvPicPr>
          <p:cNvPr id="10" name="Picture 9">
            <a:extLst>
              <a:ext uri="{FF2B5EF4-FFF2-40B4-BE49-F238E27FC236}">
                <a16:creationId xmlns:a16="http://schemas.microsoft.com/office/drawing/2014/main" id="{82F3DF3F-53EE-AD25-81F4-6F09B7A4B149}"/>
              </a:ext>
            </a:extLst>
          </p:cNvPr>
          <p:cNvPicPr>
            <a:picLocks noChangeAspect="1"/>
          </p:cNvPicPr>
          <p:nvPr/>
        </p:nvPicPr>
        <p:blipFill>
          <a:blip r:embed="rId2"/>
          <a:stretch>
            <a:fillRect/>
          </a:stretch>
        </p:blipFill>
        <p:spPr>
          <a:xfrm>
            <a:off x="1480919" y="2837759"/>
            <a:ext cx="6179658" cy="3026039"/>
          </a:xfrm>
          <a:prstGeom prst="rect">
            <a:avLst/>
          </a:prstGeom>
        </p:spPr>
      </p:pic>
      <p:sp>
        <p:nvSpPr>
          <p:cNvPr id="3" name="Footer Placeholder 2">
            <a:extLst>
              <a:ext uri="{FF2B5EF4-FFF2-40B4-BE49-F238E27FC236}">
                <a16:creationId xmlns:a16="http://schemas.microsoft.com/office/drawing/2014/main" id="{B5DBA1B4-D548-547A-AA77-0F17C43D0106}"/>
              </a:ext>
            </a:extLst>
          </p:cNvPr>
          <p:cNvSpPr>
            <a:spLocks noGrp="1"/>
          </p:cNvSpPr>
          <p:nvPr>
            <p:ph type="ftr" sz="quarter" idx="3"/>
          </p:nvPr>
        </p:nvSpPr>
        <p:spPr/>
        <p:txBody>
          <a:bodyPr/>
          <a:lstStyle/>
          <a:p>
            <a:r>
              <a:rPr lang="en-US"/>
              <a:t>University of Iowa Tech Forum 2024</a:t>
            </a:r>
          </a:p>
        </p:txBody>
      </p:sp>
    </p:spTree>
    <p:extLst>
      <p:ext uri="{BB962C8B-B14F-4D97-AF65-F5344CB8AC3E}">
        <p14:creationId xmlns:p14="http://schemas.microsoft.com/office/powerpoint/2010/main" val="3613305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7F06-4425-26AE-E990-6BAD42665C51}"/>
              </a:ext>
            </a:extLst>
          </p:cNvPr>
          <p:cNvSpPr>
            <a:spLocks noGrp="1"/>
          </p:cNvSpPr>
          <p:nvPr>
            <p:ph type="title"/>
          </p:nvPr>
        </p:nvSpPr>
        <p:spPr/>
        <p:txBody>
          <a:bodyPr/>
          <a:lstStyle/>
          <a:p>
            <a:r>
              <a:rPr lang="en-US"/>
              <a:t>Epic Hosting </a:t>
            </a:r>
            <a:r>
              <a:rPr lang="en-US" sz="2400"/>
              <a:t>(aka Community Connect)</a:t>
            </a:r>
            <a:endParaRPr lang="en-US"/>
          </a:p>
        </p:txBody>
      </p:sp>
      <p:pic>
        <p:nvPicPr>
          <p:cNvPr id="5" name="Content Placeholder 4">
            <a:extLst>
              <a:ext uri="{FF2B5EF4-FFF2-40B4-BE49-F238E27FC236}">
                <a16:creationId xmlns:a16="http://schemas.microsoft.com/office/drawing/2014/main" id="{64F6B917-C9BC-C7AF-5AE9-C264A71BF163}"/>
              </a:ext>
            </a:extLst>
          </p:cNvPr>
          <p:cNvPicPr>
            <a:picLocks noGrp="1" noChangeAspect="1"/>
          </p:cNvPicPr>
          <p:nvPr>
            <p:ph idx="1"/>
          </p:nvPr>
        </p:nvPicPr>
        <p:blipFill>
          <a:blip r:embed="rId2"/>
          <a:stretch>
            <a:fillRect/>
          </a:stretch>
        </p:blipFill>
        <p:spPr>
          <a:xfrm>
            <a:off x="516934" y="2053675"/>
            <a:ext cx="7915193" cy="3453173"/>
          </a:xfrm>
        </p:spPr>
      </p:pic>
      <p:sp>
        <p:nvSpPr>
          <p:cNvPr id="3" name="Footer Placeholder 2">
            <a:extLst>
              <a:ext uri="{FF2B5EF4-FFF2-40B4-BE49-F238E27FC236}">
                <a16:creationId xmlns:a16="http://schemas.microsoft.com/office/drawing/2014/main" id="{1128E348-F8EA-E76A-DE44-3142200CA621}"/>
              </a:ext>
            </a:extLst>
          </p:cNvPr>
          <p:cNvSpPr>
            <a:spLocks noGrp="1"/>
          </p:cNvSpPr>
          <p:nvPr>
            <p:ph type="ftr" sz="quarter" idx="3"/>
          </p:nvPr>
        </p:nvSpPr>
        <p:spPr/>
        <p:txBody>
          <a:bodyPr/>
          <a:lstStyle/>
          <a:p>
            <a:r>
              <a:rPr lang="en-US"/>
              <a:t>University of Iowa Tech Forum 2024</a:t>
            </a:r>
          </a:p>
        </p:txBody>
      </p:sp>
    </p:spTree>
    <p:extLst>
      <p:ext uri="{BB962C8B-B14F-4D97-AF65-F5344CB8AC3E}">
        <p14:creationId xmlns:p14="http://schemas.microsoft.com/office/powerpoint/2010/main" val="315921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16CD9-FF25-37DD-8C4F-DFEA2510DE2E}"/>
              </a:ext>
            </a:extLst>
          </p:cNvPr>
          <p:cNvSpPr>
            <a:spLocks noGrp="1"/>
          </p:cNvSpPr>
          <p:nvPr>
            <p:ph type="title"/>
          </p:nvPr>
        </p:nvSpPr>
        <p:spPr/>
        <p:txBody>
          <a:bodyPr/>
          <a:lstStyle/>
          <a:p>
            <a:r>
              <a:rPr lang="en-US"/>
              <a:t>Rural Health Initiatives</a:t>
            </a:r>
          </a:p>
        </p:txBody>
      </p:sp>
      <p:sp>
        <p:nvSpPr>
          <p:cNvPr id="3" name="Content Placeholder 2">
            <a:extLst>
              <a:ext uri="{FF2B5EF4-FFF2-40B4-BE49-F238E27FC236}">
                <a16:creationId xmlns:a16="http://schemas.microsoft.com/office/drawing/2014/main" id="{42A80147-A2E4-B233-3AB5-22872F5D4734}"/>
              </a:ext>
            </a:extLst>
          </p:cNvPr>
          <p:cNvSpPr>
            <a:spLocks noGrp="1"/>
          </p:cNvSpPr>
          <p:nvPr>
            <p:ph idx="1"/>
          </p:nvPr>
        </p:nvSpPr>
        <p:spPr>
          <a:xfrm>
            <a:off x="455582" y="1715512"/>
            <a:ext cx="5383324" cy="4012429"/>
          </a:xfrm>
        </p:spPr>
        <p:txBody>
          <a:bodyPr vert="horz" lIns="0" tIns="0" rIns="0" bIns="0" rtlCol="0" anchor="t">
            <a:noAutofit/>
          </a:bodyPr>
          <a:lstStyle/>
          <a:p>
            <a:r>
              <a:rPr lang="en-US" sz="2500" dirty="0">
                <a:latin typeface="Roboto"/>
                <a:ea typeface="Roboto"/>
                <a:cs typeface="Arial"/>
              </a:rPr>
              <a:t>Align with University Rural Health Program</a:t>
            </a:r>
          </a:p>
          <a:p>
            <a:r>
              <a:rPr lang="en-US" sz="2500" dirty="0">
                <a:latin typeface="Roboto"/>
                <a:ea typeface="Roboto"/>
                <a:cs typeface="Arial"/>
              </a:rPr>
              <a:t>Build on common platform (Epic) to deliver additional services</a:t>
            </a:r>
          </a:p>
          <a:p>
            <a:pPr lvl="1"/>
            <a:r>
              <a:rPr lang="en-US" sz="2500" dirty="0">
                <a:latin typeface="Roboto"/>
                <a:ea typeface="Roboto"/>
                <a:cs typeface="Arial"/>
              </a:rPr>
              <a:t>Tele-psychiatry</a:t>
            </a:r>
          </a:p>
          <a:p>
            <a:pPr lvl="1"/>
            <a:r>
              <a:rPr lang="en-US" sz="2500" dirty="0">
                <a:latin typeface="Roboto"/>
                <a:ea typeface="Roboto"/>
                <a:cs typeface="Arial"/>
              </a:rPr>
              <a:t>Tele-pharmacy, tele-radiology, tele-pathology</a:t>
            </a:r>
          </a:p>
          <a:p>
            <a:pPr lvl="1"/>
            <a:r>
              <a:rPr lang="en-US" sz="2500" dirty="0">
                <a:latin typeface="Roboto"/>
                <a:ea typeface="Roboto"/>
                <a:cs typeface="Arial"/>
              </a:rPr>
              <a:t>Tele-Inpatient (hospitalist and telemetry)</a:t>
            </a:r>
          </a:p>
          <a:p>
            <a:pPr lvl="1"/>
            <a:r>
              <a:rPr lang="en-US" sz="2500" dirty="0">
                <a:latin typeface="Roboto"/>
                <a:ea typeface="Roboto"/>
                <a:cs typeface="Arial"/>
              </a:rPr>
              <a:t>Outpatient Telehealth &amp; E-Consults</a:t>
            </a:r>
          </a:p>
          <a:p>
            <a:pPr lvl="1"/>
            <a:endParaRPr lang="en-US"/>
          </a:p>
        </p:txBody>
      </p:sp>
      <p:pic>
        <p:nvPicPr>
          <p:cNvPr id="4" name="Picture 3" descr="iowa">
            <a:extLst>
              <a:ext uri="{FF2B5EF4-FFF2-40B4-BE49-F238E27FC236}">
                <a16:creationId xmlns:a16="http://schemas.microsoft.com/office/drawing/2014/main" id="{6D956531-C582-2DD1-433E-984FA3E1B613}"/>
              </a:ext>
            </a:extLst>
          </p:cNvPr>
          <p:cNvPicPr>
            <a:picLocks noChangeAspect="1"/>
          </p:cNvPicPr>
          <p:nvPr/>
        </p:nvPicPr>
        <p:blipFill>
          <a:blip r:embed="rId2"/>
          <a:stretch>
            <a:fillRect/>
          </a:stretch>
        </p:blipFill>
        <p:spPr>
          <a:xfrm>
            <a:off x="6007937" y="1946336"/>
            <a:ext cx="2979707" cy="2950953"/>
          </a:xfrm>
          <a:prstGeom prst="rect">
            <a:avLst/>
          </a:prstGeom>
        </p:spPr>
      </p:pic>
      <p:sp>
        <p:nvSpPr>
          <p:cNvPr id="5" name="Footer Placeholder 4">
            <a:extLst>
              <a:ext uri="{FF2B5EF4-FFF2-40B4-BE49-F238E27FC236}">
                <a16:creationId xmlns:a16="http://schemas.microsoft.com/office/drawing/2014/main" id="{DC38AECB-A74B-F1CE-F49E-3699EBD4BCD6}"/>
              </a:ext>
            </a:extLst>
          </p:cNvPr>
          <p:cNvSpPr>
            <a:spLocks noGrp="1"/>
          </p:cNvSpPr>
          <p:nvPr>
            <p:ph type="ftr" sz="quarter" idx="3"/>
          </p:nvPr>
        </p:nvSpPr>
        <p:spPr/>
        <p:txBody>
          <a:bodyPr/>
          <a:lstStyle/>
          <a:p>
            <a:r>
              <a:rPr lang="en-US"/>
              <a:t>University of Iowa Tech Forum 2024</a:t>
            </a:r>
          </a:p>
        </p:txBody>
      </p:sp>
    </p:spTree>
    <p:extLst>
      <p:ext uri="{BB962C8B-B14F-4D97-AF65-F5344CB8AC3E}">
        <p14:creationId xmlns:p14="http://schemas.microsoft.com/office/powerpoint/2010/main" val="408868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711994" y="498296"/>
            <a:ext cx="3945731" cy="896116"/>
          </a:xfrm>
        </p:spPr>
        <p:txBody>
          <a:bodyPr>
            <a:normAutofit/>
          </a:bodyPr>
          <a:lstStyle/>
          <a:p>
            <a:r>
              <a:rPr lang="en-US"/>
              <a:t>Agenda</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398073" y="1528607"/>
            <a:ext cx="3771900" cy="4256843"/>
          </a:xfrm>
        </p:spPr>
        <p:txBody>
          <a:bodyPr vert="horz" lIns="0" tIns="0" rIns="0" bIns="0" rtlCol="0" anchor="t">
            <a:normAutofit/>
          </a:bodyPr>
          <a:lstStyle/>
          <a:p>
            <a:r>
              <a:rPr lang="en-US">
                <a:latin typeface="Roboto"/>
                <a:ea typeface="Roboto"/>
                <a:cs typeface="Arial"/>
              </a:rPr>
              <a:t>What’s ahead for </a:t>
            </a:r>
            <a:r>
              <a:rPr lang="en-US" err="1">
                <a:latin typeface="Roboto"/>
                <a:ea typeface="Roboto"/>
                <a:cs typeface="Arial"/>
              </a:rPr>
              <a:t>OneIT</a:t>
            </a:r>
            <a:endParaRPr lang="en-US">
              <a:latin typeface="Roboto"/>
              <a:ea typeface="Roboto"/>
              <a:cs typeface="Arial"/>
            </a:endParaRPr>
          </a:p>
          <a:p>
            <a:r>
              <a:rPr lang="en-US">
                <a:latin typeface="Roboto"/>
                <a:ea typeface="Roboto"/>
                <a:cs typeface="Arial"/>
              </a:rPr>
              <a:t>What’s ahead for HCIS</a:t>
            </a:r>
          </a:p>
          <a:p>
            <a:r>
              <a:rPr lang="en-US">
                <a:latin typeface="Roboto"/>
                <a:ea typeface="Roboto"/>
                <a:cs typeface="Arial"/>
              </a:rPr>
              <a:t>Questions from registration survey</a:t>
            </a:r>
          </a:p>
          <a:p>
            <a:r>
              <a:rPr lang="en-US">
                <a:latin typeface="Roboto"/>
                <a:ea typeface="Roboto"/>
                <a:cs typeface="Arial"/>
              </a:rPr>
              <a:t>IT Conversation Partners</a:t>
            </a:r>
            <a:endParaRPr lang="en-US"/>
          </a:p>
          <a:p>
            <a:endParaRPr lang="en-US"/>
          </a:p>
        </p:txBody>
      </p:sp>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073821" y="6441193"/>
            <a:ext cx="6513130" cy="365125"/>
          </a:xfrm>
        </p:spPr>
        <p:txBody>
          <a:bodyPr/>
          <a:lstStyle/>
          <a:p>
            <a:r>
              <a:rPr lang="en-US"/>
              <a:t>University of Iowa Tech Forum 2024</a:t>
            </a:r>
          </a:p>
        </p:txBody>
      </p:sp>
      <p:pic>
        <p:nvPicPr>
          <p:cNvPr id="14" name="Picture 13" descr="A group of people in graduation gowns and caps&#10;&#10;Description automatically generated">
            <a:extLst>
              <a:ext uri="{FF2B5EF4-FFF2-40B4-BE49-F238E27FC236}">
                <a16:creationId xmlns:a16="http://schemas.microsoft.com/office/drawing/2014/main" id="{70109EED-A5CF-953A-F770-A9C8CBE475BE}"/>
              </a:ext>
            </a:extLst>
          </p:cNvPr>
          <p:cNvPicPr>
            <a:picLocks noChangeAspect="1"/>
          </p:cNvPicPr>
          <p:nvPr/>
        </p:nvPicPr>
        <p:blipFill rotWithShape="1">
          <a:blip r:embed="rId2"/>
          <a:srcRect l="2305" t="44" r="-213" b="-422"/>
          <a:stretch/>
        </p:blipFill>
        <p:spPr>
          <a:xfrm>
            <a:off x="4300405" y="8513"/>
            <a:ext cx="4884575" cy="3420532"/>
          </a:xfrm>
          <a:prstGeom prst="rect">
            <a:avLst/>
          </a:prstGeom>
        </p:spPr>
      </p:pic>
      <p:pic>
        <p:nvPicPr>
          <p:cNvPr id="16" name="Picture 15" descr="A group of people standing around a computer&#10;&#10;Description automatically generated">
            <a:extLst>
              <a:ext uri="{FF2B5EF4-FFF2-40B4-BE49-F238E27FC236}">
                <a16:creationId xmlns:a16="http://schemas.microsoft.com/office/drawing/2014/main" id="{F199649C-49A4-C109-1E50-599888AAD9C9}"/>
              </a:ext>
            </a:extLst>
          </p:cNvPr>
          <p:cNvPicPr>
            <a:picLocks noChangeAspect="1"/>
          </p:cNvPicPr>
          <p:nvPr/>
        </p:nvPicPr>
        <p:blipFill rotWithShape="1">
          <a:blip r:embed="rId3"/>
          <a:srcRect l="-5764" t="1702" r="-865" b="1663"/>
          <a:stretch/>
        </p:blipFill>
        <p:spPr>
          <a:xfrm>
            <a:off x="4011894" y="3172992"/>
            <a:ext cx="5190223" cy="3274716"/>
          </a:xfrm>
          <a:prstGeom prst="rect">
            <a:avLst/>
          </a:prstGeom>
        </p:spPr>
      </p:pic>
    </p:spTree>
    <p:extLst>
      <p:ext uri="{BB962C8B-B14F-4D97-AF65-F5344CB8AC3E}">
        <p14:creationId xmlns:p14="http://schemas.microsoft.com/office/powerpoint/2010/main" val="663445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B7D54-AE54-E25A-928B-2264F460BD98}"/>
              </a:ext>
            </a:extLst>
          </p:cNvPr>
          <p:cNvSpPr>
            <a:spLocks noGrp="1"/>
          </p:cNvSpPr>
          <p:nvPr>
            <p:ph type="title"/>
          </p:nvPr>
        </p:nvSpPr>
        <p:spPr/>
        <p:txBody>
          <a:bodyPr/>
          <a:lstStyle/>
          <a:p>
            <a:r>
              <a:rPr lang="en-US"/>
              <a:t>Communications	</a:t>
            </a:r>
          </a:p>
        </p:txBody>
      </p:sp>
      <p:sp>
        <p:nvSpPr>
          <p:cNvPr id="3" name="Content Placeholder 2">
            <a:extLst>
              <a:ext uri="{FF2B5EF4-FFF2-40B4-BE49-F238E27FC236}">
                <a16:creationId xmlns:a16="http://schemas.microsoft.com/office/drawing/2014/main" id="{85850EBB-114A-7D1C-73FA-E95830F05E09}"/>
              </a:ext>
            </a:extLst>
          </p:cNvPr>
          <p:cNvSpPr>
            <a:spLocks noGrp="1"/>
          </p:cNvSpPr>
          <p:nvPr>
            <p:ph idx="1"/>
          </p:nvPr>
        </p:nvSpPr>
        <p:spPr>
          <a:xfrm>
            <a:off x="714374" y="1715512"/>
            <a:ext cx="5368948" cy="3595487"/>
          </a:xfrm>
        </p:spPr>
        <p:txBody>
          <a:bodyPr vert="horz" lIns="0" tIns="0" rIns="0" bIns="0" rtlCol="0" anchor="t">
            <a:normAutofit/>
          </a:bodyPr>
          <a:lstStyle/>
          <a:p>
            <a:r>
              <a:rPr lang="en-US" sz="3000" dirty="0">
                <a:latin typeface="Roboto"/>
                <a:ea typeface="Roboto"/>
                <a:cs typeface="Arial"/>
              </a:rPr>
              <a:t>Complete rollout of Avaya telephony and call center services</a:t>
            </a:r>
          </a:p>
          <a:p>
            <a:r>
              <a:rPr lang="en-US" sz="3000" dirty="0">
                <a:latin typeface="Roboto"/>
                <a:ea typeface="Roboto"/>
                <a:cs typeface="Arial"/>
              </a:rPr>
              <a:t>Replace </a:t>
            </a:r>
            <a:r>
              <a:rPr lang="en-US" sz="3000" dirty="0" err="1">
                <a:latin typeface="Roboto"/>
                <a:ea typeface="Roboto"/>
                <a:cs typeface="Arial"/>
              </a:rPr>
              <a:t>Voalte</a:t>
            </a:r>
            <a:r>
              <a:rPr lang="en-US" sz="3000" dirty="0">
                <a:latin typeface="Roboto"/>
                <a:ea typeface="Roboto"/>
                <a:cs typeface="Arial"/>
              </a:rPr>
              <a:t> secure messaging/alarming/voice system with Epic </a:t>
            </a:r>
            <a:r>
              <a:rPr lang="en-US" sz="3000" dirty="0" err="1">
                <a:latin typeface="Roboto"/>
                <a:ea typeface="Roboto"/>
                <a:cs typeface="Arial"/>
              </a:rPr>
              <a:t>SecureChat</a:t>
            </a:r>
            <a:endParaRPr lang="en-US" sz="3000" dirty="0">
              <a:latin typeface="Roboto"/>
              <a:ea typeface="Roboto"/>
              <a:cs typeface="Arial"/>
            </a:endParaRPr>
          </a:p>
          <a:p>
            <a:pPr marL="0" indent="0">
              <a:buNone/>
            </a:pPr>
            <a:endParaRPr lang="en-US"/>
          </a:p>
        </p:txBody>
      </p:sp>
      <p:pic>
        <p:nvPicPr>
          <p:cNvPr id="4" name="Picture 3" descr="telephone">
            <a:extLst>
              <a:ext uri="{FF2B5EF4-FFF2-40B4-BE49-F238E27FC236}">
                <a16:creationId xmlns:a16="http://schemas.microsoft.com/office/drawing/2014/main" id="{7DD20E40-D59C-F47F-E901-C34C96C647C8}"/>
              </a:ext>
            </a:extLst>
          </p:cNvPr>
          <p:cNvPicPr>
            <a:picLocks noChangeAspect="1"/>
          </p:cNvPicPr>
          <p:nvPr/>
        </p:nvPicPr>
        <p:blipFill>
          <a:blip r:embed="rId2"/>
          <a:stretch>
            <a:fillRect/>
          </a:stretch>
        </p:blipFill>
        <p:spPr>
          <a:xfrm>
            <a:off x="5907298" y="1716300"/>
            <a:ext cx="2749669" cy="2893442"/>
          </a:xfrm>
          <a:prstGeom prst="rect">
            <a:avLst/>
          </a:prstGeom>
        </p:spPr>
      </p:pic>
      <p:sp>
        <p:nvSpPr>
          <p:cNvPr id="5" name="Footer Placeholder 4">
            <a:extLst>
              <a:ext uri="{FF2B5EF4-FFF2-40B4-BE49-F238E27FC236}">
                <a16:creationId xmlns:a16="http://schemas.microsoft.com/office/drawing/2014/main" id="{D1C03287-A746-D751-770C-DC9B376B8786}"/>
              </a:ext>
            </a:extLst>
          </p:cNvPr>
          <p:cNvSpPr>
            <a:spLocks noGrp="1"/>
          </p:cNvSpPr>
          <p:nvPr>
            <p:ph type="ftr" sz="quarter" idx="3"/>
          </p:nvPr>
        </p:nvSpPr>
        <p:spPr/>
        <p:txBody>
          <a:bodyPr/>
          <a:lstStyle/>
          <a:p>
            <a:r>
              <a:rPr lang="en-US"/>
              <a:t>University of Iowa Tech Forum 2024</a:t>
            </a:r>
          </a:p>
        </p:txBody>
      </p:sp>
    </p:spTree>
    <p:extLst>
      <p:ext uri="{BB962C8B-B14F-4D97-AF65-F5344CB8AC3E}">
        <p14:creationId xmlns:p14="http://schemas.microsoft.com/office/powerpoint/2010/main" val="3042621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DC86E-4545-6E31-17A0-B5B2DF82DE68}"/>
              </a:ext>
            </a:extLst>
          </p:cNvPr>
          <p:cNvSpPr>
            <a:spLocks noGrp="1"/>
          </p:cNvSpPr>
          <p:nvPr>
            <p:ph type="title"/>
          </p:nvPr>
        </p:nvSpPr>
        <p:spPr/>
        <p:txBody>
          <a:bodyPr/>
          <a:lstStyle/>
          <a:p>
            <a:r>
              <a:rPr lang="en-US"/>
              <a:t>Enterprise Systems</a:t>
            </a:r>
          </a:p>
        </p:txBody>
      </p:sp>
      <p:sp>
        <p:nvSpPr>
          <p:cNvPr id="3" name="Content Placeholder 2">
            <a:extLst>
              <a:ext uri="{FF2B5EF4-FFF2-40B4-BE49-F238E27FC236}">
                <a16:creationId xmlns:a16="http://schemas.microsoft.com/office/drawing/2014/main" id="{8FA481EE-0378-055B-F94B-2ED38F93F06F}"/>
              </a:ext>
            </a:extLst>
          </p:cNvPr>
          <p:cNvSpPr>
            <a:spLocks noGrp="1"/>
          </p:cNvSpPr>
          <p:nvPr>
            <p:ph idx="1"/>
          </p:nvPr>
        </p:nvSpPr>
        <p:spPr>
          <a:xfrm>
            <a:off x="714374" y="1931173"/>
            <a:ext cx="4089364" cy="4242466"/>
          </a:xfrm>
        </p:spPr>
        <p:txBody>
          <a:bodyPr vert="horz" lIns="0" tIns="0" rIns="0" bIns="0" rtlCol="0" anchor="t">
            <a:normAutofit/>
          </a:bodyPr>
          <a:lstStyle/>
          <a:p>
            <a:r>
              <a:rPr lang="en-US" sz="2500">
                <a:latin typeface="Roboto"/>
                <a:ea typeface="Roboto"/>
                <a:cs typeface="Arial"/>
              </a:rPr>
              <a:t>Epic on-prem AIX platform nearing EOL</a:t>
            </a:r>
          </a:p>
          <a:p>
            <a:r>
              <a:rPr lang="en-US" sz="2500">
                <a:latin typeface="Roboto"/>
                <a:ea typeface="Roboto"/>
                <a:cs typeface="Arial"/>
              </a:rPr>
              <a:t>Migrate to on-prem </a:t>
            </a:r>
            <a:r>
              <a:rPr lang="en-US" sz="2500" err="1">
                <a:latin typeface="Roboto"/>
                <a:ea typeface="Roboto"/>
                <a:cs typeface="Arial"/>
              </a:rPr>
              <a:t>linux</a:t>
            </a:r>
            <a:r>
              <a:rPr lang="en-US" sz="2500">
                <a:latin typeface="Roboto"/>
                <a:ea typeface="Roboto"/>
                <a:cs typeface="Arial"/>
              </a:rPr>
              <a:t> platform (</a:t>
            </a:r>
            <a:r>
              <a:rPr lang="en-US" sz="2500" err="1">
                <a:latin typeface="Roboto"/>
                <a:ea typeface="Roboto"/>
                <a:cs typeface="Arial"/>
              </a:rPr>
              <a:t>est</a:t>
            </a:r>
            <a:r>
              <a:rPr lang="en-US" sz="2500">
                <a:latin typeface="Roboto"/>
                <a:ea typeface="Roboto"/>
                <a:cs typeface="Arial"/>
              </a:rPr>
              <a:t> $1M savings)</a:t>
            </a:r>
          </a:p>
          <a:p>
            <a:r>
              <a:rPr lang="en-US" sz="2500">
                <a:latin typeface="Roboto"/>
                <a:ea typeface="Roboto"/>
                <a:cs typeface="Arial"/>
              </a:rPr>
              <a:t>First step for potential migration to cloud</a:t>
            </a:r>
          </a:p>
          <a:p>
            <a:endParaRPr lang="en-US"/>
          </a:p>
        </p:txBody>
      </p:sp>
      <p:pic>
        <p:nvPicPr>
          <p:cNvPr id="5" name="Picture 4" descr="cost-decline">
            <a:extLst>
              <a:ext uri="{FF2B5EF4-FFF2-40B4-BE49-F238E27FC236}">
                <a16:creationId xmlns:a16="http://schemas.microsoft.com/office/drawing/2014/main" id="{D185271C-51C5-FA73-89F9-8B6F6CF69E4E}"/>
              </a:ext>
            </a:extLst>
          </p:cNvPr>
          <p:cNvPicPr>
            <a:picLocks noChangeAspect="1"/>
          </p:cNvPicPr>
          <p:nvPr/>
        </p:nvPicPr>
        <p:blipFill>
          <a:blip r:embed="rId2"/>
          <a:stretch>
            <a:fillRect/>
          </a:stretch>
        </p:blipFill>
        <p:spPr>
          <a:xfrm>
            <a:off x="5519108" y="1529392"/>
            <a:ext cx="3137858" cy="3109104"/>
          </a:xfrm>
          <a:prstGeom prst="rect">
            <a:avLst/>
          </a:prstGeom>
        </p:spPr>
      </p:pic>
      <p:sp>
        <p:nvSpPr>
          <p:cNvPr id="4" name="Footer Placeholder 3">
            <a:extLst>
              <a:ext uri="{FF2B5EF4-FFF2-40B4-BE49-F238E27FC236}">
                <a16:creationId xmlns:a16="http://schemas.microsoft.com/office/drawing/2014/main" id="{4722A28F-7516-58DC-02E4-9EE3E04BD0B0}"/>
              </a:ext>
            </a:extLst>
          </p:cNvPr>
          <p:cNvSpPr>
            <a:spLocks noGrp="1"/>
          </p:cNvSpPr>
          <p:nvPr>
            <p:ph type="ftr" sz="quarter" idx="3"/>
          </p:nvPr>
        </p:nvSpPr>
        <p:spPr/>
        <p:txBody>
          <a:bodyPr/>
          <a:lstStyle/>
          <a:p>
            <a:r>
              <a:rPr lang="en-US"/>
              <a:t>University of Iowa Tech Forum 2024</a:t>
            </a:r>
          </a:p>
        </p:txBody>
      </p:sp>
    </p:spTree>
    <p:extLst>
      <p:ext uri="{BB962C8B-B14F-4D97-AF65-F5344CB8AC3E}">
        <p14:creationId xmlns:p14="http://schemas.microsoft.com/office/powerpoint/2010/main" val="3630760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F831-68AC-AB11-1FE6-41CCAA3AA98C}"/>
              </a:ext>
            </a:extLst>
          </p:cNvPr>
          <p:cNvSpPr>
            <a:spLocks noGrp="1"/>
          </p:cNvSpPr>
          <p:nvPr>
            <p:ph type="title"/>
          </p:nvPr>
        </p:nvSpPr>
        <p:spPr/>
        <p:txBody>
          <a:bodyPr/>
          <a:lstStyle/>
          <a:p>
            <a:r>
              <a:rPr lang="en-US"/>
              <a:t>Enterprise Analytics</a:t>
            </a:r>
          </a:p>
        </p:txBody>
      </p:sp>
      <p:sp>
        <p:nvSpPr>
          <p:cNvPr id="3" name="Content Placeholder 2">
            <a:extLst>
              <a:ext uri="{FF2B5EF4-FFF2-40B4-BE49-F238E27FC236}">
                <a16:creationId xmlns:a16="http://schemas.microsoft.com/office/drawing/2014/main" id="{6B82232D-D3D7-9ECF-F5B1-BD60370800FF}"/>
              </a:ext>
            </a:extLst>
          </p:cNvPr>
          <p:cNvSpPr>
            <a:spLocks noGrp="1"/>
          </p:cNvSpPr>
          <p:nvPr>
            <p:ph idx="1"/>
          </p:nvPr>
        </p:nvSpPr>
        <p:spPr>
          <a:xfrm>
            <a:off x="714374" y="1715512"/>
            <a:ext cx="4405667" cy="4228089"/>
          </a:xfrm>
        </p:spPr>
        <p:txBody>
          <a:bodyPr vert="horz" lIns="0" tIns="0" rIns="0" bIns="0" rtlCol="0" anchor="t">
            <a:normAutofit/>
          </a:bodyPr>
          <a:lstStyle/>
          <a:p>
            <a:r>
              <a:rPr lang="en-US" dirty="0">
                <a:latin typeface="Roboto"/>
                <a:ea typeface="Roboto"/>
                <a:cs typeface="Arial"/>
              </a:rPr>
              <a:t>Continue buildout of standardized enterprise data pond</a:t>
            </a:r>
          </a:p>
          <a:p>
            <a:r>
              <a:rPr lang="en-US" dirty="0">
                <a:latin typeface="Roboto"/>
                <a:ea typeface="Roboto"/>
                <a:cs typeface="Arial"/>
              </a:rPr>
              <a:t>Leverage advances in Epic analytics </a:t>
            </a:r>
            <a:endParaRPr lang="en-US" dirty="0"/>
          </a:p>
          <a:p>
            <a:r>
              <a:rPr lang="en-US" dirty="0">
                <a:latin typeface="Roboto"/>
                <a:ea typeface="Roboto"/>
                <a:cs typeface="Arial"/>
              </a:rPr>
              <a:t>Leverage Microsoft A5 license for broader use of </a:t>
            </a:r>
            <a:r>
              <a:rPr lang="en-US" dirty="0" err="1">
                <a:latin typeface="Roboto"/>
                <a:ea typeface="Roboto"/>
                <a:cs typeface="Arial"/>
              </a:rPr>
              <a:t>PowerBI</a:t>
            </a:r>
            <a:endParaRPr lang="en-US" dirty="0">
              <a:latin typeface="Roboto"/>
              <a:ea typeface="Roboto"/>
              <a:cs typeface="Arial"/>
            </a:endParaRPr>
          </a:p>
          <a:p>
            <a:r>
              <a:rPr lang="en-US" dirty="0">
                <a:latin typeface="Roboto"/>
                <a:ea typeface="Roboto"/>
                <a:cs typeface="Arial"/>
              </a:rPr>
              <a:t>Continue work towards Azure-based Analytics platform</a:t>
            </a:r>
          </a:p>
        </p:txBody>
      </p:sp>
      <p:pic>
        <p:nvPicPr>
          <p:cNvPr id="4" name="Picture 3" descr="pie-chart">
            <a:extLst>
              <a:ext uri="{FF2B5EF4-FFF2-40B4-BE49-F238E27FC236}">
                <a16:creationId xmlns:a16="http://schemas.microsoft.com/office/drawing/2014/main" id="{27E409DF-B177-6421-B568-D29A48FC2683}"/>
              </a:ext>
            </a:extLst>
          </p:cNvPr>
          <p:cNvPicPr>
            <a:picLocks noChangeAspect="1"/>
          </p:cNvPicPr>
          <p:nvPr/>
        </p:nvPicPr>
        <p:blipFill>
          <a:blip r:embed="rId2"/>
          <a:stretch>
            <a:fillRect/>
          </a:stretch>
        </p:blipFill>
        <p:spPr>
          <a:xfrm>
            <a:off x="5303449" y="1716297"/>
            <a:ext cx="3324764" cy="3382275"/>
          </a:xfrm>
          <a:prstGeom prst="rect">
            <a:avLst/>
          </a:prstGeom>
        </p:spPr>
      </p:pic>
      <p:sp>
        <p:nvSpPr>
          <p:cNvPr id="5" name="Footer Placeholder 4">
            <a:extLst>
              <a:ext uri="{FF2B5EF4-FFF2-40B4-BE49-F238E27FC236}">
                <a16:creationId xmlns:a16="http://schemas.microsoft.com/office/drawing/2014/main" id="{EE4328B1-6CB1-5A8B-25AF-A3CF1A88116E}"/>
              </a:ext>
            </a:extLst>
          </p:cNvPr>
          <p:cNvSpPr>
            <a:spLocks noGrp="1"/>
          </p:cNvSpPr>
          <p:nvPr>
            <p:ph type="ftr" sz="quarter" idx="3"/>
          </p:nvPr>
        </p:nvSpPr>
        <p:spPr/>
        <p:txBody>
          <a:bodyPr/>
          <a:lstStyle/>
          <a:p>
            <a:r>
              <a:rPr lang="en-US"/>
              <a:t>University of Iowa Tech Forum 2024</a:t>
            </a:r>
          </a:p>
        </p:txBody>
      </p:sp>
    </p:spTree>
    <p:extLst>
      <p:ext uri="{BB962C8B-B14F-4D97-AF65-F5344CB8AC3E}">
        <p14:creationId xmlns:p14="http://schemas.microsoft.com/office/powerpoint/2010/main" val="831350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The University of Iowa campus and downtown Iowa City during the day">
            <a:extLst>
              <a:ext uri="{FF2B5EF4-FFF2-40B4-BE49-F238E27FC236}">
                <a16:creationId xmlns:a16="http://schemas.microsoft.com/office/drawing/2014/main" id="{F59FA3EA-AC8F-0846-B9B1-87A4FD6356A5}"/>
              </a:ext>
            </a:extLst>
          </p:cNvPr>
          <p:cNvPicPr>
            <a:picLocks noGrp="1" noChangeAspect="1"/>
          </p:cNvPicPr>
          <p:nvPr>
            <p:ph type="pic" sz="quarter" idx="11"/>
          </p:nvPr>
        </p:nvPicPr>
        <p:blipFill rotWithShape="1">
          <a:blip r:embed="rId2"/>
          <a:srcRect l="5556" r="5556"/>
          <a:stretch/>
        </p:blipFill>
        <p:spPr>
          <a:xfrm>
            <a:off x="0" y="0"/>
            <a:ext cx="9144000" cy="6858000"/>
          </a:xfrm>
        </p:spPr>
      </p:pic>
      <p:sp>
        <p:nvSpPr>
          <p:cNvPr id="4" name="Title 3">
            <a:extLst>
              <a:ext uri="{FF2B5EF4-FFF2-40B4-BE49-F238E27FC236}">
                <a16:creationId xmlns:a16="http://schemas.microsoft.com/office/drawing/2014/main" id="{D4D2C536-D584-AC45-A7C4-435369C15199}"/>
              </a:ext>
            </a:extLst>
          </p:cNvPr>
          <p:cNvSpPr>
            <a:spLocks noGrp="1"/>
          </p:cNvSpPr>
          <p:nvPr>
            <p:ph type="title"/>
          </p:nvPr>
        </p:nvSpPr>
        <p:spPr>
          <a:xfrm>
            <a:off x="770746" y="1763547"/>
            <a:ext cx="4186265" cy="618631"/>
          </a:xfrm>
        </p:spPr>
        <p:txBody>
          <a:bodyPr/>
          <a:lstStyle/>
          <a:p>
            <a:r>
              <a:rPr lang="en-US"/>
              <a:t>Q&amp;A</a:t>
            </a:r>
          </a:p>
        </p:txBody>
      </p:sp>
    </p:spTree>
    <p:extLst>
      <p:ext uri="{BB962C8B-B14F-4D97-AF65-F5344CB8AC3E}">
        <p14:creationId xmlns:p14="http://schemas.microsoft.com/office/powerpoint/2010/main" val="1409318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E9C3-CF19-22AB-E3F9-3F0B39DEA5DE}"/>
              </a:ext>
            </a:extLst>
          </p:cNvPr>
          <p:cNvSpPr>
            <a:spLocks noGrp="1"/>
          </p:cNvSpPr>
          <p:nvPr>
            <p:ph type="title"/>
          </p:nvPr>
        </p:nvSpPr>
        <p:spPr/>
        <p:txBody>
          <a:bodyPr/>
          <a:lstStyle/>
          <a:p>
            <a:r>
              <a:rPr lang="en-US"/>
              <a:t>Question 1</a:t>
            </a:r>
          </a:p>
        </p:txBody>
      </p:sp>
      <p:sp>
        <p:nvSpPr>
          <p:cNvPr id="3" name="Content Placeholder 2">
            <a:extLst>
              <a:ext uri="{FF2B5EF4-FFF2-40B4-BE49-F238E27FC236}">
                <a16:creationId xmlns:a16="http://schemas.microsoft.com/office/drawing/2014/main" id="{B11E69EE-AC69-1CF5-E726-8E205F03D186}"/>
              </a:ext>
            </a:extLst>
          </p:cNvPr>
          <p:cNvSpPr>
            <a:spLocks noGrp="1"/>
          </p:cNvSpPr>
          <p:nvPr>
            <p:ph idx="10"/>
          </p:nvPr>
        </p:nvSpPr>
        <p:spPr/>
        <p:txBody>
          <a:bodyPr/>
          <a:lstStyle/>
          <a:p>
            <a:pPr marL="0" indent="0">
              <a:buNone/>
            </a:pPr>
            <a:r>
              <a:rPr lang="en-US" sz="4000" kern="100">
                <a:effectLst/>
                <a:latin typeface="Aptos" panose="020B0004020202020204" pitchFamily="34" charset="0"/>
                <a:ea typeface="Aptos" panose="020B0004020202020204" pitchFamily="34" charset="0"/>
                <a:cs typeface="Times New Roman" panose="02020603050405020304" pitchFamily="18" charset="0"/>
              </a:rPr>
              <a:t>How will AI impact our operations? How do we help support AI in our organizations and with those we support?</a:t>
            </a:r>
          </a:p>
          <a:p>
            <a:endParaRPr lang="en-US"/>
          </a:p>
        </p:txBody>
      </p:sp>
      <p:sp>
        <p:nvSpPr>
          <p:cNvPr id="4" name="Footer Placeholder 3">
            <a:extLst>
              <a:ext uri="{FF2B5EF4-FFF2-40B4-BE49-F238E27FC236}">
                <a16:creationId xmlns:a16="http://schemas.microsoft.com/office/drawing/2014/main" id="{4895EDA5-2C06-2B83-BC05-418098384270}"/>
              </a:ext>
            </a:extLst>
          </p:cNvPr>
          <p:cNvSpPr>
            <a:spLocks noGrp="1"/>
          </p:cNvSpPr>
          <p:nvPr>
            <p:ph type="ftr" sz="quarter" idx="3"/>
          </p:nvPr>
        </p:nvSpPr>
        <p:spPr/>
        <p:txBody>
          <a:bodyPr/>
          <a:lstStyle/>
          <a:p>
            <a:r>
              <a:rPr lang="en-US"/>
              <a:t>University of Iowa Tech Forum 2024</a:t>
            </a:r>
            <a:endParaRPr lang="en-US" b="0"/>
          </a:p>
        </p:txBody>
      </p:sp>
    </p:spTree>
    <p:extLst>
      <p:ext uri="{BB962C8B-B14F-4D97-AF65-F5344CB8AC3E}">
        <p14:creationId xmlns:p14="http://schemas.microsoft.com/office/powerpoint/2010/main" val="648245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E9C3-CF19-22AB-E3F9-3F0B39DEA5DE}"/>
              </a:ext>
            </a:extLst>
          </p:cNvPr>
          <p:cNvSpPr>
            <a:spLocks noGrp="1"/>
          </p:cNvSpPr>
          <p:nvPr>
            <p:ph type="title"/>
          </p:nvPr>
        </p:nvSpPr>
        <p:spPr/>
        <p:txBody>
          <a:bodyPr/>
          <a:lstStyle/>
          <a:p>
            <a:r>
              <a:rPr lang="en-US"/>
              <a:t>Question 2</a:t>
            </a:r>
          </a:p>
        </p:txBody>
      </p:sp>
      <p:sp>
        <p:nvSpPr>
          <p:cNvPr id="3" name="Content Placeholder 2">
            <a:extLst>
              <a:ext uri="{FF2B5EF4-FFF2-40B4-BE49-F238E27FC236}">
                <a16:creationId xmlns:a16="http://schemas.microsoft.com/office/drawing/2014/main" id="{B11E69EE-AC69-1CF5-E726-8E205F03D186}"/>
              </a:ext>
            </a:extLst>
          </p:cNvPr>
          <p:cNvSpPr>
            <a:spLocks noGrp="1"/>
          </p:cNvSpPr>
          <p:nvPr>
            <p:ph idx="10"/>
          </p:nvPr>
        </p:nvSpPr>
        <p:spPr/>
        <p:txBody>
          <a:bodyPr vert="horz" lIns="0" tIns="0" rIns="0" bIns="0" rtlCol="0" anchor="t">
            <a:normAutofit/>
          </a:bodyPr>
          <a:lstStyle/>
          <a:p>
            <a:pPr marL="0" indent="0">
              <a:buNone/>
            </a:pPr>
            <a:r>
              <a:rPr lang="en-US" sz="4000" kern="100">
                <a:effectLst/>
                <a:latin typeface="Calibri"/>
                <a:ea typeface="Aptos" panose="020B0004020202020204" pitchFamily="34" charset="0"/>
                <a:cs typeface="Times New Roman"/>
              </a:rPr>
              <a:t>What are some significant challenges in the fields of </a:t>
            </a:r>
            <a:r>
              <a:rPr lang="en-US" sz="4000" kern="100">
                <a:latin typeface="Calibri"/>
                <a:ea typeface="Aptos" panose="020B0004020202020204" pitchFamily="34" charset="0"/>
                <a:cs typeface="Times New Roman"/>
              </a:rPr>
              <a:t>health care</a:t>
            </a:r>
            <a:r>
              <a:rPr lang="en-US" sz="4000" kern="100">
                <a:effectLst/>
                <a:latin typeface="Calibri"/>
                <a:ea typeface="Aptos" panose="020B0004020202020204" pitchFamily="34" charset="0"/>
                <a:cs typeface="Times New Roman"/>
              </a:rPr>
              <a:t> and higher education that you think technology can help solve in the near future?</a:t>
            </a:r>
          </a:p>
          <a:p>
            <a:endParaRPr lang="en-US"/>
          </a:p>
        </p:txBody>
      </p:sp>
      <p:sp>
        <p:nvSpPr>
          <p:cNvPr id="4" name="Footer Placeholder 3">
            <a:extLst>
              <a:ext uri="{FF2B5EF4-FFF2-40B4-BE49-F238E27FC236}">
                <a16:creationId xmlns:a16="http://schemas.microsoft.com/office/drawing/2014/main" id="{4895EDA5-2C06-2B83-BC05-418098384270}"/>
              </a:ext>
            </a:extLst>
          </p:cNvPr>
          <p:cNvSpPr>
            <a:spLocks noGrp="1"/>
          </p:cNvSpPr>
          <p:nvPr>
            <p:ph type="ftr" sz="quarter" idx="3"/>
          </p:nvPr>
        </p:nvSpPr>
        <p:spPr/>
        <p:txBody>
          <a:bodyPr/>
          <a:lstStyle/>
          <a:p>
            <a:r>
              <a:rPr lang="en-US"/>
              <a:t>University of Iowa Tech Forum 2024</a:t>
            </a:r>
            <a:endParaRPr lang="en-US" b="0"/>
          </a:p>
        </p:txBody>
      </p:sp>
    </p:spTree>
    <p:extLst>
      <p:ext uri="{BB962C8B-B14F-4D97-AF65-F5344CB8AC3E}">
        <p14:creationId xmlns:p14="http://schemas.microsoft.com/office/powerpoint/2010/main" val="1323281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E9C3-CF19-22AB-E3F9-3F0B39DEA5DE}"/>
              </a:ext>
            </a:extLst>
          </p:cNvPr>
          <p:cNvSpPr>
            <a:spLocks noGrp="1"/>
          </p:cNvSpPr>
          <p:nvPr>
            <p:ph type="title"/>
          </p:nvPr>
        </p:nvSpPr>
        <p:spPr/>
        <p:txBody>
          <a:bodyPr/>
          <a:lstStyle/>
          <a:p>
            <a:r>
              <a:rPr lang="en-US"/>
              <a:t>Question 3</a:t>
            </a:r>
          </a:p>
        </p:txBody>
      </p:sp>
      <p:sp>
        <p:nvSpPr>
          <p:cNvPr id="3" name="Content Placeholder 2">
            <a:extLst>
              <a:ext uri="{FF2B5EF4-FFF2-40B4-BE49-F238E27FC236}">
                <a16:creationId xmlns:a16="http://schemas.microsoft.com/office/drawing/2014/main" id="{B11E69EE-AC69-1CF5-E726-8E205F03D186}"/>
              </a:ext>
            </a:extLst>
          </p:cNvPr>
          <p:cNvSpPr>
            <a:spLocks noGrp="1"/>
          </p:cNvSpPr>
          <p:nvPr>
            <p:ph idx="10"/>
          </p:nvPr>
        </p:nvSpPr>
        <p:spPr>
          <a:xfrm>
            <a:off x="714374" y="953513"/>
            <a:ext cx="7688645" cy="4256843"/>
          </a:xfrm>
        </p:spPr>
        <p:txBody>
          <a:bodyPr vert="horz" lIns="0" tIns="0" rIns="0" bIns="0" rtlCol="0" anchor="t">
            <a:normAutofit/>
          </a:bodyPr>
          <a:lstStyle/>
          <a:p>
            <a:pPr marL="0" indent="0">
              <a:buNone/>
            </a:pPr>
            <a:endParaRPr lang="en-US" sz="4000" kern="100">
              <a:effectLst/>
              <a:latin typeface="Calibri"/>
              <a:ea typeface="Aptos" panose="020B0004020202020204" pitchFamily="34" charset="0"/>
              <a:cs typeface="Times New Roman" panose="02020603050405020304" pitchFamily="18" charset="0"/>
            </a:endParaRPr>
          </a:p>
          <a:p>
            <a:pPr marL="0" indent="0">
              <a:buNone/>
            </a:pPr>
            <a:r>
              <a:rPr lang="en-US" sz="3700">
                <a:latin typeface="Roboto"/>
                <a:ea typeface="Roboto"/>
                <a:cs typeface="Arial"/>
              </a:rPr>
              <a:t>Any thoughts or discussion towards possible ways the university can help reduce recurring costly software/service/relationships with large companies such as VMWare, Microsoft and Adobe?</a:t>
            </a:r>
          </a:p>
          <a:p>
            <a:endParaRPr lang="en-US"/>
          </a:p>
        </p:txBody>
      </p:sp>
      <p:sp>
        <p:nvSpPr>
          <p:cNvPr id="4" name="Footer Placeholder 3">
            <a:extLst>
              <a:ext uri="{FF2B5EF4-FFF2-40B4-BE49-F238E27FC236}">
                <a16:creationId xmlns:a16="http://schemas.microsoft.com/office/drawing/2014/main" id="{4895EDA5-2C06-2B83-BC05-418098384270}"/>
              </a:ext>
            </a:extLst>
          </p:cNvPr>
          <p:cNvSpPr>
            <a:spLocks noGrp="1"/>
          </p:cNvSpPr>
          <p:nvPr>
            <p:ph type="ftr" sz="quarter" idx="3"/>
          </p:nvPr>
        </p:nvSpPr>
        <p:spPr/>
        <p:txBody>
          <a:bodyPr/>
          <a:lstStyle/>
          <a:p>
            <a:r>
              <a:rPr lang="en-US"/>
              <a:t>University of Iowa Tech Forum 2024</a:t>
            </a:r>
            <a:endParaRPr lang="en-US" b="0"/>
          </a:p>
        </p:txBody>
      </p:sp>
    </p:spTree>
    <p:extLst>
      <p:ext uri="{BB962C8B-B14F-4D97-AF65-F5344CB8AC3E}">
        <p14:creationId xmlns:p14="http://schemas.microsoft.com/office/powerpoint/2010/main" val="1607474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E9C3-CF19-22AB-E3F9-3F0B39DEA5DE}"/>
              </a:ext>
            </a:extLst>
          </p:cNvPr>
          <p:cNvSpPr>
            <a:spLocks noGrp="1"/>
          </p:cNvSpPr>
          <p:nvPr>
            <p:ph type="title"/>
          </p:nvPr>
        </p:nvSpPr>
        <p:spPr/>
        <p:txBody>
          <a:bodyPr/>
          <a:lstStyle/>
          <a:p>
            <a:r>
              <a:rPr lang="en-US"/>
              <a:t>Question 4</a:t>
            </a:r>
          </a:p>
        </p:txBody>
      </p:sp>
      <p:sp>
        <p:nvSpPr>
          <p:cNvPr id="3" name="Content Placeholder 2">
            <a:extLst>
              <a:ext uri="{FF2B5EF4-FFF2-40B4-BE49-F238E27FC236}">
                <a16:creationId xmlns:a16="http://schemas.microsoft.com/office/drawing/2014/main" id="{B11E69EE-AC69-1CF5-E726-8E205F03D186}"/>
              </a:ext>
            </a:extLst>
          </p:cNvPr>
          <p:cNvSpPr>
            <a:spLocks noGrp="1"/>
          </p:cNvSpPr>
          <p:nvPr>
            <p:ph idx="10"/>
          </p:nvPr>
        </p:nvSpPr>
        <p:spPr/>
        <p:txBody>
          <a:bodyPr vert="horz" lIns="0" tIns="0" rIns="0" bIns="0" rtlCol="0" anchor="t">
            <a:normAutofit/>
          </a:bodyPr>
          <a:lstStyle/>
          <a:p>
            <a:pPr marL="0" indent="0">
              <a:buNone/>
            </a:pPr>
            <a:r>
              <a:rPr lang="en-US" sz="4000" kern="100">
                <a:effectLst/>
                <a:latin typeface="Calibri"/>
                <a:ea typeface="Aptos" panose="020B0004020202020204" pitchFamily="34" charset="0"/>
                <a:cs typeface="Times New Roman"/>
              </a:rPr>
              <a:t>In a more remote work environment, what new recruiting strategies are </a:t>
            </a:r>
            <a:r>
              <a:rPr lang="en-US" sz="4000" kern="100">
                <a:latin typeface="Calibri"/>
                <a:ea typeface="Aptos" panose="020B0004020202020204" pitchFamily="34" charset="0"/>
                <a:cs typeface="Times New Roman"/>
              </a:rPr>
              <a:t>you utilizing</a:t>
            </a:r>
            <a:r>
              <a:rPr lang="en-US" sz="4000" kern="100">
                <a:effectLst/>
                <a:latin typeface="Calibri"/>
                <a:ea typeface="Aptos" panose="020B0004020202020204" pitchFamily="34" charset="0"/>
                <a:cs typeface="Times New Roman"/>
              </a:rPr>
              <a:t> to stay competitive with organizations that are paying more for the same jobs we are struggling to fill with qualified candidates?</a:t>
            </a:r>
          </a:p>
          <a:p>
            <a:endParaRPr lang="en-US"/>
          </a:p>
        </p:txBody>
      </p:sp>
      <p:sp>
        <p:nvSpPr>
          <p:cNvPr id="4" name="Footer Placeholder 3">
            <a:extLst>
              <a:ext uri="{FF2B5EF4-FFF2-40B4-BE49-F238E27FC236}">
                <a16:creationId xmlns:a16="http://schemas.microsoft.com/office/drawing/2014/main" id="{4895EDA5-2C06-2B83-BC05-418098384270}"/>
              </a:ext>
            </a:extLst>
          </p:cNvPr>
          <p:cNvSpPr>
            <a:spLocks noGrp="1"/>
          </p:cNvSpPr>
          <p:nvPr>
            <p:ph type="ftr" sz="quarter" idx="3"/>
          </p:nvPr>
        </p:nvSpPr>
        <p:spPr/>
        <p:txBody>
          <a:bodyPr/>
          <a:lstStyle/>
          <a:p>
            <a:r>
              <a:rPr lang="en-US"/>
              <a:t>University of Iowa Tech Forum 2024</a:t>
            </a:r>
            <a:endParaRPr lang="en-US" b="0"/>
          </a:p>
        </p:txBody>
      </p:sp>
    </p:spTree>
    <p:extLst>
      <p:ext uri="{BB962C8B-B14F-4D97-AF65-F5344CB8AC3E}">
        <p14:creationId xmlns:p14="http://schemas.microsoft.com/office/powerpoint/2010/main" val="1094952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E9C3-CF19-22AB-E3F9-3F0B39DEA5DE}"/>
              </a:ext>
            </a:extLst>
          </p:cNvPr>
          <p:cNvSpPr>
            <a:spLocks noGrp="1"/>
          </p:cNvSpPr>
          <p:nvPr>
            <p:ph type="title"/>
          </p:nvPr>
        </p:nvSpPr>
        <p:spPr/>
        <p:txBody>
          <a:bodyPr/>
          <a:lstStyle/>
          <a:p>
            <a:r>
              <a:rPr lang="en-US"/>
              <a:t>Question 5</a:t>
            </a:r>
          </a:p>
        </p:txBody>
      </p:sp>
      <p:sp>
        <p:nvSpPr>
          <p:cNvPr id="3" name="Content Placeholder 2">
            <a:extLst>
              <a:ext uri="{FF2B5EF4-FFF2-40B4-BE49-F238E27FC236}">
                <a16:creationId xmlns:a16="http://schemas.microsoft.com/office/drawing/2014/main" id="{B11E69EE-AC69-1CF5-E726-8E205F03D186}"/>
              </a:ext>
            </a:extLst>
          </p:cNvPr>
          <p:cNvSpPr>
            <a:spLocks noGrp="1"/>
          </p:cNvSpPr>
          <p:nvPr>
            <p:ph idx="10"/>
          </p:nvPr>
        </p:nvSpPr>
        <p:spPr/>
        <p:txBody>
          <a:bodyPr vert="horz" lIns="0" tIns="0" rIns="0" bIns="0" rtlCol="0" anchor="t">
            <a:normAutofit/>
          </a:bodyPr>
          <a:lstStyle/>
          <a:p>
            <a:pPr marL="0" indent="0">
              <a:buNone/>
            </a:pPr>
            <a:r>
              <a:rPr lang="en-US" sz="4000" kern="100">
                <a:latin typeface="Roboto"/>
                <a:ea typeface="Roboto"/>
                <a:cs typeface="Times New Roman"/>
              </a:rPr>
              <a:t>What advice would you give to young IT professionals and leaders who aspire to become future CIOs? </a:t>
            </a:r>
            <a:endParaRPr lang="en-US" sz="4000" kern="100">
              <a:latin typeface="Calibri"/>
              <a:cs typeface="Times New Roman"/>
            </a:endParaRPr>
          </a:p>
        </p:txBody>
      </p:sp>
      <p:sp>
        <p:nvSpPr>
          <p:cNvPr id="4" name="Footer Placeholder 3">
            <a:extLst>
              <a:ext uri="{FF2B5EF4-FFF2-40B4-BE49-F238E27FC236}">
                <a16:creationId xmlns:a16="http://schemas.microsoft.com/office/drawing/2014/main" id="{4895EDA5-2C06-2B83-BC05-418098384270}"/>
              </a:ext>
            </a:extLst>
          </p:cNvPr>
          <p:cNvSpPr>
            <a:spLocks noGrp="1"/>
          </p:cNvSpPr>
          <p:nvPr>
            <p:ph type="ftr" sz="quarter" idx="3"/>
          </p:nvPr>
        </p:nvSpPr>
        <p:spPr/>
        <p:txBody>
          <a:bodyPr/>
          <a:lstStyle/>
          <a:p>
            <a:r>
              <a:rPr lang="en-US"/>
              <a:t>University of Iowa Tech Forum 2024</a:t>
            </a:r>
            <a:endParaRPr lang="en-US" b="0"/>
          </a:p>
        </p:txBody>
      </p:sp>
    </p:spTree>
    <p:extLst>
      <p:ext uri="{BB962C8B-B14F-4D97-AF65-F5344CB8AC3E}">
        <p14:creationId xmlns:p14="http://schemas.microsoft.com/office/powerpoint/2010/main" val="713490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3567-F791-80DB-A8AB-DF6DAAEBF96F}"/>
              </a:ext>
            </a:extLst>
          </p:cNvPr>
          <p:cNvSpPr>
            <a:spLocks noGrp="1"/>
          </p:cNvSpPr>
          <p:nvPr>
            <p:ph type="title"/>
          </p:nvPr>
        </p:nvSpPr>
        <p:spPr/>
        <p:txBody>
          <a:bodyPr/>
          <a:lstStyle/>
          <a:p>
            <a:r>
              <a:rPr lang="en-US">
                <a:latin typeface="Roboto"/>
                <a:ea typeface="Roboto"/>
                <a:cs typeface="Arial"/>
              </a:rPr>
              <a:t>IT Conversation Partners</a:t>
            </a:r>
            <a:endParaRPr lang="en-US"/>
          </a:p>
        </p:txBody>
      </p:sp>
      <p:sp>
        <p:nvSpPr>
          <p:cNvPr id="3" name="Content Placeholder 2">
            <a:extLst>
              <a:ext uri="{FF2B5EF4-FFF2-40B4-BE49-F238E27FC236}">
                <a16:creationId xmlns:a16="http://schemas.microsoft.com/office/drawing/2014/main" id="{0D7882C0-4B91-70DE-F91C-E02065BAFA21}"/>
              </a:ext>
            </a:extLst>
          </p:cNvPr>
          <p:cNvSpPr>
            <a:spLocks noGrp="1"/>
          </p:cNvSpPr>
          <p:nvPr>
            <p:ph idx="10"/>
          </p:nvPr>
        </p:nvSpPr>
        <p:spPr>
          <a:xfrm>
            <a:off x="354940" y="1729891"/>
            <a:ext cx="6164645" cy="4314352"/>
          </a:xfrm>
        </p:spPr>
        <p:txBody>
          <a:bodyPr vert="horz" lIns="0" tIns="0" rIns="0" bIns="0" rtlCol="0" anchor="t">
            <a:normAutofit lnSpcReduction="10000"/>
          </a:bodyPr>
          <a:lstStyle/>
          <a:p>
            <a:r>
              <a:rPr lang="en-US" err="1">
                <a:latin typeface="Roboto"/>
                <a:ea typeface="Roboto"/>
                <a:cs typeface="Arial"/>
              </a:rPr>
              <a:t>OneIT</a:t>
            </a:r>
            <a:r>
              <a:rPr lang="en-US">
                <a:latin typeface="Roboto"/>
                <a:ea typeface="Roboto"/>
                <a:cs typeface="Arial"/>
              </a:rPr>
              <a:t> has been piloting a program to foster relationship-building, now expanding to HCIS</a:t>
            </a:r>
          </a:p>
          <a:p>
            <a:r>
              <a:rPr lang="en-US" dirty="0">
                <a:latin typeface="Roboto"/>
                <a:ea typeface="Roboto"/>
                <a:cs typeface="Arial"/>
              </a:rPr>
              <a:t>Completely voluntary</a:t>
            </a:r>
            <a:endParaRPr lang="en-US" dirty="0"/>
          </a:p>
          <a:p>
            <a:r>
              <a:rPr lang="en-US" dirty="0">
                <a:latin typeface="Roboto"/>
                <a:ea typeface="Roboto"/>
                <a:cs typeface="Arial"/>
              </a:rPr>
              <a:t>Randomly paired with another member of IT community to get to know them</a:t>
            </a:r>
          </a:p>
          <a:p>
            <a:r>
              <a:rPr lang="en-US" dirty="0">
                <a:latin typeface="Roboto"/>
                <a:ea typeface="Roboto"/>
                <a:cs typeface="Arial"/>
              </a:rPr>
              <a:t>Meet periodically at your convenience</a:t>
            </a:r>
          </a:p>
          <a:p>
            <a:r>
              <a:rPr lang="en-US" dirty="0">
                <a:latin typeface="Roboto"/>
                <a:ea typeface="Roboto"/>
                <a:cs typeface="Arial"/>
              </a:rPr>
              <a:t>New pairings each semester </a:t>
            </a:r>
          </a:p>
          <a:p>
            <a:r>
              <a:rPr lang="en-US" dirty="0">
                <a:latin typeface="Roboto"/>
                <a:ea typeface="Roboto"/>
                <a:cs typeface="Arial"/>
              </a:rPr>
              <a:t>Watch for communication from the IT Social Committee – great way to build your network!</a:t>
            </a:r>
            <a:endParaRPr lang="en-US"/>
          </a:p>
        </p:txBody>
      </p:sp>
      <p:sp>
        <p:nvSpPr>
          <p:cNvPr id="4" name="Footer Placeholder 3">
            <a:extLst>
              <a:ext uri="{FF2B5EF4-FFF2-40B4-BE49-F238E27FC236}">
                <a16:creationId xmlns:a16="http://schemas.microsoft.com/office/drawing/2014/main" id="{0A95344E-E033-F9B3-4E74-443E5BB77534}"/>
              </a:ext>
            </a:extLst>
          </p:cNvPr>
          <p:cNvSpPr>
            <a:spLocks noGrp="1"/>
          </p:cNvSpPr>
          <p:nvPr>
            <p:ph type="ftr" sz="quarter" idx="3"/>
          </p:nvPr>
        </p:nvSpPr>
        <p:spPr/>
        <p:txBody>
          <a:bodyPr/>
          <a:lstStyle/>
          <a:p>
            <a:r>
              <a:rPr lang="en-US"/>
              <a:t>University of Iowa Tech Forum 2024</a:t>
            </a:r>
            <a:endParaRPr lang="en-US" b="0"/>
          </a:p>
        </p:txBody>
      </p:sp>
      <p:pic>
        <p:nvPicPr>
          <p:cNvPr id="5" name="Picture 4" descr="speech-bubble-two">
            <a:extLst>
              <a:ext uri="{FF2B5EF4-FFF2-40B4-BE49-F238E27FC236}">
                <a16:creationId xmlns:a16="http://schemas.microsoft.com/office/drawing/2014/main" id="{BC44CD2F-C6C3-2CA3-ADC1-D57F821BF92A}"/>
              </a:ext>
            </a:extLst>
          </p:cNvPr>
          <p:cNvPicPr>
            <a:picLocks noChangeAspect="1"/>
          </p:cNvPicPr>
          <p:nvPr/>
        </p:nvPicPr>
        <p:blipFill>
          <a:blip r:embed="rId2"/>
          <a:stretch>
            <a:fillRect/>
          </a:stretch>
        </p:blipFill>
        <p:spPr>
          <a:xfrm>
            <a:off x="6223599" y="1155581"/>
            <a:ext cx="2778424" cy="2720915"/>
          </a:xfrm>
          <a:prstGeom prst="rect">
            <a:avLst/>
          </a:prstGeom>
        </p:spPr>
      </p:pic>
    </p:spTree>
    <p:extLst>
      <p:ext uri="{BB962C8B-B14F-4D97-AF65-F5344CB8AC3E}">
        <p14:creationId xmlns:p14="http://schemas.microsoft.com/office/powerpoint/2010/main" val="3300016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852F-C61C-4E46-996D-B71E17E0A578}"/>
              </a:ext>
            </a:extLst>
          </p:cNvPr>
          <p:cNvSpPr>
            <a:spLocks noGrp="1"/>
          </p:cNvSpPr>
          <p:nvPr>
            <p:ph type="ctrTitle"/>
          </p:nvPr>
        </p:nvSpPr>
        <p:spPr>
          <a:xfrm>
            <a:off x="714376" y="2744662"/>
            <a:ext cx="7715249" cy="759907"/>
          </a:xfrm>
        </p:spPr>
        <p:txBody>
          <a:bodyPr>
            <a:normAutofit/>
          </a:bodyPr>
          <a:lstStyle/>
          <a:p>
            <a:r>
              <a:rPr lang="en-US"/>
              <a:t>What’s ahead for </a:t>
            </a:r>
            <a:r>
              <a:rPr lang="en-US" err="1"/>
              <a:t>OneIT</a:t>
            </a:r>
            <a:endParaRPr lang="en-US"/>
          </a:p>
        </p:txBody>
      </p:sp>
      <p:sp>
        <p:nvSpPr>
          <p:cNvPr id="3" name="Subtitle 2">
            <a:extLst>
              <a:ext uri="{FF2B5EF4-FFF2-40B4-BE49-F238E27FC236}">
                <a16:creationId xmlns:a16="http://schemas.microsoft.com/office/drawing/2014/main" id="{2F4633A3-8C13-4A1E-B8A9-31EE71F7DCD2}"/>
              </a:ext>
            </a:extLst>
          </p:cNvPr>
          <p:cNvSpPr>
            <a:spLocks noGrp="1"/>
          </p:cNvSpPr>
          <p:nvPr>
            <p:ph type="subTitle" idx="1"/>
          </p:nvPr>
        </p:nvSpPr>
        <p:spPr>
          <a:xfrm>
            <a:off x="714376" y="3694740"/>
            <a:ext cx="7715249" cy="407460"/>
          </a:xfrm>
        </p:spPr>
        <p:txBody>
          <a:bodyPr>
            <a:normAutofit/>
          </a:bodyPr>
          <a:lstStyle/>
          <a:p>
            <a:r>
              <a:rPr lang="en-US"/>
              <a:t>Steve </a:t>
            </a:r>
            <a:r>
              <a:rPr lang="en-US" err="1"/>
              <a:t>Fleagle</a:t>
            </a:r>
            <a:r>
              <a:rPr lang="en-US"/>
              <a:t>, Associate Vice President and CIO</a:t>
            </a:r>
          </a:p>
        </p:txBody>
      </p:sp>
    </p:spTree>
    <p:extLst>
      <p:ext uri="{BB962C8B-B14F-4D97-AF65-F5344CB8AC3E}">
        <p14:creationId xmlns:p14="http://schemas.microsoft.com/office/powerpoint/2010/main" val="2261497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DBC1C-912A-BF40-96FC-B9FF38E497C4}"/>
              </a:ext>
            </a:extLst>
          </p:cNvPr>
          <p:cNvSpPr>
            <a:spLocks noGrp="1"/>
          </p:cNvSpPr>
          <p:nvPr>
            <p:ph type="title" idx="4294967295"/>
          </p:nvPr>
        </p:nvSpPr>
        <p:spPr>
          <a:xfrm>
            <a:off x="628650" y="4229810"/>
            <a:ext cx="7886700" cy="1311454"/>
          </a:xfrm>
        </p:spPr>
        <p:txBody>
          <a:bodyPr/>
          <a:lstStyle/>
          <a:p>
            <a:r>
              <a:rPr lang="en-US"/>
              <a:t>Closing Slide Header</a:t>
            </a:r>
          </a:p>
        </p:txBody>
      </p:sp>
    </p:spTree>
    <p:extLst>
      <p:ext uri="{BB962C8B-B14F-4D97-AF65-F5344CB8AC3E}">
        <p14:creationId xmlns:p14="http://schemas.microsoft.com/office/powerpoint/2010/main" val="1458488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714375" y="526778"/>
            <a:ext cx="7715251" cy="869089"/>
          </a:xfrm>
        </p:spPr>
        <p:txBody>
          <a:bodyPr/>
          <a:lstStyle/>
          <a:p>
            <a:r>
              <a:rPr lang="en-US" err="1"/>
              <a:t>OneIT</a:t>
            </a:r>
            <a:r>
              <a:rPr lang="en-US"/>
              <a:t> Strategic Plan</a:t>
            </a:r>
          </a:p>
        </p:txBody>
      </p:sp>
      <p:sp>
        <p:nvSpPr>
          <p:cNvPr id="3" name="Content Placeholder 2">
            <a:extLst>
              <a:ext uri="{FF2B5EF4-FFF2-40B4-BE49-F238E27FC236}">
                <a16:creationId xmlns:a16="http://schemas.microsoft.com/office/drawing/2014/main" id="{9113FCDE-F6D7-41FF-9845-D3893750EB08}"/>
              </a:ext>
            </a:extLst>
          </p:cNvPr>
          <p:cNvSpPr>
            <a:spLocks noGrp="1"/>
          </p:cNvSpPr>
          <p:nvPr>
            <p:ph idx="10"/>
          </p:nvPr>
        </p:nvSpPr>
        <p:spPr>
          <a:xfrm>
            <a:off x="350121" y="1715512"/>
            <a:ext cx="6624642" cy="4328731"/>
          </a:xfrm>
        </p:spPr>
        <p:txBody>
          <a:bodyPr vert="horz" lIns="0" tIns="0" rIns="0" bIns="0" rtlCol="0" anchor="t">
            <a:normAutofit/>
          </a:bodyPr>
          <a:lstStyle/>
          <a:p>
            <a:r>
              <a:rPr lang="en-US">
                <a:latin typeface="Roboto"/>
                <a:ea typeface="Roboto"/>
                <a:cs typeface="Arial"/>
              </a:rPr>
              <a:t>Developed in 2023 with input from 40+ UI IT leaders and many campus partners</a:t>
            </a:r>
          </a:p>
          <a:p>
            <a:r>
              <a:rPr lang="en-US">
                <a:latin typeface="Roboto"/>
                <a:ea typeface="Roboto"/>
                <a:cs typeface="Arial"/>
              </a:rPr>
              <a:t>Aligns with UI Strategic Plan, prioritizing:</a:t>
            </a:r>
          </a:p>
          <a:p>
            <a:pPr lvl="1">
              <a:buChar char="•"/>
            </a:pPr>
            <a:r>
              <a:rPr lang="en-US">
                <a:latin typeface="Roboto"/>
                <a:ea typeface="Roboto"/>
                <a:cs typeface="Arial"/>
              </a:rPr>
              <a:t>Teaching and learning</a:t>
            </a:r>
            <a:endParaRPr lang="en-US"/>
          </a:p>
          <a:p>
            <a:pPr lvl="1">
              <a:buFont typeface="Arial" panose="020B0604020202020204" pitchFamily="34" charset="0"/>
              <a:buChar char="•"/>
            </a:pPr>
            <a:r>
              <a:rPr lang="en-US">
                <a:latin typeface="Roboto"/>
                <a:ea typeface="Roboto"/>
                <a:cs typeface="Arial"/>
              </a:rPr>
              <a:t>Research and creative discovery</a:t>
            </a:r>
          </a:p>
          <a:p>
            <a:pPr lvl="1">
              <a:buFont typeface="Arial" panose="020B0604020202020204" pitchFamily="34" charset="0"/>
              <a:buChar char="•"/>
            </a:pPr>
            <a:r>
              <a:rPr lang="en-US">
                <a:latin typeface="Roboto"/>
                <a:ea typeface="Roboto"/>
                <a:cs typeface="Arial"/>
              </a:rPr>
              <a:t>Data</a:t>
            </a:r>
          </a:p>
          <a:p>
            <a:pPr lvl="1">
              <a:buFont typeface="Arial" panose="020B0604020202020204" pitchFamily="34" charset="0"/>
              <a:buChar char="•"/>
            </a:pPr>
            <a:r>
              <a:rPr lang="en-US">
                <a:latin typeface="Roboto"/>
                <a:ea typeface="Roboto"/>
                <a:cs typeface="Arial"/>
              </a:rPr>
              <a:t>Continuing to foster collaboration as </a:t>
            </a:r>
            <a:r>
              <a:rPr lang="en-US" err="1">
                <a:latin typeface="Roboto"/>
                <a:ea typeface="Roboto"/>
                <a:cs typeface="Arial"/>
              </a:rPr>
              <a:t>OneIT</a:t>
            </a:r>
            <a:endParaRPr lang="en-US">
              <a:latin typeface="Roboto"/>
              <a:ea typeface="Roboto"/>
              <a:cs typeface="Arial"/>
            </a:endParaRPr>
          </a:p>
          <a:p>
            <a:r>
              <a:rPr lang="en-US">
                <a:latin typeface="Roboto"/>
                <a:ea typeface="Roboto"/>
                <a:cs typeface="Arial"/>
              </a:rPr>
              <a:t>Some areas, like security and AI, are ubiquitous</a:t>
            </a:r>
          </a:p>
          <a:p>
            <a:r>
              <a:rPr lang="en-US">
                <a:latin typeface="Roboto"/>
                <a:ea typeface="Roboto"/>
                <a:cs typeface="Arial"/>
              </a:rPr>
              <a:t>Finishing year 1 tactics, planning for year 2</a:t>
            </a:r>
          </a:p>
          <a:p>
            <a:r>
              <a:rPr lang="en-US" b="1">
                <a:latin typeface="Roboto"/>
                <a:ea typeface="Roboto"/>
                <a:cs typeface="Arial"/>
                <a:hlinkClick r:id="rId2"/>
              </a:rPr>
              <a:t>https://oneit.uiowa.edu/oneit-strategic-plan</a:t>
            </a:r>
          </a:p>
          <a:p>
            <a:endParaRPr lang="en-US" b="1">
              <a:latin typeface="Roboto"/>
              <a:ea typeface="Roboto"/>
              <a:cs typeface="Arial"/>
            </a:endParaRP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073821" y="6441193"/>
            <a:ext cx="6513130" cy="365125"/>
          </a:xfrm>
        </p:spPr>
        <p:txBody>
          <a:bodyPr/>
          <a:lstStyle/>
          <a:p>
            <a:r>
              <a:rPr lang="en-US"/>
              <a:t>University of Iowa Tech Forum 2024</a:t>
            </a:r>
          </a:p>
        </p:txBody>
      </p:sp>
      <p:pic>
        <p:nvPicPr>
          <p:cNvPr id="6" name="Picture 5" descr="checklist">
            <a:extLst>
              <a:ext uri="{FF2B5EF4-FFF2-40B4-BE49-F238E27FC236}">
                <a16:creationId xmlns:a16="http://schemas.microsoft.com/office/drawing/2014/main" id="{9BE6BE21-A5A9-7990-0D54-1263F734F754}"/>
              </a:ext>
            </a:extLst>
          </p:cNvPr>
          <p:cNvPicPr>
            <a:picLocks noChangeAspect="1"/>
          </p:cNvPicPr>
          <p:nvPr/>
        </p:nvPicPr>
        <p:blipFill>
          <a:blip r:embed="rId3"/>
          <a:stretch>
            <a:fillRect/>
          </a:stretch>
        </p:blipFill>
        <p:spPr>
          <a:xfrm>
            <a:off x="6291694" y="1389648"/>
            <a:ext cx="2850311" cy="2893443"/>
          </a:xfrm>
          <a:prstGeom prst="rect">
            <a:avLst/>
          </a:prstGeom>
        </p:spPr>
      </p:pic>
    </p:spTree>
    <p:extLst>
      <p:ext uri="{BB962C8B-B14F-4D97-AF65-F5344CB8AC3E}">
        <p14:creationId xmlns:p14="http://schemas.microsoft.com/office/powerpoint/2010/main" val="2147875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8D51C-16D3-C4B7-277D-BB99D7FB7EB0}"/>
              </a:ext>
            </a:extLst>
          </p:cNvPr>
          <p:cNvSpPr>
            <a:spLocks noGrp="1"/>
          </p:cNvSpPr>
          <p:nvPr>
            <p:ph type="title"/>
          </p:nvPr>
        </p:nvSpPr>
        <p:spPr/>
        <p:txBody>
          <a:bodyPr/>
          <a:lstStyle/>
          <a:p>
            <a:r>
              <a:rPr lang="en-US"/>
              <a:t>Support Technology During Change</a:t>
            </a:r>
          </a:p>
        </p:txBody>
      </p:sp>
      <p:sp>
        <p:nvSpPr>
          <p:cNvPr id="4" name="Footer Placeholder 3">
            <a:extLst>
              <a:ext uri="{FF2B5EF4-FFF2-40B4-BE49-F238E27FC236}">
                <a16:creationId xmlns:a16="http://schemas.microsoft.com/office/drawing/2014/main" id="{950E91A1-9303-66E0-6CC9-9104CA8C0C56}"/>
              </a:ext>
            </a:extLst>
          </p:cNvPr>
          <p:cNvSpPr>
            <a:spLocks noGrp="1"/>
          </p:cNvSpPr>
          <p:nvPr>
            <p:ph type="ftr" sz="quarter" idx="3"/>
          </p:nvPr>
        </p:nvSpPr>
        <p:spPr/>
        <p:txBody>
          <a:bodyPr/>
          <a:lstStyle/>
          <a:p>
            <a:r>
              <a:rPr lang="en-US"/>
              <a:t>University of Iowa Tech Forum 2024</a:t>
            </a:r>
            <a:endParaRPr lang="en-US" b="0"/>
          </a:p>
        </p:txBody>
      </p:sp>
      <p:cxnSp>
        <p:nvCxnSpPr>
          <p:cNvPr id="6" name="Straight Arrow Connector 5">
            <a:extLst>
              <a:ext uri="{FF2B5EF4-FFF2-40B4-BE49-F238E27FC236}">
                <a16:creationId xmlns:a16="http://schemas.microsoft.com/office/drawing/2014/main" id="{D2B8447E-FBB1-B901-B3E7-7B8F75C2AD7A}"/>
              </a:ext>
            </a:extLst>
          </p:cNvPr>
          <p:cNvCxnSpPr/>
          <p:nvPr/>
        </p:nvCxnSpPr>
        <p:spPr>
          <a:xfrm>
            <a:off x="1169581" y="5238307"/>
            <a:ext cx="671268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E581A4FF-AE40-FE89-A310-65FAF11CA1D6}"/>
              </a:ext>
            </a:extLst>
          </p:cNvPr>
          <p:cNvCxnSpPr/>
          <p:nvPr/>
        </p:nvCxnSpPr>
        <p:spPr>
          <a:xfrm flipV="1">
            <a:off x="1169581" y="1998921"/>
            <a:ext cx="0" cy="323938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1" name="Freeform: Shape 10">
            <a:extLst>
              <a:ext uri="{FF2B5EF4-FFF2-40B4-BE49-F238E27FC236}">
                <a16:creationId xmlns:a16="http://schemas.microsoft.com/office/drawing/2014/main" id="{5C027451-919E-33B6-38E9-D57CB0D92668}"/>
              </a:ext>
            </a:extLst>
          </p:cNvPr>
          <p:cNvSpPr/>
          <p:nvPr/>
        </p:nvSpPr>
        <p:spPr>
          <a:xfrm>
            <a:off x="1268819" y="3441589"/>
            <a:ext cx="6471684" cy="723014"/>
          </a:xfrm>
          <a:custGeom>
            <a:avLst/>
            <a:gdLst>
              <a:gd name="connsiteX0" fmla="*/ 0 w 6471684"/>
              <a:gd name="connsiteY0" fmla="*/ 815162 h 815162"/>
              <a:gd name="connsiteX1" fmla="*/ 2530549 w 6471684"/>
              <a:gd name="connsiteY1" fmla="*/ 793897 h 815162"/>
              <a:gd name="connsiteX2" fmla="*/ 4465674 w 6471684"/>
              <a:gd name="connsiteY2" fmla="*/ 645041 h 815162"/>
              <a:gd name="connsiteX3" fmla="*/ 5564372 w 6471684"/>
              <a:gd name="connsiteY3" fmla="*/ 368595 h 815162"/>
              <a:gd name="connsiteX4" fmla="*/ 6471684 w 6471684"/>
              <a:gd name="connsiteY4" fmla="*/ 0 h 81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1684" h="815162">
                <a:moveTo>
                  <a:pt x="0" y="815162"/>
                </a:moveTo>
                <a:lnTo>
                  <a:pt x="2530549" y="793897"/>
                </a:lnTo>
                <a:cubicBezTo>
                  <a:pt x="3274828" y="765543"/>
                  <a:pt x="3960037" y="715925"/>
                  <a:pt x="4465674" y="645041"/>
                </a:cubicBezTo>
                <a:cubicBezTo>
                  <a:pt x="4971311" y="574157"/>
                  <a:pt x="5230037" y="476102"/>
                  <a:pt x="5564372" y="368595"/>
                </a:cubicBezTo>
                <a:cubicBezTo>
                  <a:pt x="5898707" y="261088"/>
                  <a:pt x="6185195" y="130544"/>
                  <a:pt x="6471684" y="0"/>
                </a:cubicBezTo>
              </a:path>
            </a:pathLst>
          </a:cu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Freeform: Shape 11">
            <a:extLst>
              <a:ext uri="{FF2B5EF4-FFF2-40B4-BE49-F238E27FC236}">
                <a16:creationId xmlns:a16="http://schemas.microsoft.com/office/drawing/2014/main" id="{B81C6847-D5FE-0EF1-89B6-5441752E5FF9}"/>
              </a:ext>
            </a:extLst>
          </p:cNvPr>
          <p:cNvSpPr/>
          <p:nvPr/>
        </p:nvSpPr>
        <p:spPr>
          <a:xfrm>
            <a:off x="1268818" y="2480020"/>
            <a:ext cx="6507125" cy="2183586"/>
          </a:xfrm>
          <a:custGeom>
            <a:avLst/>
            <a:gdLst>
              <a:gd name="connsiteX0" fmla="*/ 0 w 6507125"/>
              <a:gd name="connsiteY0" fmla="*/ 2041451 h 2041451"/>
              <a:gd name="connsiteX1" fmla="*/ 2693581 w 6507125"/>
              <a:gd name="connsiteY1" fmla="*/ 2006009 h 2041451"/>
              <a:gd name="connsiteX2" fmla="*/ 4642884 w 6507125"/>
              <a:gd name="connsiteY2" fmla="*/ 1835889 h 2041451"/>
              <a:gd name="connsiteX3" fmla="*/ 5713228 w 6507125"/>
              <a:gd name="connsiteY3" fmla="*/ 1134140 h 2041451"/>
              <a:gd name="connsiteX4" fmla="*/ 6237767 w 6507125"/>
              <a:gd name="connsiteY4" fmla="*/ 474921 h 2041451"/>
              <a:gd name="connsiteX5" fmla="*/ 6507125 w 6507125"/>
              <a:gd name="connsiteY5" fmla="*/ 0 h 204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7125" h="2041451">
                <a:moveTo>
                  <a:pt x="0" y="2041451"/>
                </a:moveTo>
                <a:cubicBezTo>
                  <a:pt x="959883" y="2040860"/>
                  <a:pt x="1919767" y="2040269"/>
                  <a:pt x="2693581" y="2006009"/>
                </a:cubicBezTo>
                <a:cubicBezTo>
                  <a:pt x="3467395" y="1971749"/>
                  <a:pt x="4139610" y="1981200"/>
                  <a:pt x="4642884" y="1835889"/>
                </a:cubicBezTo>
                <a:cubicBezTo>
                  <a:pt x="5146158" y="1690578"/>
                  <a:pt x="5447414" y="1360968"/>
                  <a:pt x="5713228" y="1134140"/>
                </a:cubicBezTo>
                <a:cubicBezTo>
                  <a:pt x="5979042" y="907312"/>
                  <a:pt x="6105451" y="663944"/>
                  <a:pt x="6237767" y="474921"/>
                </a:cubicBezTo>
                <a:cubicBezTo>
                  <a:pt x="6370083" y="285898"/>
                  <a:pt x="6438604" y="142949"/>
                  <a:pt x="6507125" y="0"/>
                </a:cubicBezTo>
              </a:path>
            </a:pathLst>
          </a:cu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3884FF-F578-8F6E-F346-B957DEBDF18D}"/>
              </a:ext>
            </a:extLst>
          </p:cNvPr>
          <p:cNvSpPr txBox="1"/>
          <p:nvPr/>
        </p:nvSpPr>
        <p:spPr>
          <a:xfrm>
            <a:off x="1268819" y="3784822"/>
            <a:ext cx="2371162" cy="369332"/>
          </a:xfrm>
          <a:prstGeom prst="rect">
            <a:avLst/>
          </a:prstGeom>
          <a:noFill/>
        </p:spPr>
        <p:txBody>
          <a:bodyPr wrap="none" rtlCol="0">
            <a:spAutoFit/>
          </a:bodyPr>
          <a:lstStyle/>
          <a:p>
            <a:r>
              <a:rPr lang="en-US"/>
              <a:t>Human’s Adaptability</a:t>
            </a:r>
          </a:p>
        </p:txBody>
      </p:sp>
      <p:sp>
        <p:nvSpPr>
          <p:cNvPr id="15" name="TextBox 14">
            <a:extLst>
              <a:ext uri="{FF2B5EF4-FFF2-40B4-BE49-F238E27FC236}">
                <a16:creationId xmlns:a16="http://schemas.microsoft.com/office/drawing/2014/main" id="{EDCC1536-E911-3255-11C5-A8EA0883FB41}"/>
              </a:ext>
            </a:extLst>
          </p:cNvPr>
          <p:cNvSpPr txBox="1"/>
          <p:nvPr/>
        </p:nvSpPr>
        <p:spPr>
          <a:xfrm>
            <a:off x="1268818" y="4753481"/>
            <a:ext cx="1375698" cy="369332"/>
          </a:xfrm>
          <a:prstGeom prst="rect">
            <a:avLst/>
          </a:prstGeom>
          <a:noFill/>
        </p:spPr>
        <p:txBody>
          <a:bodyPr wrap="none" rtlCol="0">
            <a:spAutoFit/>
          </a:bodyPr>
          <a:lstStyle/>
          <a:p>
            <a:r>
              <a:rPr lang="en-US"/>
              <a:t>Technology</a:t>
            </a:r>
          </a:p>
        </p:txBody>
      </p:sp>
      <p:sp>
        <p:nvSpPr>
          <p:cNvPr id="16" name="TextBox 15">
            <a:extLst>
              <a:ext uri="{FF2B5EF4-FFF2-40B4-BE49-F238E27FC236}">
                <a16:creationId xmlns:a16="http://schemas.microsoft.com/office/drawing/2014/main" id="{A6258FE1-864F-489E-3537-BA3E9F0556A6}"/>
              </a:ext>
            </a:extLst>
          </p:cNvPr>
          <p:cNvSpPr txBox="1"/>
          <p:nvPr/>
        </p:nvSpPr>
        <p:spPr>
          <a:xfrm rot="16200000">
            <a:off x="56691" y="3387147"/>
            <a:ext cx="1757212" cy="369332"/>
          </a:xfrm>
          <a:prstGeom prst="rect">
            <a:avLst/>
          </a:prstGeom>
          <a:noFill/>
        </p:spPr>
        <p:txBody>
          <a:bodyPr wrap="none" rtlCol="0">
            <a:spAutoFit/>
          </a:bodyPr>
          <a:lstStyle/>
          <a:p>
            <a:r>
              <a:rPr lang="en-US"/>
              <a:t>Rate of Change</a:t>
            </a:r>
          </a:p>
        </p:txBody>
      </p:sp>
      <p:sp>
        <p:nvSpPr>
          <p:cNvPr id="17" name="TextBox 16">
            <a:extLst>
              <a:ext uri="{FF2B5EF4-FFF2-40B4-BE49-F238E27FC236}">
                <a16:creationId xmlns:a16="http://schemas.microsoft.com/office/drawing/2014/main" id="{1C1871D8-EE1C-264B-C84F-BFC6B27DFF0A}"/>
              </a:ext>
            </a:extLst>
          </p:cNvPr>
          <p:cNvSpPr txBox="1"/>
          <p:nvPr/>
        </p:nvSpPr>
        <p:spPr>
          <a:xfrm>
            <a:off x="3707218" y="5393883"/>
            <a:ext cx="702436" cy="369332"/>
          </a:xfrm>
          <a:prstGeom prst="rect">
            <a:avLst/>
          </a:prstGeom>
          <a:noFill/>
        </p:spPr>
        <p:txBody>
          <a:bodyPr wrap="none" rtlCol="0">
            <a:spAutoFit/>
          </a:bodyPr>
          <a:lstStyle/>
          <a:p>
            <a:r>
              <a:rPr lang="en-US"/>
              <a:t>Time</a:t>
            </a:r>
          </a:p>
        </p:txBody>
      </p:sp>
    </p:spTree>
    <p:extLst>
      <p:ext uri="{BB962C8B-B14F-4D97-AF65-F5344CB8AC3E}">
        <p14:creationId xmlns:p14="http://schemas.microsoft.com/office/powerpoint/2010/main" val="325864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22C32-60F4-A776-320E-505246E8903C}"/>
              </a:ext>
            </a:extLst>
          </p:cNvPr>
          <p:cNvSpPr>
            <a:spLocks noGrp="1"/>
          </p:cNvSpPr>
          <p:nvPr>
            <p:ph type="title"/>
          </p:nvPr>
        </p:nvSpPr>
        <p:spPr/>
        <p:txBody>
          <a:bodyPr/>
          <a:lstStyle/>
          <a:p>
            <a:r>
              <a:rPr lang="en-US"/>
              <a:t>Artificial Intelligence</a:t>
            </a:r>
          </a:p>
        </p:txBody>
      </p:sp>
      <p:sp>
        <p:nvSpPr>
          <p:cNvPr id="3" name="Content Placeholder 2">
            <a:extLst>
              <a:ext uri="{FF2B5EF4-FFF2-40B4-BE49-F238E27FC236}">
                <a16:creationId xmlns:a16="http://schemas.microsoft.com/office/drawing/2014/main" id="{EAC081EE-EAFB-DBAB-39E5-BAE195463732}"/>
              </a:ext>
            </a:extLst>
          </p:cNvPr>
          <p:cNvSpPr>
            <a:spLocks noGrp="1"/>
          </p:cNvSpPr>
          <p:nvPr>
            <p:ph idx="10"/>
          </p:nvPr>
        </p:nvSpPr>
        <p:spPr>
          <a:xfrm>
            <a:off x="714374" y="1701135"/>
            <a:ext cx="5572503" cy="4242466"/>
          </a:xfrm>
        </p:spPr>
        <p:txBody>
          <a:bodyPr vert="horz" lIns="0" tIns="0" rIns="0" bIns="0" rtlCol="0" anchor="t">
            <a:normAutofit/>
          </a:bodyPr>
          <a:lstStyle/>
          <a:p>
            <a:r>
              <a:rPr lang="en-US" dirty="0">
                <a:latin typeface="Roboto"/>
                <a:ea typeface="Roboto"/>
                <a:cs typeface="Arial"/>
              </a:rPr>
              <a:t>At the peak of the hype cycle</a:t>
            </a:r>
          </a:p>
          <a:p>
            <a:r>
              <a:rPr lang="en-US" dirty="0">
                <a:latin typeface="Roboto"/>
                <a:ea typeface="Roboto"/>
                <a:cs typeface="Arial"/>
              </a:rPr>
              <a:t>Potential for significant impact</a:t>
            </a:r>
          </a:p>
          <a:p>
            <a:r>
              <a:rPr lang="en-US" dirty="0">
                <a:latin typeface="Roboto"/>
                <a:ea typeface="Roboto"/>
                <a:cs typeface="Arial"/>
              </a:rPr>
              <a:t>For some areas, AI will be a very disruptive technology</a:t>
            </a:r>
          </a:p>
          <a:p>
            <a:r>
              <a:rPr lang="en-US" dirty="0">
                <a:latin typeface="Roboto"/>
                <a:ea typeface="Roboto"/>
                <a:cs typeface="Arial"/>
              </a:rPr>
              <a:t>For next year</a:t>
            </a:r>
          </a:p>
          <a:p>
            <a:pPr lvl="1">
              <a:buFont typeface="Courier New" panose="020B0604020202020204" pitchFamily="34" charset="0"/>
              <a:buChar char="o"/>
            </a:pPr>
            <a:r>
              <a:rPr lang="en-US" dirty="0">
                <a:latin typeface="Roboto"/>
                <a:ea typeface="Roboto"/>
                <a:cs typeface="Arial"/>
              </a:rPr>
              <a:t>Support AI explorations and services</a:t>
            </a:r>
          </a:p>
          <a:p>
            <a:pPr lvl="1">
              <a:buFont typeface="Courier New" panose="020B0604020202020204" pitchFamily="34" charset="0"/>
              <a:buChar char="o"/>
            </a:pPr>
            <a:r>
              <a:rPr lang="en-US" dirty="0">
                <a:latin typeface="Roboto"/>
                <a:ea typeface="Roboto"/>
                <a:cs typeface="Arial"/>
              </a:rPr>
              <a:t>Provide more training and increase awareness</a:t>
            </a:r>
          </a:p>
          <a:p>
            <a:pPr lvl="1">
              <a:buFont typeface="Courier New" panose="020B0604020202020204" pitchFamily="34" charset="0"/>
              <a:buChar char="o"/>
            </a:pPr>
            <a:r>
              <a:rPr lang="en-US" dirty="0">
                <a:latin typeface="Roboto"/>
                <a:ea typeface="Roboto"/>
                <a:cs typeface="Arial"/>
              </a:rPr>
              <a:t>Try to stay abreast of developments, opportunities, and challenges</a:t>
            </a:r>
          </a:p>
          <a:p>
            <a:pPr lvl="1">
              <a:buFont typeface="Courier New" panose="020B0604020202020204" pitchFamily="34" charset="0"/>
              <a:buChar char="o"/>
            </a:pPr>
            <a:endParaRPr lang="en-US" dirty="0"/>
          </a:p>
        </p:txBody>
      </p:sp>
      <p:sp>
        <p:nvSpPr>
          <p:cNvPr id="4" name="Footer Placeholder 3">
            <a:extLst>
              <a:ext uri="{FF2B5EF4-FFF2-40B4-BE49-F238E27FC236}">
                <a16:creationId xmlns:a16="http://schemas.microsoft.com/office/drawing/2014/main" id="{ED15661C-93A6-7C42-5718-8F6240BAD5BB}"/>
              </a:ext>
            </a:extLst>
          </p:cNvPr>
          <p:cNvSpPr>
            <a:spLocks noGrp="1"/>
          </p:cNvSpPr>
          <p:nvPr>
            <p:ph type="ftr" sz="quarter" idx="3"/>
          </p:nvPr>
        </p:nvSpPr>
        <p:spPr/>
        <p:txBody>
          <a:bodyPr/>
          <a:lstStyle/>
          <a:p>
            <a:r>
              <a:rPr lang="en-US"/>
              <a:t>University of Iowa Tech Forum 2024</a:t>
            </a:r>
            <a:endParaRPr lang="en-US" b="0"/>
          </a:p>
        </p:txBody>
      </p:sp>
      <p:pic>
        <p:nvPicPr>
          <p:cNvPr id="5" name="Picture 4" descr="machine-learning">
            <a:extLst>
              <a:ext uri="{FF2B5EF4-FFF2-40B4-BE49-F238E27FC236}">
                <a16:creationId xmlns:a16="http://schemas.microsoft.com/office/drawing/2014/main" id="{94820CA1-3BF6-54FB-CF18-5A667F8D7F3C}"/>
              </a:ext>
            </a:extLst>
          </p:cNvPr>
          <p:cNvPicPr>
            <a:picLocks noChangeAspect="1"/>
          </p:cNvPicPr>
          <p:nvPr/>
        </p:nvPicPr>
        <p:blipFill>
          <a:blip r:embed="rId3"/>
          <a:stretch>
            <a:fillRect/>
          </a:stretch>
        </p:blipFill>
        <p:spPr>
          <a:xfrm>
            <a:off x="5547864" y="1385620"/>
            <a:ext cx="3209744" cy="3109102"/>
          </a:xfrm>
          <a:prstGeom prst="rect">
            <a:avLst/>
          </a:prstGeom>
        </p:spPr>
      </p:pic>
    </p:spTree>
    <p:extLst>
      <p:ext uri="{BB962C8B-B14F-4D97-AF65-F5344CB8AC3E}">
        <p14:creationId xmlns:p14="http://schemas.microsoft.com/office/powerpoint/2010/main" val="2784676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472B-E6E2-F9FC-FD5E-3DD13ABA87A6}"/>
              </a:ext>
            </a:extLst>
          </p:cNvPr>
          <p:cNvSpPr>
            <a:spLocks noGrp="1"/>
          </p:cNvSpPr>
          <p:nvPr>
            <p:ph type="title"/>
          </p:nvPr>
        </p:nvSpPr>
        <p:spPr/>
        <p:txBody>
          <a:bodyPr/>
          <a:lstStyle/>
          <a:p>
            <a:r>
              <a:rPr lang="en-US"/>
              <a:t>Student Mobile App</a:t>
            </a:r>
          </a:p>
        </p:txBody>
      </p:sp>
      <p:sp>
        <p:nvSpPr>
          <p:cNvPr id="3" name="Content Placeholder 2">
            <a:extLst>
              <a:ext uri="{FF2B5EF4-FFF2-40B4-BE49-F238E27FC236}">
                <a16:creationId xmlns:a16="http://schemas.microsoft.com/office/drawing/2014/main" id="{71D5CD4F-DB2E-CD9E-97F9-6D8E3F9CAD80}"/>
              </a:ext>
            </a:extLst>
          </p:cNvPr>
          <p:cNvSpPr>
            <a:spLocks noGrp="1"/>
          </p:cNvSpPr>
          <p:nvPr>
            <p:ph idx="10"/>
          </p:nvPr>
        </p:nvSpPr>
        <p:spPr>
          <a:xfrm>
            <a:off x="714374" y="1384833"/>
            <a:ext cx="5747702" cy="4328730"/>
          </a:xfrm>
        </p:spPr>
        <p:txBody>
          <a:bodyPr vert="horz" lIns="0" tIns="0" rIns="0" bIns="0" rtlCol="0" anchor="t">
            <a:normAutofit/>
          </a:bodyPr>
          <a:lstStyle/>
          <a:p>
            <a:pPr marL="0" indent="0">
              <a:buNone/>
            </a:pPr>
            <a:endParaRPr lang="en-US" sz="2200">
              <a:latin typeface="Calibri"/>
              <a:ea typeface="Roboto"/>
              <a:cs typeface="Calibri"/>
            </a:endParaRPr>
          </a:p>
          <a:p>
            <a:r>
              <a:rPr lang="en-US" sz="2200" dirty="0">
                <a:latin typeface="Calibri"/>
                <a:ea typeface="Roboto"/>
                <a:cs typeface="Calibri"/>
              </a:rPr>
              <a:t>Collaborative, P3-funded project with Student Life, ITS, Provost Office, Office of Strategic Communications</a:t>
            </a:r>
            <a:endParaRPr lang="en-US" sz="2200" dirty="0">
              <a:ea typeface="Roboto"/>
            </a:endParaRPr>
          </a:p>
          <a:p>
            <a:r>
              <a:rPr lang="en-US" sz="2200" dirty="0">
                <a:latin typeface="Calibri"/>
                <a:ea typeface="Roboto"/>
                <a:cs typeface="Calibri"/>
              </a:rPr>
              <a:t>App Name will be “University of Iowa” with vision to "Personalize the Student Experience"</a:t>
            </a:r>
          </a:p>
          <a:p>
            <a:r>
              <a:rPr lang="en-US" sz="2200" dirty="0">
                <a:latin typeface="Calibri"/>
                <a:ea typeface="Calibri"/>
                <a:cs typeface="Calibri"/>
              </a:rPr>
              <a:t>Rolls out early fall</a:t>
            </a:r>
          </a:p>
          <a:p>
            <a:pPr lvl="1">
              <a:buFont typeface="Courier New,monospace" panose="020B0604020202020204" pitchFamily="34" charset="0"/>
              <a:buChar char="o"/>
            </a:pPr>
            <a:r>
              <a:rPr lang="en-US" sz="1800" dirty="0">
                <a:latin typeface="Calibri"/>
                <a:ea typeface="Calibri"/>
                <a:cs typeface="Calibri"/>
              </a:rPr>
              <a:t>Initial focus on </a:t>
            </a:r>
            <a:r>
              <a:rPr lang="en-US" sz="1800" dirty="0" err="1">
                <a:latin typeface="Calibri"/>
                <a:ea typeface="Calibri"/>
                <a:cs typeface="Calibri"/>
              </a:rPr>
              <a:t>OnIowa</a:t>
            </a:r>
            <a:r>
              <a:rPr lang="en-US" sz="1800" dirty="0">
                <a:latin typeface="Calibri"/>
                <a:ea typeface="Calibri"/>
                <a:cs typeface="Calibri"/>
              </a:rPr>
              <a:t>! attendees and incoming students</a:t>
            </a:r>
          </a:p>
          <a:p>
            <a:pPr lvl="1">
              <a:buFont typeface="Courier New,monospace" panose="020B0604020202020204" pitchFamily="34" charset="0"/>
              <a:buChar char="o"/>
            </a:pPr>
            <a:r>
              <a:rPr lang="en-US" sz="1800" dirty="0">
                <a:latin typeface="Calibri"/>
                <a:ea typeface="Calibri"/>
                <a:cs typeface="Calibri"/>
              </a:rPr>
              <a:t>Initial functionality focused on Academic and Career Planning, Basic Needs, Mental and Physical Health</a:t>
            </a:r>
            <a:endParaRPr lang="en-US" dirty="0"/>
          </a:p>
          <a:p>
            <a:r>
              <a:rPr lang="en-US" sz="2200" dirty="0">
                <a:latin typeface="Calibri"/>
                <a:ea typeface="Roboto"/>
                <a:cs typeface="Calibri"/>
              </a:rPr>
              <a:t>Additional functionality to follow</a:t>
            </a:r>
          </a:p>
          <a:p>
            <a:endParaRPr lang="en-US"/>
          </a:p>
        </p:txBody>
      </p:sp>
      <p:sp>
        <p:nvSpPr>
          <p:cNvPr id="4" name="Footer Placeholder 3">
            <a:extLst>
              <a:ext uri="{FF2B5EF4-FFF2-40B4-BE49-F238E27FC236}">
                <a16:creationId xmlns:a16="http://schemas.microsoft.com/office/drawing/2014/main" id="{2894FCC2-4C4B-7A9E-227F-AA5C5C810B57}"/>
              </a:ext>
            </a:extLst>
          </p:cNvPr>
          <p:cNvSpPr>
            <a:spLocks noGrp="1"/>
          </p:cNvSpPr>
          <p:nvPr>
            <p:ph type="ftr" sz="quarter" idx="3"/>
          </p:nvPr>
        </p:nvSpPr>
        <p:spPr/>
        <p:txBody>
          <a:bodyPr/>
          <a:lstStyle/>
          <a:p>
            <a:r>
              <a:rPr lang="en-US"/>
              <a:t>University of Iowa Tech Forum 2024</a:t>
            </a:r>
            <a:endParaRPr lang="en-US" b="0"/>
          </a:p>
        </p:txBody>
      </p:sp>
      <p:pic>
        <p:nvPicPr>
          <p:cNvPr id="5" name="Picture 4" descr="apps">
            <a:extLst>
              <a:ext uri="{FF2B5EF4-FFF2-40B4-BE49-F238E27FC236}">
                <a16:creationId xmlns:a16="http://schemas.microsoft.com/office/drawing/2014/main" id="{633524F6-B7FC-336B-A1C4-B0C5BF59A525}"/>
              </a:ext>
            </a:extLst>
          </p:cNvPr>
          <p:cNvPicPr>
            <a:picLocks noChangeAspect="1"/>
          </p:cNvPicPr>
          <p:nvPr/>
        </p:nvPicPr>
        <p:blipFill>
          <a:blip r:embed="rId3"/>
          <a:stretch>
            <a:fillRect/>
          </a:stretch>
        </p:blipFill>
        <p:spPr>
          <a:xfrm>
            <a:off x="5786527" y="1828442"/>
            <a:ext cx="3497292" cy="3439783"/>
          </a:xfrm>
          <a:prstGeom prst="rect">
            <a:avLst/>
          </a:prstGeom>
        </p:spPr>
      </p:pic>
    </p:spTree>
    <p:extLst>
      <p:ext uri="{BB962C8B-B14F-4D97-AF65-F5344CB8AC3E}">
        <p14:creationId xmlns:p14="http://schemas.microsoft.com/office/powerpoint/2010/main" val="2456530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3C22E-B166-CBF3-962B-E1708CDC4063}"/>
              </a:ext>
            </a:extLst>
          </p:cNvPr>
          <p:cNvSpPr>
            <a:spLocks noGrp="1"/>
          </p:cNvSpPr>
          <p:nvPr>
            <p:ph type="title"/>
          </p:nvPr>
        </p:nvSpPr>
        <p:spPr/>
        <p:txBody>
          <a:bodyPr/>
          <a:lstStyle/>
          <a:p>
            <a:r>
              <a:rPr lang="en-US">
                <a:latin typeface="Roboto"/>
                <a:ea typeface="Roboto"/>
                <a:cs typeface="Arial"/>
              </a:rPr>
              <a:t>Student Mobile App </a:t>
            </a:r>
            <a:endParaRPr lang="en-US"/>
          </a:p>
        </p:txBody>
      </p:sp>
      <p:sp>
        <p:nvSpPr>
          <p:cNvPr id="3" name="Content Placeholder 2">
            <a:extLst>
              <a:ext uri="{FF2B5EF4-FFF2-40B4-BE49-F238E27FC236}">
                <a16:creationId xmlns:a16="http://schemas.microsoft.com/office/drawing/2014/main" id="{D0CA04D4-9A85-FB8F-7ACF-5BCD7C45A951}"/>
              </a:ext>
            </a:extLst>
          </p:cNvPr>
          <p:cNvSpPr>
            <a:spLocks noGrp="1"/>
          </p:cNvSpPr>
          <p:nvPr>
            <p:ph idx="1"/>
          </p:nvPr>
        </p:nvSpPr>
        <p:spPr>
          <a:xfrm>
            <a:off x="714375" y="2108879"/>
            <a:ext cx="3600168" cy="2284673"/>
          </a:xfrm>
        </p:spPr>
        <p:txBody>
          <a:bodyPr vert="horz" lIns="0" tIns="0" rIns="0" bIns="0" rtlCol="0" anchor="ctr" anchorCtr="0">
            <a:normAutofit/>
          </a:bodyPr>
          <a:lstStyle/>
          <a:p>
            <a:pPr algn="ctr"/>
            <a:r>
              <a:rPr lang="en-US">
                <a:latin typeface="Roboto"/>
                <a:ea typeface="Roboto"/>
                <a:cs typeface="Arial"/>
              </a:rPr>
              <a:t>Content Example from the Mental and Physical Health Area</a:t>
            </a:r>
            <a:endParaRPr lang="en-US"/>
          </a:p>
          <a:p>
            <a:endParaRPr lang="en-US"/>
          </a:p>
        </p:txBody>
      </p:sp>
      <p:pic>
        <p:nvPicPr>
          <p:cNvPr id="12" name="Content Placeholder 11" descr="A screenshot of a cellphone&#10;&#10;Description automatically generated">
            <a:extLst>
              <a:ext uri="{FF2B5EF4-FFF2-40B4-BE49-F238E27FC236}">
                <a16:creationId xmlns:a16="http://schemas.microsoft.com/office/drawing/2014/main" id="{8D086D15-3962-6EF3-064A-B64F1317F380}"/>
              </a:ext>
            </a:extLst>
          </p:cNvPr>
          <p:cNvPicPr>
            <a:picLocks noGrp="1" noChangeAspect="1"/>
          </p:cNvPicPr>
          <p:nvPr>
            <p:ph idx="16"/>
          </p:nvPr>
        </p:nvPicPr>
        <p:blipFill>
          <a:blip r:embed="rId2"/>
          <a:stretch>
            <a:fillRect/>
          </a:stretch>
        </p:blipFill>
        <p:spPr>
          <a:xfrm>
            <a:off x="5629179" y="208477"/>
            <a:ext cx="2802971" cy="6075276"/>
          </a:xfrm>
        </p:spPr>
      </p:pic>
      <p:sp>
        <p:nvSpPr>
          <p:cNvPr id="4" name="Footer Placeholder 3">
            <a:extLst>
              <a:ext uri="{FF2B5EF4-FFF2-40B4-BE49-F238E27FC236}">
                <a16:creationId xmlns:a16="http://schemas.microsoft.com/office/drawing/2014/main" id="{78813A89-8AB9-98A9-1B4C-88B31B93B1EA}"/>
              </a:ext>
            </a:extLst>
          </p:cNvPr>
          <p:cNvSpPr>
            <a:spLocks noGrp="1"/>
          </p:cNvSpPr>
          <p:nvPr>
            <p:ph type="ftr" sz="quarter" idx="3"/>
          </p:nvPr>
        </p:nvSpPr>
        <p:spPr/>
        <p:txBody>
          <a:bodyPr/>
          <a:lstStyle/>
          <a:p>
            <a:r>
              <a:rPr lang="en-US"/>
              <a:t>University of Iowa Tech Forum 2024</a:t>
            </a:r>
            <a:endParaRPr lang="en-US" b="0"/>
          </a:p>
        </p:txBody>
      </p:sp>
    </p:spTree>
    <p:extLst>
      <p:ext uri="{BB962C8B-B14F-4D97-AF65-F5344CB8AC3E}">
        <p14:creationId xmlns:p14="http://schemas.microsoft.com/office/powerpoint/2010/main" val="1007929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C317-B66C-1E06-B31B-89D860EDD291}"/>
              </a:ext>
            </a:extLst>
          </p:cNvPr>
          <p:cNvSpPr>
            <a:spLocks noGrp="1"/>
          </p:cNvSpPr>
          <p:nvPr>
            <p:ph type="title"/>
          </p:nvPr>
        </p:nvSpPr>
        <p:spPr/>
        <p:txBody>
          <a:bodyPr/>
          <a:lstStyle/>
          <a:p>
            <a:r>
              <a:rPr lang="en-US"/>
              <a:t>Accessibility</a:t>
            </a:r>
          </a:p>
        </p:txBody>
      </p:sp>
      <p:sp>
        <p:nvSpPr>
          <p:cNvPr id="3" name="Content Placeholder 2">
            <a:extLst>
              <a:ext uri="{FF2B5EF4-FFF2-40B4-BE49-F238E27FC236}">
                <a16:creationId xmlns:a16="http://schemas.microsoft.com/office/drawing/2014/main" id="{DC7F6239-A524-884C-B1D2-DC42AB58FADC}"/>
              </a:ext>
            </a:extLst>
          </p:cNvPr>
          <p:cNvSpPr>
            <a:spLocks noGrp="1"/>
          </p:cNvSpPr>
          <p:nvPr>
            <p:ph idx="10"/>
          </p:nvPr>
        </p:nvSpPr>
        <p:spPr>
          <a:xfrm>
            <a:off x="714374" y="1686758"/>
            <a:ext cx="4068083" cy="4256843"/>
          </a:xfrm>
        </p:spPr>
        <p:txBody>
          <a:bodyPr vert="horz" lIns="0" tIns="0" rIns="0" bIns="0" rtlCol="0" anchor="t">
            <a:normAutofit/>
          </a:bodyPr>
          <a:lstStyle/>
          <a:p>
            <a:r>
              <a:rPr lang="en-US" sz="1800" dirty="0">
                <a:solidFill>
                  <a:srgbClr val="000000"/>
                </a:solidFill>
                <a:latin typeface="Calibri"/>
                <a:ea typeface="Roboto"/>
                <a:cs typeface="Calibri"/>
              </a:rPr>
              <a:t>Have</a:t>
            </a:r>
            <a:r>
              <a:rPr lang="en-US" sz="1800" dirty="0">
                <a:latin typeface="Calibri"/>
                <a:ea typeface="Roboto"/>
                <a:cs typeface="Calibri"/>
              </a:rPr>
              <a:t> 2 years to comply with new rules from the Department of Justice</a:t>
            </a:r>
            <a:endParaRPr lang="en-US" dirty="0">
              <a:ea typeface="Roboto"/>
            </a:endParaRPr>
          </a:p>
          <a:p>
            <a:r>
              <a:rPr lang="en-US" sz="1800" dirty="0">
                <a:latin typeface="Calibri"/>
                <a:ea typeface="Roboto"/>
                <a:cs typeface="Calibri"/>
              </a:rPr>
              <a:t>Includes websites, mobile apps, digital textbooks, images, sounds, videos, controls, animations</a:t>
            </a:r>
            <a:endParaRPr lang="en-US" dirty="0">
              <a:ea typeface="Roboto"/>
            </a:endParaRPr>
          </a:p>
          <a:p>
            <a:r>
              <a:rPr lang="en-US" sz="1800" dirty="0">
                <a:latin typeface="Calibri"/>
                <a:ea typeface="Roboto"/>
                <a:cs typeface="Calibri"/>
              </a:rPr>
              <a:t>Technical standard for compliance defined Web Content Accessibility Guidelines (WCAG) Version 2.1, Level AA </a:t>
            </a:r>
            <a:endParaRPr lang="en-US" dirty="0"/>
          </a:p>
          <a:p>
            <a:r>
              <a:rPr lang="en-US" sz="1800" dirty="0">
                <a:latin typeface="Calibri"/>
                <a:ea typeface="Roboto"/>
                <a:cs typeface="Calibri"/>
              </a:rPr>
              <a:t>Includes password protected resources (this is new)</a:t>
            </a:r>
            <a:endParaRPr lang="en-US" dirty="0">
              <a:ea typeface="Roboto"/>
            </a:endParaRPr>
          </a:p>
          <a:p>
            <a:r>
              <a:rPr lang="en-US" sz="1800" dirty="0">
                <a:latin typeface="Calibri"/>
                <a:ea typeface="Roboto"/>
                <a:cs typeface="Calibri"/>
              </a:rPr>
              <a:t>Will be a significant effort, but will provide enormous benefits</a:t>
            </a:r>
            <a:endParaRPr lang="en-US" dirty="0">
              <a:ea typeface="Roboto"/>
            </a:endParaRPr>
          </a:p>
          <a:p>
            <a:endParaRPr lang="en-US" dirty="0"/>
          </a:p>
        </p:txBody>
      </p:sp>
      <p:sp>
        <p:nvSpPr>
          <p:cNvPr id="4" name="Footer Placeholder 3">
            <a:extLst>
              <a:ext uri="{FF2B5EF4-FFF2-40B4-BE49-F238E27FC236}">
                <a16:creationId xmlns:a16="http://schemas.microsoft.com/office/drawing/2014/main" id="{A336444A-3216-078D-D803-359544608C77}"/>
              </a:ext>
            </a:extLst>
          </p:cNvPr>
          <p:cNvSpPr>
            <a:spLocks noGrp="1"/>
          </p:cNvSpPr>
          <p:nvPr>
            <p:ph type="ftr" sz="quarter" idx="3"/>
          </p:nvPr>
        </p:nvSpPr>
        <p:spPr/>
        <p:txBody>
          <a:bodyPr/>
          <a:lstStyle/>
          <a:p>
            <a:r>
              <a:rPr lang="en-US"/>
              <a:t>University of Iowa Tech Forum 2024</a:t>
            </a:r>
            <a:endParaRPr lang="en-US" b="0"/>
          </a:p>
        </p:txBody>
      </p:sp>
      <p:pic>
        <p:nvPicPr>
          <p:cNvPr id="6" name="Picture 5">
            <a:extLst>
              <a:ext uri="{FF2B5EF4-FFF2-40B4-BE49-F238E27FC236}">
                <a16:creationId xmlns:a16="http://schemas.microsoft.com/office/drawing/2014/main" id="{9A712BE4-EC2A-6C6F-A5C9-30BF33D28200}"/>
              </a:ext>
            </a:extLst>
          </p:cNvPr>
          <p:cNvPicPr>
            <a:picLocks noChangeAspect="1"/>
          </p:cNvPicPr>
          <p:nvPr/>
        </p:nvPicPr>
        <p:blipFill>
          <a:blip r:embed="rId2"/>
          <a:stretch>
            <a:fillRect/>
          </a:stretch>
        </p:blipFill>
        <p:spPr>
          <a:xfrm>
            <a:off x="4782457" y="2209347"/>
            <a:ext cx="4230914" cy="2875007"/>
          </a:xfrm>
          <a:prstGeom prst="rect">
            <a:avLst/>
          </a:prstGeom>
        </p:spPr>
      </p:pic>
    </p:spTree>
    <p:extLst>
      <p:ext uri="{BB962C8B-B14F-4D97-AF65-F5344CB8AC3E}">
        <p14:creationId xmlns:p14="http://schemas.microsoft.com/office/powerpoint/2010/main" val="3438847716"/>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2E5CFCA395D54992946B3F4DD8E37C" ma:contentTypeVersion="15" ma:contentTypeDescription="Create a new document." ma:contentTypeScope="" ma:versionID="a086f2b263d2fbcac92c9b8a73edf089">
  <xsd:schema xmlns:xsd="http://www.w3.org/2001/XMLSchema" xmlns:xs="http://www.w3.org/2001/XMLSchema" xmlns:p="http://schemas.microsoft.com/office/2006/metadata/properties" xmlns:ns2="9e31e808-ea02-4b4e-867b-ebf3956b127b" xmlns:ns3="f7bd82a8-1625-49f4-945d-9318a4e66ec1" targetNamespace="http://schemas.microsoft.com/office/2006/metadata/properties" ma:root="true" ma:fieldsID="90c47c18c878af852538798a13e94291" ns2:_="" ns3:_="">
    <xsd:import namespace="9e31e808-ea02-4b4e-867b-ebf3956b127b"/>
    <xsd:import namespace="f7bd82a8-1625-49f4-945d-9318a4e66e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31e808-ea02-4b4e-867b-ebf3956b12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af9f51b-2984-4022-8acc-3c23a99e8b1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bd82a8-1625-49f4-945d-9318a4e66ec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87c5472-ee3b-4a6d-bea7-33d6127b9877}" ma:internalName="TaxCatchAll" ma:showField="CatchAllData" ma:web="f7bd82a8-1625-49f4-945d-9318a4e66ec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31e808-ea02-4b4e-867b-ebf3956b127b">
      <Terms xmlns="http://schemas.microsoft.com/office/infopath/2007/PartnerControls"/>
    </lcf76f155ced4ddcb4097134ff3c332f>
    <TaxCatchAll xmlns="f7bd82a8-1625-49f4-945d-9318a4e66ec1" xsi:nil="true"/>
    <SharedWithUsers xmlns="f7bd82a8-1625-49f4-945d-9318a4e66ec1">
      <UserInfo>
        <DisplayName>Kahler, Katie</DisplayName>
        <AccountId>52</AccountId>
        <AccountType/>
      </UserInfo>
      <UserInfo>
        <DisplayName>Riehl Dahya, Nicole M</DisplayName>
        <AccountId>23</AccountId>
        <AccountType/>
      </UserInfo>
    </SharedWithUsers>
  </documentManagement>
</p:properties>
</file>

<file path=customXml/itemProps1.xml><?xml version="1.0" encoding="utf-8"?>
<ds:datastoreItem xmlns:ds="http://schemas.openxmlformats.org/officeDocument/2006/customXml" ds:itemID="{11EA9EE9-3A7B-4F61-93AD-AFF9DA701F6C}"/>
</file>

<file path=customXml/itemProps2.xml><?xml version="1.0" encoding="utf-8"?>
<ds:datastoreItem xmlns:ds="http://schemas.openxmlformats.org/officeDocument/2006/customXml" ds:itemID="{A14B8143-C3D6-460D-830C-A8DBEE85511A}">
  <ds:schemaRefs>
    <ds:schemaRef ds:uri="http://schemas.microsoft.com/sharepoint/v3/contenttype/forms"/>
  </ds:schemaRefs>
</ds:datastoreItem>
</file>

<file path=customXml/itemProps3.xml><?xml version="1.0" encoding="utf-8"?>
<ds:datastoreItem xmlns:ds="http://schemas.openxmlformats.org/officeDocument/2006/customXml" ds:itemID="{097FFD54-27B0-415C-8654-D843242BD071}">
  <ds:schemaRefs>
    <ds:schemaRef ds:uri="http://purl.org/dc/terms/"/>
    <ds:schemaRef ds:uri="http://schemas.openxmlformats.org/package/2006/metadata/core-properties"/>
    <ds:schemaRef ds:uri="8f1c64ad-2a8d-4f61-ae62-63ce27370d9d"/>
    <ds:schemaRef ds:uri="http://schemas.microsoft.com/office/2006/documentManagement/types"/>
    <ds:schemaRef ds:uri="http://purl.org/dc/elements/1.1/"/>
    <ds:schemaRef ds:uri="http://schemas.microsoft.com/office/2006/metadata/properties"/>
    <ds:schemaRef ds:uri="http://purl.org/dc/dcmitype/"/>
    <ds:schemaRef ds:uri="c42c6298-2e09-4a56-81ec-96ff0b9d22c4"/>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1874</TotalTime>
  <Words>1613</Words>
  <Application>Microsoft Office PowerPoint</Application>
  <PresentationFormat>On-screen Show (4:3)</PresentationFormat>
  <Paragraphs>207</Paragraphs>
  <Slides>30</Slides>
  <Notes>5</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CIO Presentations</vt:lpstr>
      <vt:lpstr>Agenda</vt:lpstr>
      <vt:lpstr>What’s ahead for OneIT</vt:lpstr>
      <vt:lpstr>OneIT Strategic Plan</vt:lpstr>
      <vt:lpstr>Support Technology During Change</vt:lpstr>
      <vt:lpstr>Artificial Intelligence</vt:lpstr>
      <vt:lpstr>Student Mobile App</vt:lpstr>
      <vt:lpstr>Student Mobile App </vt:lpstr>
      <vt:lpstr>Accessibility</vt:lpstr>
      <vt:lpstr>Network Upgrades</vt:lpstr>
      <vt:lpstr>Research Compliance</vt:lpstr>
      <vt:lpstr>Data, Data Governance, Campus Data</vt:lpstr>
      <vt:lpstr>IT Governance and Prioritization</vt:lpstr>
      <vt:lpstr>Some Other Important Initiatives</vt:lpstr>
      <vt:lpstr>Health Care Information Systems FY 25 Initiatives</vt:lpstr>
      <vt:lpstr>Downtown Campus</vt:lpstr>
      <vt:lpstr>North Liberty Hospital</vt:lpstr>
      <vt:lpstr>Epic Hosting (aka Community Connect)</vt:lpstr>
      <vt:lpstr>Rural Health Initiatives</vt:lpstr>
      <vt:lpstr>Communications </vt:lpstr>
      <vt:lpstr>Enterprise Systems</vt:lpstr>
      <vt:lpstr>Enterprise Analytics</vt:lpstr>
      <vt:lpstr>Q&amp;A</vt:lpstr>
      <vt:lpstr>Question 1</vt:lpstr>
      <vt:lpstr>Question 2</vt:lpstr>
      <vt:lpstr>Question 3</vt:lpstr>
      <vt:lpstr>Question 4</vt:lpstr>
      <vt:lpstr>Question 5</vt:lpstr>
      <vt:lpstr>IT Conversation Partners</vt:lpstr>
      <vt:lpstr>Closing Slide Header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ryan-potter@uiowa.edu</dc:creator>
  <cp:lastModifiedBy>Fleagle, Steven R</cp:lastModifiedBy>
  <cp:revision>28</cp:revision>
  <dcterms:created xsi:type="dcterms:W3CDTF">2020-01-21T18:13:39Z</dcterms:created>
  <dcterms:modified xsi:type="dcterms:W3CDTF">2024-06-02T23:55:08Z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0x010100FE2E5CFCA395D54992946B3F4DD8E37C</vt:lpwstr>
  </property>
</Properties>
</file>