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2" r:id="rId6"/>
    <p:sldId id="300" r:id="rId7"/>
    <p:sldId id="257" r:id="rId8"/>
    <p:sldId id="301" r:id="rId9"/>
    <p:sldId id="302" r:id="rId10"/>
    <p:sldId id="303" r:id="rId11"/>
    <p:sldId id="304" r:id="rId12"/>
    <p:sldId id="293" r:id="rId13"/>
    <p:sldId id="286" r:id="rId14"/>
    <p:sldId id="287" r:id="rId15"/>
    <p:sldId id="297" r:id="rId16"/>
    <p:sldId id="292" r:id="rId17"/>
    <p:sldId id="299" r:id="rId18"/>
    <p:sldId id="290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DC24C8-C84D-F681-7FEB-1EB5C5DFABA2}" name="Maloy, Vicky E" initials="ME" userId="S::vmaloy@uiowa.edu::8b63ea0a-31d2-486b-92f4-38b17dd7fa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FEEF1-92BF-E642-72EF-87DBCB7266AB}" v="17" dt="2024-05-30T19:37:04.490"/>
    <p1510:client id="{73AE96D2-8693-116D-DAE4-D35C1110B36C}" v="500" dt="2024-05-30T20:16:40.597"/>
    <p1510:client id="{76EDD9B4-19EE-9544-A06B-A6438A8B5D93}" v="1726" dt="2024-05-30T21:47:32.698"/>
    <p1510:client id="{D9669B00-3315-930D-7BD6-69D84C0B6EC0}" v="25" dt="2024-05-30T18:58:56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77051E-B811-D949-830F-55D35BA79C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EC375-152E-3F4A-8C1A-308E3DFABC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0E4C-56B7-2443-B370-610F8D1BCD9C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D90D4-C48B-C647-BA8A-B43CFA99A4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0E78B-91EF-F148-8F7B-2AEC532510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0152-5968-C24B-9EC0-2DFF74304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48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ourselves </a:t>
            </a:r>
          </a:p>
          <a:p>
            <a:endParaRPr lang="en-US"/>
          </a:p>
          <a:p>
            <a:r>
              <a:rPr lang="en-US"/>
              <a:t>Text on slides, but won’t be reading them, more conversation, read it on the website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55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5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Dave:  IT services, how we deliver IT services, framework,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34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Dave:  IT services, how we deliver IT services, framework,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2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Dave:  IT services, how we deliver IT services, framework,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8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Dave:  IT services, how we deliver IT services, framework,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0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Dave:  IT services, how we deliver IT services, framework,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4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Dave:  IT services, how we deliver IT services, framework,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4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2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1035436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</a:t>
            </a:r>
            <a:br>
              <a:rPr lang="en-US"/>
            </a:br>
            <a:r>
              <a:rPr lang="en-US"/>
              <a:t>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1035436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148794"/>
            <a:ext cx="1035436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1037658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A096FDD2-3609-3C49-9ED5-616F9E36D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389509"/>
            <a:ext cx="10287000" cy="1331865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that runs to two lines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50741"/>
            <a:ext cx="10287000" cy="3892859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5AAAF-3BA6-4445-BF32-09164447961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0AA5F87C-9826-7441-9CF2-6F364BF7D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678EF36-A6E8-DB4E-8C3A-B3624ECEE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pos="708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2D2F673-8F81-4982-AA66-35312BF3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4800219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664346"/>
            <a:ext cx="4800224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86758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99253-B000-1442-A7D2-EB536C15CBCB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8" name="Picture 17" descr="The University of Iowa">
            <a:extLst>
              <a:ext uri="{FF2B5EF4-FFF2-40B4-BE49-F238E27FC236}">
                <a16:creationId xmlns:a16="http://schemas.microsoft.com/office/drawing/2014/main" id="{A96F9427-B9C2-6F44-ADD6-28635EDF4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D918E3-A228-4F47-B892-288E22CD6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99422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697" userDrawn="1">
          <p15:clr>
            <a:srgbClr val="FBAE40"/>
          </p15:clr>
        </p15:guide>
        <p15:guide id="7" orient="horz" pos="24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1686756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2674396"/>
            <a:ext cx="2973372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168675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2674396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4143A-0CC6-6041-BD38-4C994DA8E0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3" name="Picture 22" descr="The University of Iowa">
            <a:extLst>
              <a:ext uri="{FF2B5EF4-FFF2-40B4-BE49-F238E27FC236}">
                <a16:creationId xmlns:a16="http://schemas.microsoft.com/office/drawing/2014/main" id="{529638AC-0ED3-DE46-BC83-28B1D845E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42FB62D-41EB-7A41-B0D2-60C8BB6A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5177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 userDrawn="1">
          <p15:clr>
            <a:srgbClr val="FBAE40"/>
          </p15:clr>
        </p15:guide>
        <p15:guide id="3" pos="708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  <p15:guide id="8" orient="horz" pos="697" userDrawn="1">
          <p15:clr>
            <a:srgbClr val="FBAE40"/>
          </p15:clr>
        </p15:guide>
        <p15:guide id="9" orient="horz" pos="240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52425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6741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167670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2664346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F11BA-BD6E-E14D-A115-587308DBF4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178B6A3E-B578-0F40-9695-2E975D126F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253C989-F49D-8D4D-BFD5-ECCB6E59B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772614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183508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850484"/>
            <a:ext cx="1835088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301186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A73044-ABA5-4A68-81D4-75723F104C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29003" y="1686758"/>
            <a:ext cx="162430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9FEDBA-37CD-4D7E-A729-6821E598E6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900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66192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6DFA0C-E450-4893-8C79-6243F569798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122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9D9C274-DDDD-4725-8A7B-113147DD78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8122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3190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93742B6-D009-4AB4-BBDC-24522E901B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04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0357619-5F6A-4C63-90C3-32B37CE73C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4904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1841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5F8812-D495-478D-828C-D8CF0753EEB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01266" y="1686758"/>
            <a:ext cx="183508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8FA747-D085-4909-A6FE-575A5C65242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401267" y="2850484"/>
            <a:ext cx="183823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4AB6F8-D05F-8E40-A637-083D1274FB35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38" name="Picture 37" descr="The University of Iowa">
            <a:extLst>
              <a:ext uri="{FF2B5EF4-FFF2-40B4-BE49-F238E27FC236}">
                <a16:creationId xmlns:a16="http://schemas.microsoft.com/office/drawing/2014/main" id="{03F28A08-B979-7F4D-A857-AE155CAB0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48092FCE-E544-874D-A440-7B68904C3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3937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83F529D-C880-45A0-81D8-FD2CC04E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2" y="3291760"/>
            <a:ext cx="10288587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10288586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4" y="4753992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E76717-4761-EC4B-BDB1-C130638E59C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40242CE7-09BD-8143-AE27-4BF193790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415A2A-5C4A-BE45-8CAF-820EC97BE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40878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A9A771B-4FFF-4EBF-A07A-0D6292AC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3" y="3291760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5" y="475399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3041F-D604-4688-B75A-90D37AFDDB0E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B91F83-8428-4E5A-9C88-17829B687B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83696" y="168851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B1D581-6D4C-4716-AE96-DBB4F953B9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83697" y="212176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9BA4B0-A083-4A1F-9D3B-A041B59E7C2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83698" y="3293514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FDD4A4D-E1FC-4E83-A8AA-A324B6B0E4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3699" y="3726766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E8E7D5C-ACCB-47E6-A3F5-6F3F51A0F37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83700" y="4755746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9D9DC4-BB53-4441-9B74-84922B36994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83701" y="5188998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74845D-2BF0-2740-9880-8D2B0EBB22B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0BB6734F-670C-234F-9B83-4953BF83C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695749F-B8A1-694A-8E96-E3DE4B0E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435829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1EE2C71-E6FD-4A5F-BC00-729004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2760956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C9698A-599E-4227-BA19-18EFBBF3E0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4094" y="2904080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470A9-B821-4D01-8FB4-31DF303421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4096" y="3337333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3792244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507C81-6817-4069-BC84-0CE4705AE1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54098" y="3970621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4103820-8C7A-497C-BCBA-2CFEB4549C8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54100" y="4403874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CE437-6AD8-4170-8DC8-66894266CE06}"/>
              </a:ext>
            </a:extLst>
          </p:cNvPr>
          <p:cNvCxnSpPr/>
          <p:nvPr userDrawn="1"/>
        </p:nvCxnSpPr>
        <p:spPr>
          <a:xfrm>
            <a:off x="952506" y="488567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C02F409-DCF5-4241-BB5E-6E37CC8D35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4096" y="5089029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C426E8-7005-475F-BC32-B5F0BA7A8A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4098" y="5522281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22804C-AFDD-4E8C-BFDC-31326A2127FA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6342B0E-1F8B-4D4C-ABA7-E43BC2B3F4A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67495" y="1688232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3285B-83DB-4917-9F24-EC0C964DE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67497" y="2121484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88D8B1-0044-4EC5-B4CD-DB1095F378A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9089" y="2905554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100E2-DAE8-4111-AF37-8909AA389FC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69091" y="3338807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0B1E9EC-56B4-4514-B189-24BD47F549F3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69093" y="3972095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685484E-408B-4771-9259-BAAC2A6E601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69095" y="4405348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EE05AF1-1486-45F2-B87D-2AE555B8D1C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469091" y="5090503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C4B0E5-3C7E-4BC2-AA92-4156C26C91F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69093" y="5523755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480C56-313A-5C4D-A02B-5C10621A506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58CA1799-4AEA-D247-8458-F8440E403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FFD2AE71-6126-9A49-BF5D-60267741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6853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F947D672-DDE7-4F36-B79C-4245C5D1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238480"/>
            <a:ext cx="4800219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B9F7B-CC85-4936-BE2A-DF6B8BF46018}"/>
              </a:ext>
            </a:extLst>
          </p:cNvPr>
          <p:cNvCxnSpPr/>
          <p:nvPr userDrawn="1"/>
        </p:nvCxnSpPr>
        <p:spPr>
          <a:xfrm>
            <a:off x="949325" y="3790765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FA8ABE-0B6C-4930-94A9-A2BB4166E51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8052" y="4209907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E91DB8-4856-4AED-8362-60627F681E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58053" y="4761629"/>
            <a:ext cx="4800219" cy="11819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9384"/>
            <a:ext cx="0" cy="42727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228428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6BD4A33-C7CC-4380-A2BB-ECC6C2FB722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39276" y="4199855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D0BB64-6643-42CE-AFE7-372305F2123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9277" y="4751577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606F0-071A-A842-B316-9BEBD143AC3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8" name="Picture 27" descr="The University of Iowa">
            <a:extLst>
              <a:ext uri="{FF2B5EF4-FFF2-40B4-BE49-F238E27FC236}">
                <a16:creationId xmlns:a16="http://schemas.microsoft.com/office/drawing/2014/main" id="{9AAD4B2F-0082-B749-BE09-2EC20A6C4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D920E71-4E45-E74F-B01A-DC16C3B80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74841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2400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ta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9080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52" name="Picture Placeholder 50">
            <a:extLst>
              <a:ext uri="{FF2B5EF4-FFF2-40B4-BE49-F238E27FC236}">
                <a16:creationId xmlns:a16="http://schemas.microsoft.com/office/drawing/2014/main" id="{8D984633-F962-1848-A009-619CB82116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E3AB4-3020-8D45-86B7-592F12CB716B}"/>
              </a:ext>
            </a:extLst>
          </p:cNvPr>
          <p:cNvCxnSpPr>
            <a:cxnSpLocks/>
          </p:cNvCxnSpPr>
          <p:nvPr userDrawn="1"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4E94AD-16D9-BE4C-8C57-CFA6654E1BD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39080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4293C0-60B2-3341-9C38-86DF7ACA51D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582471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3ED87A8B-0573-474F-94C0-2F7E344853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0564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9B91B-7CDD-284B-99CF-8408146B2C0D}"/>
              </a:ext>
            </a:extLst>
          </p:cNvPr>
          <p:cNvCxnSpPr>
            <a:cxnSpLocks/>
          </p:cNvCxnSpPr>
          <p:nvPr userDrawn="1"/>
        </p:nvCxnSpPr>
        <p:spPr>
          <a:xfrm>
            <a:off x="4539904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B67D17-F456-FC43-9C41-9344D6EEB07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582471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F6E28A-AB38-A64F-9481-C9F0437BFEA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225863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106DB928-4AE1-4E4B-9A4C-6062FC2477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23956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F7D2B0-E449-FD45-9789-FC204088E97C}"/>
              </a:ext>
            </a:extLst>
          </p:cNvPr>
          <p:cNvCxnSpPr>
            <a:cxnSpLocks/>
          </p:cNvCxnSpPr>
          <p:nvPr userDrawn="1"/>
        </p:nvCxnSpPr>
        <p:spPr>
          <a:xfrm>
            <a:off x="8183296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6FE37F4-1DCF-2D40-845F-6C10AC016C2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5863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Insert-&gt;Header and Footer-&gt;Type Customizable 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1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914400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914400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087150"/>
            <a:ext cx="914400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916622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685527-7A8C-3647-9D96-6D076FA7A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8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ADFA24-184F-46B9-B1D0-3FBB044F3673}"/>
              </a:ext>
            </a:extLst>
          </p:cNvPr>
          <p:cNvSpPr/>
          <p:nvPr userDrawn="1"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306F30-B3C1-E74C-B18C-7075DB076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4078664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9D861-0550-4AC8-BB96-094DAF60B7F4}"/>
              </a:ext>
            </a:extLst>
          </p:cNvPr>
          <p:cNvSpPr/>
          <p:nvPr userDrawn="1"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382C3D7-6E45-864C-A5B5-39762336A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4078664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1DA23-83F7-4662-BC02-2666717C53B4}"/>
              </a:ext>
            </a:extLst>
          </p:cNvPr>
          <p:cNvSpPr/>
          <p:nvPr userDrawn="1"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E1CEA20-24A4-8C45-B5A6-CE111F714F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4078663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</p:spTree>
    <p:extLst>
      <p:ext uri="{BB962C8B-B14F-4D97-AF65-F5344CB8AC3E}">
        <p14:creationId xmlns:p14="http://schemas.microsoft.com/office/powerpoint/2010/main" val="73395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B9DD2E6-4011-470E-85A1-9331B2E2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260812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A1A4191-73C5-A24C-B85A-D6F8FC572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40727" y="231168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2500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935830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A0C8CB-AE00-AE4E-8B06-C3CDA2E8A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1796" y="228086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627518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651392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ED777B6-C788-B840-ACC3-FD8949E42A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844" y="2309972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05617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9188946" y="2045132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C4E3A7-AB8A-6243-BBFD-8A433C7847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73607" y="2311684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80634" y="4073057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78BB7-B3A6-0D4A-A743-C8950F9817A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6D319038-0896-5540-A405-0F93F52CC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F5779A1-5C1A-D949-93A6-EFB401BF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</p:spTree>
    <p:extLst>
      <p:ext uri="{BB962C8B-B14F-4D97-AF65-F5344CB8AC3E}">
        <p14:creationId xmlns:p14="http://schemas.microsoft.com/office/powerpoint/2010/main" val="156838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7E2EA4D-EFA8-4B7C-9585-ADB07DA2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175438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E2F4087-739F-1B43-B022-92BCEDD29A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448972" y="2403497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75438" y="407866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222122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90A73C4-9F43-6142-BBC5-1C887BE310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2864" y="2384080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9DF875-9EAF-4928-8E91-6599CCEAADE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25991" y="4080927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5305996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21B32AC-29FE-5347-BC89-E1D12CFE917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88241" y="2367425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85614" y="409557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7346820" y="2120050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35F86CE-4040-2C49-984A-EDA41DCC41D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83252" y="2382067"/>
            <a:ext cx="1121725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322EF39-6BE8-4D2B-B814-5743037B71F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325607" y="4098102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182B05-A7F1-450F-AE61-51425BEF3AA6}"/>
              </a:ext>
            </a:extLst>
          </p:cNvPr>
          <p:cNvSpPr/>
          <p:nvPr userDrawn="1"/>
        </p:nvSpPr>
        <p:spPr>
          <a:xfrm>
            <a:off x="9434872" y="2133924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0B4205C-10C8-FE4A-8B1C-0B1A629E2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82000" y="2389427"/>
            <a:ext cx="1100333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19080" y="4107460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866093-3200-6440-8AB2-9242D398F84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D664CA64-A0A9-F34D-BDC5-9ABCDE7A5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B50283A-D398-E048-BDA3-92DD544A4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Insert-&gt;Header and Footer-&gt;Type Customizable 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7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325" y="1684461"/>
            <a:ext cx="317023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891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4383805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2447" y="1677611"/>
            <a:ext cx="2987311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3537679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4372568"/>
            <a:ext cx="2973372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DD8951C-5A36-4D07-AB7C-0F597B3D7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2642" y="1684461"/>
            <a:ext cx="316685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3537679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4372568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DAB539-1500-4641-B587-77CADD88349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425DB221-2568-9A44-ABC3-1ED0E0B41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E30D721-4805-D344-A3E0-90A8F1D5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6468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21D4365-BAA8-4F76-87AD-1A328301E2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9325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1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44118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B10E167-B94B-AD40-958C-D9E0F8F9DF4A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3593362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3DF098-BB37-5848-9388-750D29EFC657}"/>
              </a:ext>
            </a:extLst>
          </p:cNvPr>
          <p:cNvSpPr>
            <a:spLocks noGrp="1"/>
          </p:cNvSpPr>
          <p:nvPr userDrawn="1">
            <p:ph idx="24" hasCustomPrompt="1"/>
          </p:nvPr>
        </p:nvSpPr>
        <p:spPr>
          <a:xfrm>
            <a:off x="3630386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FE4DEF0-41BC-4548-B7BA-1E5B0231AFFD}"/>
              </a:ext>
            </a:extLst>
          </p:cNvPr>
          <p:cNvSpPr>
            <a:spLocks noGrp="1"/>
          </p:cNvSpPr>
          <p:nvPr userDrawn="1">
            <p:ph idx="25" hasCustomPrompt="1"/>
          </p:nvPr>
        </p:nvSpPr>
        <p:spPr>
          <a:xfrm>
            <a:off x="3630387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574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64CDDAA-23B4-C842-845C-7640D95F2B65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6237399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EB8CCE3-3756-5947-84B2-DFCA00A013F6}"/>
              </a:ext>
            </a:extLst>
          </p:cNvPr>
          <p:cNvSpPr>
            <a:spLocks noGrp="1"/>
          </p:cNvSpPr>
          <p:nvPr userDrawn="1">
            <p:ph idx="27" hasCustomPrompt="1"/>
          </p:nvPr>
        </p:nvSpPr>
        <p:spPr>
          <a:xfrm>
            <a:off x="6242957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9C56F7D-4836-1E4F-BD4C-CB150E12E098}"/>
              </a:ext>
            </a:extLst>
          </p:cNvPr>
          <p:cNvSpPr>
            <a:spLocks noGrp="1"/>
          </p:cNvSpPr>
          <p:nvPr userDrawn="1">
            <p:ph idx="28" hasCustomPrompt="1"/>
          </p:nvPr>
        </p:nvSpPr>
        <p:spPr>
          <a:xfrm>
            <a:off x="6242958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7503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6A5C640-1D0E-4428-AC28-148AE98A7B34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8881435" y="1680693"/>
            <a:ext cx="2349365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 userDrawn="1">
            <p:ph idx="15" hasCustomPrompt="1"/>
          </p:nvPr>
        </p:nvSpPr>
        <p:spPr>
          <a:xfrm>
            <a:off x="8875080" y="354891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 userDrawn="1">
            <p:ph idx="16" hasCustomPrompt="1"/>
          </p:nvPr>
        </p:nvSpPr>
        <p:spPr>
          <a:xfrm>
            <a:off x="8875081" y="4362520"/>
            <a:ext cx="2358867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20753-9BFD-2840-9C93-FF72942ED6E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32" name="Picture 31" descr="The University of Iowa">
            <a:extLst>
              <a:ext uri="{FF2B5EF4-FFF2-40B4-BE49-F238E27FC236}">
                <a16:creationId xmlns:a16="http://schemas.microsoft.com/office/drawing/2014/main" id="{710BB67D-293B-374F-89FC-5F2EBF9F2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E9B966-22C9-0D4A-8DF7-FFA7CF9C9DD8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17002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F11A61-EE32-4596-8BBC-0626131F1E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4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29247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10B80E7E-3ECA-A84C-BBC2-DF9FD6DED4F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534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B9C78E2-4679-F844-BB37-D2E07B542CA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0534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F3EA205-7109-BC44-BA2C-7704780449E8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0534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36631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EF24A51-2D82-AA40-8405-8CFEC6F5CB5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870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0D707E7-5635-444F-BB41-10E2268CC099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1870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340EF3F-9B6C-B54B-94AD-7275543213B0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1870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484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4D703A3B-87F3-AE45-90D2-795F9DA8857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66213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C95157B-C7FC-864F-A9C2-08E02E26EE0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7266215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1E05108-E0DC-6947-A186-EA5436079AAF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7266216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2603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90B3032-DDF8-0446-8BB7-81565519E0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4106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4287DA-FEAD-6E4A-83EC-B59516E2386C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410701" y="3545060"/>
            <a:ext cx="1826629" cy="67511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FC143B3-231A-2B46-ABBF-7F6B6BBF4596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4107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4E17D8-CAFF-0E47-97EF-4D4BC59FFC70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3" name="Picture 42" descr="The University of Iowa">
            <a:extLst>
              <a:ext uri="{FF2B5EF4-FFF2-40B4-BE49-F238E27FC236}">
                <a16:creationId xmlns:a16="http://schemas.microsoft.com/office/drawing/2014/main" id="{924E35CA-EA2E-084A-B4D2-736FEA8C0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D752B61A-80FF-1049-8A33-5614EE9D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35456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>
            <a:extLst>
              <a:ext uri="{FF2B5EF4-FFF2-40B4-BE49-F238E27FC236}">
                <a16:creationId xmlns:a16="http://schemas.microsoft.com/office/drawing/2014/main" id="{2BA8F287-92C7-4FFD-A7E9-45864F8E9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325" y="498296"/>
            <a:ext cx="5260975" cy="8961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31F03A-71CF-475D-8A3C-99FC106D73E8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404DB8-B6AC-4389-8E6E-A115840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5257801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1534" y="0"/>
            <a:ext cx="5029200" cy="638951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20F7CB-393D-BF45-B52D-542FDDEFCAF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9CE5618D-3613-E04D-A815-ED9A2C5AA3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5C85E8-314E-3E45-BB26-1A95C606F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3912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orient="horz" pos="1056" userDrawn="1">
          <p15:clr>
            <a:srgbClr val="FBAE40"/>
          </p15:clr>
        </p15:guide>
        <p15:guide id="6" orient="horz" pos="697" userDrawn="1">
          <p15:clr>
            <a:srgbClr val="FBAE40"/>
          </p15:clr>
        </p15:guide>
        <p15:guide id="7" orient="horz" pos="240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65125"/>
            <a:ext cx="5254505" cy="133186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962386"/>
            <a:ext cx="5266450" cy="3981214"/>
          </a:xfrm>
        </p:spPr>
        <p:txBody>
          <a:bodyPr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2"/>
              </a:buCl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13630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59502" y="3260862"/>
            <a:ext cx="5032499" cy="312864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Click icon to add picture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24DFA0-3257-B044-87EF-16154359E2FC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9" name="Picture 18" descr="The University of Iowa">
            <a:extLst>
              <a:ext uri="{FF2B5EF4-FFF2-40B4-BE49-F238E27FC236}">
                <a16:creationId xmlns:a16="http://schemas.microsoft.com/office/drawing/2014/main" id="{87382191-DF4D-7341-915C-9C10445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21405B1-B61E-0943-909C-EFA16B5E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3926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orient="horz" pos="240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494273"/>
            <a:ext cx="10290175" cy="869089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49325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49325" y="1570038"/>
            <a:ext cx="10290175" cy="4114800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6D074-0631-F846-A2A3-4A39FEAEFDD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F53BBB5F-6629-C742-91EE-40B5B8BC1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3AC09A7-82B4-6B47-A4FB-CA6800EAF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 userDrawn="1">
          <p15:clr>
            <a:srgbClr val="FBAE40"/>
          </p15:clr>
        </p15:guide>
        <p15:guide id="3" pos="70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8383" y="3029213"/>
            <a:ext cx="2687038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Contact Person Title </a:t>
            </a:r>
          </a:p>
          <a:p>
            <a:pPr lvl="0"/>
            <a:r>
              <a:rPr lang="en-US"/>
              <a:t>Contact Person Unit</a:t>
            </a:r>
          </a:p>
          <a:p>
            <a:pPr lvl="0"/>
            <a:endParaRPr lang="en-US"/>
          </a:p>
          <a:p>
            <a:pPr lvl="0"/>
            <a:r>
              <a:rPr lang="en-US"/>
              <a:t>Phone: </a:t>
            </a:r>
          </a:p>
          <a:p>
            <a:pPr lvl="0"/>
            <a:r>
              <a:rPr lang="en-US"/>
              <a:t>Fax: </a:t>
            </a:r>
          </a:p>
          <a:p>
            <a:pPr lvl="0"/>
            <a:r>
              <a:rPr lang="en-US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Insert Web Address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262A30-5EEC-5549-B428-7E5B11A5D7A7}"/>
              </a:ext>
            </a:extLst>
          </p:cNvPr>
          <p:cNvGrpSpPr/>
          <p:nvPr userDrawn="1"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99B573-1E8F-3547-9D64-50A2EC630F1F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2">
              <a:extLst>
                <a:ext uri="{FF2B5EF4-FFF2-40B4-BE49-F238E27FC236}">
                  <a16:creationId xmlns:a16="http://schemas.microsoft.com/office/drawing/2014/main" id="{68F32139-4BAE-F54C-8358-EF5839C5813E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807D8-E6B4-C743-A4EC-22D5E0479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431224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Example of the Presentation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4C79AA-0B96-2A43-86A1-A71A1D4C8E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A7101AB8-54F7-4A4E-9611-F4F2ECFBD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DD4F96-5BFE-3049-B4E0-9CDD4F5C3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9CB936-90E7-D144-B9DC-7CF3F98E2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1599"/>
            <a:ext cx="2687038" cy="1276343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941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47420D0-6FF1-9C4A-B953-EA4EEABBA3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5016" y="3029213"/>
            <a:ext cx="2693773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Contact Person Title </a:t>
            </a:r>
          </a:p>
          <a:p>
            <a:pPr lvl="0"/>
            <a:r>
              <a:rPr lang="en-US"/>
              <a:t>Contact Person Unit</a:t>
            </a:r>
          </a:p>
          <a:p>
            <a:pPr lvl="0"/>
            <a:endParaRPr lang="en-US"/>
          </a:p>
          <a:p>
            <a:pPr lvl="0"/>
            <a:r>
              <a:rPr lang="en-US"/>
              <a:t>Phone: </a:t>
            </a:r>
          </a:p>
          <a:p>
            <a:pPr lvl="0"/>
            <a:r>
              <a:rPr lang="en-US"/>
              <a:t>Fax: </a:t>
            </a:r>
          </a:p>
          <a:p>
            <a:pPr lvl="0"/>
            <a:r>
              <a:rPr lang="en-US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accent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Insert Web Address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728D-FF50-4FF2-AC2E-B13A3D44D5B9}"/>
              </a:ext>
            </a:extLst>
          </p:cNvPr>
          <p:cNvGrpSpPr/>
          <p:nvPr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A6E0DE-15E0-485B-8083-6D1BB965B9B6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4EFEE4-DF1C-4FDF-ABC6-804BF8FA2941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The University of Iowa">
            <a:extLst>
              <a:ext uri="{FF2B5EF4-FFF2-40B4-BE49-F238E27FC236}">
                <a16:creationId xmlns:a16="http://schemas.microsoft.com/office/drawing/2014/main" id="{6179B039-C5FC-F04C-AB21-BEF980B0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0E4C36A-C453-EE4B-A1E5-D1232C36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</p:spTree>
    <p:extLst>
      <p:ext uri="{BB962C8B-B14F-4D97-AF65-F5344CB8AC3E}">
        <p14:creationId xmlns:p14="http://schemas.microsoft.com/office/powerpoint/2010/main" val="378864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wit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993FB4-4336-2048-A6A4-FA306EBBE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85842"/>
            <a:ext cx="10515600" cy="896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Closing Slide Header</a:t>
            </a:r>
          </a:p>
        </p:txBody>
      </p:sp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675842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53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3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561760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Example of the Presentation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BCADCB-4DBB-9C43-A696-780C05775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3F5E00-2329-6246-A2BB-7BCD46F83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pos="70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7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8FB54BE8-0526-614C-A06E-8C6258999B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509282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C17923A-4119-CF48-9F2D-05B0A69EBA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24488-0ADE-1843-91C1-1CA371373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661" y="2215171"/>
            <a:ext cx="4368798" cy="646331"/>
          </a:xfrm>
          <a:solidFill>
            <a:schemeClr val="accent1"/>
          </a:solidFill>
        </p:spPr>
        <p:txBody>
          <a:bodyPr wrap="square" lIns="91440" tIns="91440" bIns="0">
            <a:spAutoFit/>
          </a:bodyPr>
          <a:lstStyle/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38807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070F21D-F194-034E-812B-69D1C6CD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A13FBC-A4AA-9B4F-8E9B-12CD6600150E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2C1D3A-9762-7F4D-AB5C-A3F0114B67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6" name="Picture 15" descr="The University of Iowa">
            <a:extLst>
              <a:ext uri="{FF2B5EF4-FFF2-40B4-BE49-F238E27FC236}">
                <a16:creationId xmlns:a16="http://schemas.microsoft.com/office/drawing/2014/main" id="{7148CCDA-64E4-6A4E-A6A7-D2AB55159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E079D-23CF-2543-B543-90A5EB0D2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7783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6">
          <p15:clr>
            <a:srgbClr val="FBAE40"/>
          </p15:clr>
        </p15:guide>
        <p15:guide id="7" orient="horz" pos="240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E68DE55-0579-EC46-BD52-181870AF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200BB2-D6D1-6642-8F66-9B4F37EC8187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5C2BC9-7AF3-6D49-8036-36D81872E8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8" y="1686757"/>
            <a:ext cx="10251527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37044-371D-C149-9F72-3D8FBA4605C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DC5F3A3D-928C-F445-ACB3-2C38F21F6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F140A7-DF6E-3245-BC22-1F0E9CFEE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600" userDrawn="1">
          <p15:clr>
            <a:srgbClr val="FBAE40"/>
          </p15:clr>
        </p15:guide>
        <p15:guide id="3" pos="708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7" r:id="rId2"/>
    <p:sldLayoutId id="2147483688" r:id="rId3"/>
    <p:sldLayoutId id="2147483684" r:id="rId4"/>
    <p:sldLayoutId id="2147483663" r:id="rId5"/>
    <p:sldLayoutId id="2147483686" r:id="rId6"/>
    <p:sldLayoutId id="2147483690" r:id="rId7"/>
    <p:sldLayoutId id="2147483682" r:id="rId8"/>
    <p:sldLayoutId id="2147483650" r:id="rId9"/>
    <p:sldLayoutId id="2147483662" r:id="rId10"/>
    <p:sldLayoutId id="2147483670" r:id="rId11"/>
    <p:sldLayoutId id="2147483667" r:id="rId12"/>
    <p:sldLayoutId id="2147483668" r:id="rId13"/>
    <p:sldLayoutId id="2147483674" r:id="rId14"/>
    <p:sldLayoutId id="2147483675" r:id="rId15"/>
    <p:sldLayoutId id="2147483677" r:id="rId16"/>
    <p:sldLayoutId id="2147483676" r:id="rId17"/>
    <p:sldLayoutId id="2147483672" r:id="rId18"/>
    <p:sldLayoutId id="2147483692" r:id="rId19"/>
    <p:sldLayoutId id="2147483669" r:id="rId20"/>
    <p:sldLayoutId id="2147483671" r:id="rId21"/>
    <p:sldLayoutId id="2147483673" r:id="rId22"/>
    <p:sldLayoutId id="2147483679" r:id="rId23"/>
    <p:sldLayoutId id="2147483680" r:id="rId24"/>
    <p:sldLayoutId id="2147483681" r:id="rId25"/>
    <p:sldLayoutId id="2147483654" r:id="rId26"/>
    <p:sldLayoutId id="2147483655" r:id="rId27"/>
    <p:sldLayoutId id="2147483665" r:id="rId28"/>
    <p:sldLayoutId id="2147483664" r:id="rId29"/>
    <p:sldLayoutId id="2147483689" r:id="rId30"/>
    <p:sldLayoutId id="2147483693" r:id="rId31"/>
    <p:sldLayoutId id="2147483691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Roboto" panose="02000000000000000000" pitchFamily="2" charset="0"/>
        <a:buChar char="–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D5F6-7FF0-8E25-4975-9402BC220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Arial"/>
              </a:rPr>
              <a:t>IT Service Management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C130-4340-B4E9-1AFC-1A753353F5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Tech Forum 2024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2F129-5062-270A-BE43-7C7CB9FA46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June 3, 2024 </a:t>
            </a:r>
          </a:p>
        </p:txBody>
      </p:sp>
      <p:pic>
        <p:nvPicPr>
          <p:cNvPr id="6" name="Picture 5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DBF8CE9E-831C-E56D-A126-05629ABDF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933" b="13644"/>
          <a:stretch/>
        </p:blipFill>
        <p:spPr>
          <a:xfrm>
            <a:off x="62549" y="0"/>
            <a:ext cx="2439581" cy="1322730"/>
          </a:xfrm>
          <a:prstGeom prst="rect">
            <a:avLst/>
          </a:prstGeom>
        </p:spPr>
      </p:pic>
      <p:pic>
        <p:nvPicPr>
          <p:cNvPr id="11" name="Picture 10" descr="A logo with a light bulb and dots&#10;&#10;Description automatically generated">
            <a:extLst>
              <a:ext uri="{FF2B5EF4-FFF2-40B4-BE49-F238E27FC236}">
                <a16:creationId xmlns:a16="http://schemas.microsoft.com/office/drawing/2014/main" id="{A1CB4199-452E-2DDC-0D03-4CA1EE7A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494" y="3732582"/>
            <a:ext cx="3758639" cy="37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7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C7EC7-F5F4-DF91-0AAA-83A3D5DFE3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4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ck of colorful papers with a question mark drawn on it&#10;&#10;Description automatically generated">
            <a:extLst>
              <a:ext uri="{FF2B5EF4-FFF2-40B4-BE49-F238E27FC236}">
                <a16:creationId xmlns:a16="http://schemas.microsoft.com/office/drawing/2014/main" id="{46528626-3077-E7A3-8B4C-0AAF7910B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B8E3-BBA6-0A63-D43E-B23C5434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frameworks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7BFE9-5512-D9BD-4C36-BFA8F91A305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C6B2-3035-3997-828E-FCC5EBDC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 back strategies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048C0-E9F3-EA12-44E8-838A7221F5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10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otebook with a drawing on it&#10;&#10;Description automatically generated">
            <a:extLst>
              <a:ext uri="{FF2B5EF4-FFF2-40B4-BE49-F238E27FC236}">
                <a16:creationId xmlns:a16="http://schemas.microsoft.com/office/drawing/2014/main" id="{CBE21963-807B-9626-7B76-5B2EF029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899" y="1256146"/>
            <a:ext cx="5957455" cy="39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6F6D-B0A8-3A34-2CCD-FAF42FC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Putting the customer first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0886A-19CB-98C2-2F0B-C6FD6F04DFA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Roboto"/>
                <a:ea typeface="Roboto"/>
                <a:cs typeface="Arial"/>
              </a:rPr>
              <a:t>COMMUNICATION</a:t>
            </a:r>
          </a:p>
          <a:p>
            <a:r>
              <a:rPr lang="en-US">
                <a:latin typeface="Roboto"/>
                <a:ea typeface="Roboto"/>
                <a:cs typeface="Arial"/>
              </a:rPr>
              <a:t>Customer visibility: Give the customer a voice</a:t>
            </a:r>
          </a:p>
          <a:p>
            <a:r>
              <a:rPr lang="en-US">
                <a:latin typeface="Roboto"/>
                <a:ea typeface="Roboto"/>
                <a:cs typeface="Arial"/>
              </a:rPr>
              <a:t>Understanding the need or expected outcome from the customers perspective</a:t>
            </a:r>
          </a:p>
          <a:p>
            <a:r>
              <a:rPr lang="en-US">
                <a:latin typeface="Roboto"/>
                <a:ea typeface="Roboto"/>
                <a:cs typeface="Arial"/>
              </a:rPr>
              <a:t>Continual Service Improvement</a:t>
            </a:r>
          </a:p>
        </p:txBody>
      </p:sp>
    </p:spTree>
    <p:extLst>
      <p:ext uri="{BB962C8B-B14F-4D97-AF65-F5344CB8AC3E}">
        <p14:creationId xmlns:p14="http://schemas.microsoft.com/office/powerpoint/2010/main" val="4211136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03B82-1E19-B657-789F-FD70EC53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E9477-A341-09F1-3E70-054B133652A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9" y="1686757"/>
            <a:ext cx="7905174" cy="4256843"/>
          </a:xfrm>
        </p:spPr>
        <p:txBody>
          <a:bodyPr/>
          <a:lstStyle/>
          <a:p>
            <a:r>
              <a:rPr lang="en-US"/>
              <a:t>Incident: something is broken, I can’t do what I used to do </a:t>
            </a:r>
          </a:p>
          <a:p>
            <a:r>
              <a:rPr lang="en-US"/>
              <a:t>Service Request: you need to get an IT provided service </a:t>
            </a:r>
          </a:p>
        </p:txBody>
      </p:sp>
    </p:spTree>
    <p:extLst>
      <p:ext uri="{BB962C8B-B14F-4D97-AF65-F5344CB8AC3E}">
        <p14:creationId xmlns:p14="http://schemas.microsoft.com/office/powerpoint/2010/main" val="109484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6F6D-B0A8-3A34-2CCD-FAF42FC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IT Service Management?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0886A-19CB-98C2-2F0B-C6FD6F04DF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9" y="1686757"/>
            <a:ext cx="4764810" cy="4256843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r>
              <a:rPr lang="en-US">
                <a:latin typeface="Roboto"/>
                <a:ea typeface="Roboto"/>
                <a:cs typeface="Arial"/>
              </a:rPr>
              <a:t>The ability to deliver IT services to your customers in the most efficient way, enabling customers to be successful</a:t>
            </a:r>
          </a:p>
          <a:p>
            <a:endParaRPr lang="en-US"/>
          </a:p>
          <a:p>
            <a:r>
              <a:rPr lang="en-US">
                <a:latin typeface="Roboto"/>
                <a:ea typeface="Roboto"/>
                <a:cs typeface="Arial"/>
              </a:rPr>
              <a:t>Benefits: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Roboto"/>
                <a:ea typeface="Roboto"/>
                <a:cs typeface="Arial"/>
              </a:rPr>
              <a:t>Enables cross team collaboration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Roboto"/>
                <a:ea typeface="Roboto"/>
                <a:cs typeface="Arial"/>
              </a:rPr>
              <a:t>Teams are speaking the same language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Roboto"/>
                <a:ea typeface="Roboto"/>
                <a:cs typeface="Arial"/>
              </a:rPr>
              <a:t>Repeatable ways to deliver services to the customer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Roboto"/>
                <a:ea typeface="Roboto"/>
                <a:cs typeface="Arial"/>
              </a:rPr>
              <a:t>Stability, consistency, and clarity for users who use IT services </a:t>
            </a:r>
            <a:endParaRPr lang="en-US"/>
          </a:p>
        </p:txBody>
      </p:sp>
      <p:pic>
        <p:nvPicPr>
          <p:cNvPr id="3" name="Content Placeholder 4" descr="A close-up of a server room&#10;&#10;Description automatically generated">
            <a:extLst>
              <a:ext uri="{FF2B5EF4-FFF2-40B4-BE49-F238E27FC236}">
                <a16:creationId xmlns:a16="http://schemas.microsoft.com/office/drawing/2014/main" id="{ABD1E85C-22AC-859D-7293-E375101C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251" y="1686757"/>
            <a:ext cx="5979055" cy="3979789"/>
          </a:xfrm>
          <a:prstGeom prst="rect">
            <a:avLst/>
          </a:prstGeom>
        </p:spPr>
      </p:pic>
      <p:pic>
        <p:nvPicPr>
          <p:cNvPr id="6" name="Picture 5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5F5C1054-59CA-940F-90F4-127830069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4933" b="13644"/>
          <a:stretch/>
        </p:blipFill>
        <p:spPr>
          <a:xfrm>
            <a:off x="9918735" y="6125552"/>
            <a:ext cx="1458073" cy="7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9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6F6D-B0A8-3A34-2CCD-FAF42FC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</a:rPr>
              <a:t>How do you define a service?</a:t>
            </a:r>
          </a:p>
        </p:txBody>
      </p:sp>
      <p:pic>
        <p:nvPicPr>
          <p:cNvPr id="6" name="Picture 5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5F5C1054-59CA-940F-90F4-12783006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933" b="13644"/>
          <a:stretch/>
        </p:blipFill>
        <p:spPr>
          <a:xfrm>
            <a:off x="9918735" y="6125552"/>
            <a:ext cx="1458073" cy="73246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1494CC-5026-CA39-6DD8-019A8BF52D5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en-US" sz="2600">
                <a:latin typeface="Roboto"/>
                <a:ea typeface="Roboto"/>
                <a:cs typeface="Arial"/>
              </a:rPr>
              <a:t>The delivery of technology related support and solutions to end-users or customers. These can be systems, platforms or infrastructure that provides value to the business</a:t>
            </a:r>
          </a:p>
          <a:p>
            <a:endParaRPr lang="en-US" sz="2600"/>
          </a:p>
          <a:p>
            <a:r>
              <a:rPr lang="en-US" sz="2600">
                <a:latin typeface="Roboto"/>
                <a:ea typeface="Roboto"/>
                <a:cs typeface="Arial"/>
              </a:rPr>
              <a:t>Examples: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200">
                <a:latin typeface="Roboto"/>
                <a:ea typeface="Roboto"/>
                <a:cs typeface="Arial"/>
              </a:rPr>
              <a:t>Email, document management, voice, computer &amp; hardware management, nurse call, patient interactive system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200">
                <a:latin typeface="Roboto"/>
                <a:ea typeface="Roboto"/>
                <a:cs typeface="Arial"/>
              </a:rPr>
              <a:t>Both software &amp; application, cloud services, physical items. Such as Computers, Printers, other equipment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200">
                <a:latin typeface="Roboto"/>
                <a:ea typeface="Roboto"/>
                <a:cs typeface="Arial"/>
              </a:rPr>
              <a:t>People, process, technology.  Such as Service desk, User Consulting, Training </a:t>
            </a:r>
            <a:br>
              <a:rPr lang="en-US" sz="2200"/>
            </a:br>
            <a:endParaRPr lang="en-US" sz="2200"/>
          </a:p>
          <a:p>
            <a:pPr>
              <a:buFont typeface="Courier New,monospace" panose="020B0604020202020204" pitchFamily="34" charset="0"/>
              <a:buChar char="o"/>
            </a:pPr>
            <a:r>
              <a:rPr lang="en-US" sz="2600"/>
              <a:t>What do you think is a service?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D34F-ED1E-178C-1B2A-CA2208295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ITSM concepts you can use today: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7EA98-B4E0-CF47-13D5-87621CEE5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499" y="4396033"/>
            <a:ext cx="10286999" cy="4074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0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6F6D-B0A8-3A34-2CCD-FAF42FC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</a:rPr>
              <a:t>Putting the customer first</a:t>
            </a:r>
            <a:endParaRPr lang="en-US"/>
          </a:p>
        </p:txBody>
      </p:sp>
      <p:pic>
        <p:nvPicPr>
          <p:cNvPr id="6" name="Picture 5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5F5C1054-59CA-940F-90F4-12783006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933" b="13644"/>
          <a:stretch/>
        </p:blipFill>
        <p:spPr>
          <a:xfrm>
            <a:off x="9918735" y="6125552"/>
            <a:ext cx="1458073" cy="732461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C8450EE-7544-EFFC-CB73-22C651D390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8" y="1686757"/>
            <a:ext cx="5512957" cy="425684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Roboto"/>
                <a:ea typeface="Roboto"/>
                <a:cs typeface="Arial"/>
              </a:rPr>
              <a:t>How to put your Customer first: 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COMMUNICATION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Customer visibility: Give the customer a voice. Surveys, user focus groups, feedback, etc. 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Understanding the need or expected outcome from the customers perspective.  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Continual Service Improvement</a:t>
            </a:r>
          </a:p>
          <a:p>
            <a:pPr lvl="1"/>
            <a:endParaRPr lang="en-US">
              <a:latin typeface="Roboto"/>
              <a:ea typeface="Roboto"/>
              <a:cs typeface="Arial"/>
            </a:endParaRPr>
          </a:p>
        </p:txBody>
      </p:sp>
      <p:pic>
        <p:nvPicPr>
          <p:cNvPr id="16" name="Picture 15" descr="A hand placing a wooden block with smiley faces on it&#10;&#10;Description automatically generated">
            <a:extLst>
              <a:ext uri="{FF2B5EF4-FFF2-40B4-BE49-F238E27FC236}">
                <a16:creationId xmlns:a16="http://schemas.microsoft.com/office/drawing/2014/main" id="{9DFD1BAD-40FB-EE24-5434-185E4B6B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55" y="1686757"/>
            <a:ext cx="5616338" cy="37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6F6D-B0A8-3A34-2CCD-FAF42FC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</a:rPr>
              <a:t>Change</a:t>
            </a:r>
            <a:endParaRPr lang="en-US"/>
          </a:p>
        </p:txBody>
      </p:sp>
      <p:pic>
        <p:nvPicPr>
          <p:cNvPr id="6" name="Picture 5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5F5C1054-59CA-940F-90F4-12783006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933" b="13644"/>
          <a:stretch/>
        </p:blipFill>
        <p:spPr>
          <a:xfrm>
            <a:off x="9918735" y="6125552"/>
            <a:ext cx="1458073" cy="732461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08123A4-0BD5-A953-DBFE-CC611C15DF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9" y="1686757"/>
            <a:ext cx="5365174" cy="4256843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r>
              <a:rPr lang="en-US">
                <a:latin typeface="Roboto"/>
                <a:ea typeface="Roboto"/>
                <a:cs typeface="Arial"/>
              </a:rPr>
              <a:t>Change management (ITIL process)  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Documenting a change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Change awareness/visibility</a:t>
            </a:r>
            <a:endParaRPr lang="en-US"/>
          </a:p>
          <a:p>
            <a:pPr lvl="1"/>
            <a:r>
              <a:rPr lang="en-US" u="sng">
                <a:latin typeface="Roboto"/>
                <a:ea typeface="Roboto"/>
                <a:cs typeface="Arial"/>
              </a:rPr>
              <a:t>Communication</a:t>
            </a:r>
            <a:r>
              <a:rPr lang="en-US">
                <a:latin typeface="Roboto"/>
                <a:ea typeface="Roboto"/>
                <a:cs typeface="Arial"/>
              </a:rPr>
              <a:t> to the customer about a change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What if a change fails, what is the process or ability to rollback to the prior state</a:t>
            </a:r>
          </a:p>
          <a:p>
            <a:pPr lvl="1"/>
            <a:r>
              <a:rPr lang="en-US">
                <a:latin typeface="Roboto"/>
                <a:ea typeface="Roboto"/>
                <a:cs typeface="Arial"/>
              </a:rPr>
              <a:t>Do it on Test before we do it on Production </a:t>
            </a:r>
          </a:p>
          <a:p>
            <a:r>
              <a:rPr lang="en-US">
                <a:latin typeface="Roboto"/>
                <a:ea typeface="Roboto"/>
                <a:cs typeface="Arial"/>
              </a:rPr>
              <a:t>Even if you don’t have a formal change process, these concepts can be useful</a:t>
            </a:r>
          </a:p>
        </p:txBody>
      </p:sp>
      <p:pic>
        <p:nvPicPr>
          <p:cNvPr id="9" name="Picture 8" descr="A group of colorful leaves on a wood surface&#10;&#10;Description automatically generated">
            <a:extLst>
              <a:ext uri="{FF2B5EF4-FFF2-40B4-BE49-F238E27FC236}">
                <a16:creationId xmlns:a16="http://schemas.microsoft.com/office/drawing/2014/main" id="{0D526233-6A4A-427C-F27B-313B7F2CB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25"/>
          <a:stretch/>
        </p:blipFill>
        <p:spPr>
          <a:xfrm>
            <a:off x="6415550" y="1514764"/>
            <a:ext cx="5730651" cy="322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6F6D-B0A8-3A34-2CCD-FAF42FC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</a:rPr>
              <a:t>LEAN strategies</a:t>
            </a:r>
            <a:endParaRPr lang="en-US"/>
          </a:p>
        </p:txBody>
      </p:sp>
      <p:pic>
        <p:nvPicPr>
          <p:cNvPr id="6" name="Picture 5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5F5C1054-59CA-940F-90F4-12783006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933" b="13644"/>
          <a:stretch/>
        </p:blipFill>
        <p:spPr>
          <a:xfrm>
            <a:off x="9918735" y="6125552"/>
            <a:ext cx="1458073" cy="732461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6204EFD-5175-364B-466C-913EB6DB599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8" y="1718507"/>
            <a:ext cx="4103595" cy="4225093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en-US">
                <a:latin typeface="Roboto"/>
                <a:ea typeface="Roboto"/>
                <a:cs typeface="Arial"/>
              </a:rPr>
              <a:t>Lean is all about eliminating or reducing any work that is considered non-value-adding to a process.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Roboto"/>
                <a:ea typeface="Roboto"/>
                <a:cs typeface="Arial"/>
              </a:rPr>
              <a:t>VISUALIZE:  Physically map out your current activities, look at or study them, see where you can eliminate waste, remove and try again.</a:t>
            </a:r>
          </a:p>
          <a:p>
            <a:pPr marL="0" indent="0">
              <a:buNone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</p:txBody>
      </p:sp>
      <p:pic>
        <p:nvPicPr>
          <p:cNvPr id="11" name="Picture 10" descr="A person and person sitting on a word&#10;&#10;Description automatically generated">
            <a:extLst>
              <a:ext uri="{FF2B5EF4-FFF2-40B4-BE49-F238E27FC236}">
                <a16:creationId xmlns:a16="http://schemas.microsoft.com/office/drawing/2014/main" id="{DAF3E76C-A388-2078-2007-88BBA56ED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593089"/>
            <a:ext cx="6735234" cy="31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8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6F6D-B0A8-3A34-2CCD-FAF42FC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</a:rPr>
              <a:t>Would you like to learn more? </a:t>
            </a:r>
            <a:endParaRPr lang="en-US"/>
          </a:p>
        </p:txBody>
      </p:sp>
      <p:pic>
        <p:nvPicPr>
          <p:cNvPr id="6" name="Picture 5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5F5C1054-59CA-940F-90F4-12783006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933" b="13644"/>
          <a:stretch/>
        </p:blipFill>
        <p:spPr>
          <a:xfrm>
            <a:off x="9918735" y="6125552"/>
            <a:ext cx="1458073" cy="73246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85DF36-90A6-39AD-EF10-903D3C9C2B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9" y="1686757"/>
            <a:ext cx="5143502" cy="4256843"/>
          </a:xfrm>
        </p:spPr>
        <p:txBody>
          <a:bodyPr/>
          <a:lstStyle/>
          <a:p>
            <a:r>
              <a:rPr lang="en-US"/>
              <a:t>QR code to shared a shared word doc</a:t>
            </a:r>
          </a:p>
          <a:p>
            <a:r>
              <a:rPr lang="en-US"/>
              <a:t>Includes some resources we have found useful  </a:t>
            </a:r>
          </a:p>
          <a:p>
            <a:r>
              <a:rPr lang="en-US"/>
              <a:t>You are welcome to add your own!  </a:t>
            </a:r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FC18537-A9DD-7E8C-86AD-59B53D220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244" y="1353678"/>
            <a:ext cx="4359089" cy="4359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AA2E8-D280-BE59-93DE-8614F3815DEC}"/>
              </a:ext>
            </a:extLst>
          </p:cNvPr>
          <p:cNvSpPr txBox="1"/>
          <p:nvPr/>
        </p:nvSpPr>
        <p:spPr>
          <a:xfrm>
            <a:off x="7348343" y="5481935"/>
            <a:ext cx="4148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/>
              <a:t>bit.ly</a:t>
            </a:r>
            <a:r>
              <a:rPr lang="en-US" sz="2400" b="1"/>
              <a:t>/TechForum2024_ITSM</a:t>
            </a:r>
          </a:p>
        </p:txBody>
      </p:sp>
    </p:spTree>
    <p:extLst>
      <p:ext uri="{BB962C8B-B14F-4D97-AF65-F5344CB8AC3E}">
        <p14:creationId xmlns:p14="http://schemas.microsoft.com/office/powerpoint/2010/main" val="180184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flag on top&#10;&#10;Description automatically generated">
            <a:extLst>
              <a:ext uri="{FF2B5EF4-FFF2-40B4-BE49-F238E27FC236}">
                <a16:creationId xmlns:a16="http://schemas.microsoft.com/office/drawing/2014/main" id="{8BF183F7-374E-991C-18A3-DE66DB675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B91D2-9EBA-CC05-BBD3-20598480A650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Thank you!	 					</a:t>
            </a:r>
            <a:endParaRPr lang="en-US" sz="2800" b="1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C5FA6-0485-6BF4-FD8E-162063077C46}"/>
              </a:ext>
            </a:extLst>
          </p:cNvPr>
          <p:cNvSpPr txBox="1"/>
          <p:nvPr/>
        </p:nvSpPr>
        <p:spPr>
          <a:xfrm>
            <a:off x="8380585" y="5980836"/>
            <a:ext cx="3738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jennifer-reinier@uiowa.edu</a:t>
            </a:r>
            <a:endParaRPr lang="en-US" sz="2400" b="1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  <a:p>
            <a:r>
              <a:rPr lang="en-US" sz="2400" b="1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dave-long@uiowa.edu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7420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University of Iow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2E5CFCA395D54992946B3F4DD8E37C" ma:contentTypeVersion="15" ma:contentTypeDescription="Create a new document." ma:contentTypeScope="" ma:versionID="a086f2b263d2fbcac92c9b8a73edf089">
  <xsd:schema xmlns:xsd="http://www.w3.org/2001/XMLSchema" xmlns:xs="http://www.w3.org/2001/XMLSchema" xmlns:p="http://schemas.microsoft.com/office/2006/metadata/properties" xmlns:ns2="9e31e808-ea02-4b4e-867b-ebf3956b127b" xmlns:ns3="f7bd82a8-1625-49f4-945d-9318a4e66ec1" targetNamespace="http://schemas.microsoft.com/office/2006/metadata/properties" ma:root="true" ma:fieldsID="90c47c18c878af852538798a13e94291" ns2:_="" ns3:_="">
    <xsd:import namespace="9e31e808-ea02-4b4e-867b-ebf3956b127b"/>
    <xsd:import namespace="f7bd82a8-1625-49f4-945d-9318a4e66e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1e808-ea02-4b4e-867b-ebf3956b1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af9f51b-2984-4022-8acc-3c23a99e8b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82a8-1625-49f4-945d-9318a4e66ec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87c5472-ee3b-4a6d-bea7-33d6127b9877}" ma:internalName="TaxCatchAll" ma:showField="CatchAllData" ma:web="f7bd82a8-1625-49f4-945d-9318a4e66e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7bd82a8-1625-49f4-945d-9318a4e66ec1" xsi:nil="true"/>
    <lcf76f155ced4ddcb4097134ff3c332f xmlns="9e31e808-ea02-4b4e-867b-ebf3956b127b">
      <Terms xmlns="http://schemas.microsoft.com/office/infopath/2007/PartnerControls"/>
    </lcf76f155ced4ddcb4097134ff3c332f>
    <SharedWithUsers xmlns="f7bd82a8-1625-49f4-945d-9318a4e66ec1">
      <UserInfo>
        <DisplayName>Scott, Brenda S</DisplayName>
        <AccountId>236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4A32DA-ED8D-4B1B-9794-D1F52F68D531}"/>
</file>

<file path=customXml/itemProps2.xml><?xml version="1.0" encoding="utf-8"?>
<ds:datastoreItem xmlns:ds="http://schemas.openxmlformats.org/officeDocument/2006/customXml" ds:itemID="{097FFD54-27B0-415C-8654-D843242BD071}">
  <ds:schemaRefs>
    <ds:schemaRef ds:uri="http://purl.org/dc/elements/1.1/"/>
    <ds:schemaRef ds:uri="3e6d1d6a-9ce8-44eb-93af-f09f834eb1ea"/>
    <ds:schemaRef ds:uri="http://purl.org/dc/dcmitype/"/>
    <ds:schemaRef ds:uri="e9c0780e-4bf5-43c2-ac23-9a820fac8882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14B8143-C3D6-460D-830C-A8DBEE8551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Macintosh PowerPoint</Application>
  <PresentationFormat>Widescreen</PresentationFormat>
  <Paragraphs>74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Courier New,monospace</vt:lpstr>
      <vt:lpstr>Roboto</vt:lpstr>
      <vt:lpstr>Roboto Black</vt:lpstr>
      <vt:lpstr>Office Theme</vt:lpstr>
      <vt:lpstr>IT Service Management</vt:lpstr>
      <vt:lpstr>What is IT Service Management? </vt:lpstr>
      <vt:lpstr>How do you define a service?</vt:lpstr>
      <vt:lpstr>ITSM concepts you can use today: </vt:lpstr>
      <vt:lpstr>Putting the customer first</vt:lpstr>
      <vt:lpstr>Change</vt:lpstr>
      <vt:lpstr>LEAN strategies</vt:lpstr>
      <vt:lpstr>Would you like to learn more? </vt:lpstr>
      <vt:lpstr>PowerPoint Presentation</vt:lpstr>
      <vt:lpstr>PowerPoint Presentation</vt:lpstr>
      <vt:lpstr>PowerPoint Presentation</vt:lpstr>
      <vt:lpstr>Other frameworks </vt:lpstr>
      <vt:lpstr>Roll back strategies </vt:lpstr>
      <vt:lpstr>PowerPoint Presentation</vt:lpstr>
      <vt:lpstr>Putting the customer first </vt:lpstr>
      <vt:lpstr>Vocabulary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ryan-potter@uiowa.edu</dc:creator>
  <cp:lastModifiedBy>Riehl Dahya, Nicole M</cp:lastModifiedBy>
  <cp:revision>2</cp:revision>
  <dcterms:created xsi:type="dcterms:W3CDTF">2020-01-21T18:13:39Z</dcterms:created>
  <dcterms:modified xsi:type="dcterms:W3CDTF">2024-05-30T22:28:03Z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0x010100569AAA9F5F04F64C9D1CEC8738CE42DA</vt:lpwstr>
  </property>
  <property fmtid="{D5CDD505-2E9C-101B-9397-08002B2CF9AE}" pid="3" name="MediaServiceImageTags">
    <vt:lpwstr/>
  </property>
</Properties>
</file>