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446" r:id="rId3"/>
    <p:sldId id="448" r:id="rId4"/>
    <p:sldId id="449" r:id="rId5"/>
    <p:sldId id="445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4E"/>
    <a:srgbClr val="AF74BC"/>
    <a:srgbClr val="FF0000"/>
    <a:srgbClr val="FF6565"/>
    <a:srgbClr val="FF4B4A"/>
    <a:srgbClr val="C6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291"/>
  </p:normalViewPr>
  <p:slideViewPr>
    <p:cSldViewPr snapToGrid="0" snapToObjects="1">
      <p:cViewPr varScale="1">
        <p:scale>
          <a:sx n="90" d="100"/>
          <a:sy n="90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6/4/23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4574783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4952307"/>
            <a:ext cx="6858000" cy="463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1774217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339665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3BE6AB2-3490-2748-9E67-B0D1C9E9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3367174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2463765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730595" y="3029213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A153940-985B-0343-8AA0-962B6459B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269D8-9185-4B4A-BBD8-98902D1A9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4365" y="1875183"/>
            <a:ext cx="6215270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992326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3557929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50876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3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992326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3627502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50876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475" y="2393895"/>
            <a:ext cx="3624710" cy="553998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3161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689"/>
            <a:ext cx="7886700" cy="4388698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111DF5C-863B-494F-85BE-A436C8203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044" y="365126"/>
            <a:ext cx="78867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7101"/>
            <a:ext cx="7886700" cy="4018000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09528C-DB51-A24D-915E-2E04DFCB9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9DAA7-4BE1-B748-9C7B-DA63BD0EB7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387"/>
            <a:ext cx="4171950" cy="3923407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3970" y="1"/>
            <a:ext cx="4227557" cy="638377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43" y="365126"/>
            <a:ext cx="4227557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01F0FA0-1F46-E043-AE59-E85747041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DB5E60-3D00-2445-93A3-D52213C511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19933" y="2855783"/>
            <a:ext cx="3824068" cy="35379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19932" y="0"/>
            <a:ext cx="1895877" cy="2817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2028" y="0"/>
            <a:ext cx="1895877" cy="2817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76" y="365126"/>
            <a:ext cx="4227557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387"/>
            <a:ext cx="4171950" cy="3923407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7E0904-C0C0-C444-8526-10F5A0BCC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C05709-C64C-4E48-ADA0-05F2402FB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4510" y="1570038"/>
            <a:ext cx="7886700" cy="411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72E00-D5A0-3949-A13A-E74226E1A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12B3D-5C17-A448-B655-A9DD7C2ED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3" r:id="rId3"/>
    <p:sldLayoutId id="2147483661" r:id="rId4"/>
    <p:sldLayoutId id="2147483650" r:id="rId5"/>
    <p:sldLayoutId id="2147483662" r:id="rId6"/>
    <p:sldLayoutId id="2147483654" r:id="rId7"/>
    <p:sldLayoutId id="2147483655" r:id="rId8"/>
    <p:sldLayoutId id="2147483665" r:id="rId9"/>
    <p:sldLayoutId id="2147483664" r:id="rId10"/>
    <p:sldLayoutId id="214748366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2677626"/>
            <a:ext cx="6636309" cy="1843238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Information Security &amp; Technology Ecosystems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Tech Forum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June 5,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FEB04-6AB2-DD4F-B560-E3674C11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671B5-D86E-C726-B4ED-61AA1110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Ecosystems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F603BA-0A39-2D0F-9FCE-48BB46067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FB937-68E0-457C-4698-5478BC1A45EF}"/>
              </a:ext>
            </a:extLst>
          </p:cNvPr>
          <p:cNvSpPr txBox="1"/>
          <p:nvPr/>
        </p:nvSpPr>
        <p:spPr>
          <a:xfrm>
            <a:off x="628650" y="5568612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Increasing geographic &amp; structural scope for the organizational “tech stack”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C4ACBE-687B-5525-22F1-B4817BC1CCDF}"/>
              </a:ext>
            </a:extLst>
          </p:cNvPr>
          <p:cNvSpPr/>
          <p:nvPr/>
        </p:nvSpPr>
        <p:spPr>
          <a:xfrm>
            <a:off x="3361038" y="3216764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Technology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DCC750-17DE-F1E5-8748-DDE5DD1749B5}"/>
              </a:ext>
            </a:extLst>
          </p:cNvPr>
          <p:cNvSpPr/>
          <p:nvPr/>
        </p:nvSpPr>
        <p:spPr>
          <a:xfrm>
            <a:off x="1015670" y="4393828"/>
            <a:ext cx="2024898" cy="5162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Browser-based Cloud Applications (SaaS)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05333A-00B4-ADB0-E240-EA032E809608}"/>
              </a:ext>
            </a:extLst>
          </p:cNvPr>
          <p:cNvSpPr/>
          <p:nvPr/>
        </p:nvSpPr>
        <p:spPr>
          <a:xfrm>
            <a:off x="6493927" y="4512447"/>
            <a:ext cx="1682580" cy="4846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Remote Workspaces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4DEBA0A-88B1-1BD6-0679-1F16CFBFC249}"/>
              </a:ext>
            </a:extLst>
          </p:cNvPr>
          <p:cNvSpPr/>
          <p:nvPr/>
        </p:nvSpPr>
        <p:spPr>
          <a:xfrm>
            <a:off x="6075017" y="1950063"/>
            <a:ext cx="1682580" cy="5776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Cloud Servers</a:t>
            </a:r>
          </a:p>
          <a:p>
            <a:pPr algn="ctr"/>
            <a:r>
              <a:rPr lang="en-US" sz="1400" dirty="0"/>
              <a:t>(IaaS/PaaS)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D08DF99-498E-61E1-3DFD-6F4088850F16}"/>
              </a:ext>
            </a:extLst>
          </p:cNvPr>
          <p:cNvSpPr/>
          <p:nvPr/>
        </p:nvSpPr>
        <p:spPr>
          <a:xfrm>
            <a:off x="1660501" y="1981191"/>
            <a:ext cx="1495164" cy="5162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Campus Environment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6CEB8E-480B-F1AB-ED07-DD3439729CB8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2408083" y="2497421"/>
            <a:ext cx="952955" cy="762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2A6307-6F1D-D5A5-C8FA-B54A6799BD82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634680" y="2527742"/>
            <a:ext cx="1281627" cy="689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8EB80D-514C-E55C-4A32-D77AD40EFBC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634680" y="3760462"/>
            <a:ext cx="1700537" cy="751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9D6943-DB0E-7F28-1F7B-321DFDD9624A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028119" y="3732994"/>
            <a:ext cx="1332919" cy="66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3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671B5-D86E-C726-B4ED-61AA1110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System Evolution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F603BA-0A39-2D0F-9FCE-48BB46067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A86ABA-DB3D-C3FD-A90F-5C613836EE56}"/>
              </a:ext>
            </a:extLst>
          </p:cNvPr>
          <p:cNvSpPr/>
          <p:nvPr/>
        </p:nvSpPr>
        <p:spPr>
          <a:xfrm>
            <a:off x="891297" y="1599797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Anti-Virus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BCEA121-00A5-0527-5FC7-7FBC76480EAB}"/>
              </a:ext>
            </a:extLst>
          </p:cNvPr>
          <p:cNvSpPr/>
          <p:nvPr/>
        </p:nvSpPr>
        <p:spPr>
          <a:xfrm>
            <a:off x="2200817" y="2284984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Anti-Malware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92E5292-E6C4-1D44-795A-E98DFBB5E7FA}"/>
              </a:ext>
            </a:extLst>
          </p:cNvPr>
          <p:cNvSpPr/>
          <p:nvPr/>
        </p:nvSpPr>
        <p:spPr>
          <a:xfrm>
            <a:off x="3510337" y="2970171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Protection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9D7B10A-A692-6FEA-7D4E-DE3AABEB5C4D}"/>
              </a:ext>
            </a:extLst>
          </p:cNvPr>
          <p:cNvSpPr/>
          <p:nvPr/>
        </p:nvSpPr>
        <p:spPr>
          <a:xfrm>
            <a:off x="4819857" y="3655358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Detection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F6102C3-5C24-4161-844B-76CF785A5B8E}"/>
              </a:ext>
            </a:extLst>
          </p:cNvPr>
          <p:cNvSpPr/>
          <p:nvPr/>
        </p:nvSpPr>
        <p:spPr>
          <a:xfrm>
            <a:off x="6129378" y="4340544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Response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4F6CA4-61F0-027E-0AB0-038B602AD697}"/>
              </a:ext>
            </a:extLst>
          </p:cNvPr>
          <p:cNvSpPr/>
          <p:nvPr/>
        </p:nvSpPr>
        <p:spPr>
          <a:xfrm>
            <a:off x="1173892" y="5120677"/>
            <a:ext cx="6796216" cy="685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Endpoint Detection &amp; Response (EDR)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FB937-68E0-457C-4698-5478BC1A45EF}"/>
              </a:ext>
            </a:extLst>
          </p:cNvPr>
          <p:cNvSpPr txBox="1"/>
          <p:nvPr/>
        </p:nvSpPr>
        <p:spPr>
          <a:xfrm>
            <a:off x="5299734" y="2020127"/>
            <a:ext cx="328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Capabilities may combine into a single product over time</a:t>
            </a:r>
          </a:p>
        </p:txBody>
      </p:sp>
    </p:spTree>
    <p:extLst>
      <p:ext uri="{BB962C8B-B14F-4D97-AF65-F5344CB8AC3E}">
        <p14:creationId xmlns:p14="http://schemas.microsoft.com/office/powerpoint/2010/main" val="316195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671B5-D86E-C726-B4ED-61AA1110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Trend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F603BA-0A39-2D0F-9FCE-48BB46067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C094121-6841-7BC6-DFC3-D7C8AB52B56F}"/>
              </a:ext>
            </a:extLst>
          </p:cNvPr>
          <p:cNvSpPr/>
          <p:nvPr/>
        </p:nvSpPr>
        <p:spPr>
          <a:xfrm>
            <a:off x="1235676" y="3157151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Security Ecosystem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2D674F-3B93-F752-1B8B-309E3FFA380F}"/>
              </a:ext>
            </a:extLst>
          </p:cNvPr>
          <p:cNvSpPr/>
          <p:nvPr/>
        </p:nvSpPr>
        <p:spPr>
          <a:xfrm>
            <a:off x="4833038" y="3157151"/>
            <a:ext cx="2273642" cy="543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Tech Ecosystem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0304AD6-ECF9-137E-366C-EDD1AFEE7378}"/>
              </a:ext>
            </a:extLst>
          </p:cNvPr>
          <p:cNvSpPr/>
          <p:nvPr/>
        </p:nvSpPr>
        <p:spPr>
          <a:xfrm>
            <a:off x="418586" y="2256135"/>
            <a:ext cx="1348431" cy="323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EDR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2B31B01-7239-97DE-19BA-3D9402C43EEE}"/>
              </a:ext>
            </a:extLst>
          </p:cNvPr>
          <p:cNvSpPr/>
          <p:nvPr/>
        </p:nvSpPr>
        <p:spPr>
          <a:xfrm>
            <a:off x="2570205" y="2059457"/>
            <a:ext cx="1348431" cy="323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SIEM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84C27F-5819-5550-6FFE-9C00679E6BDC}"/>
              </a:ext>
            </a:extLst>
          </p:cNvPr>
          <p:cNvSpPr/>
          <p:nvPr/>
        </p:nvSpPr>
        <p:spPr>
          <a:xfrm>
            <a:off x="237354" y="4038081"/>
            <a:ext cx="1348431" cy="323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NGFW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92277F-F221-428E-9D7D-CAE286013D56}"/>
              </a:ext>
            </a:extLst>
          </p:cNvPr>
          <p:cNvSpPr/>
          <p:nvPr/>
        </p:nvSpPr>
        <p:spPr>
          <a:xfrm>
            <a:off x="2372497" y="4736798"/>
            <a:ext cx="1348431" cy="323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Anti-Phishing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DC7189C-FBBB-AA97-A85E-3D730C321400}"/>
              </a:ext>
            </a:extLst>
          </p:cNvPr>
          <p:cNvSpPr/>
          <p:nvPr/>
        </p:nvSpPr>
        <p:spPr>
          <a:xfrm>
            <a:off x="5162939" y="4702318"/>
            <a:ext cx="1348431" cy="323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Cloud Apps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78B24F-B59B-F899-EA66-DE1D9DC84F93}"/>
              </a:ext>
            </a:extLst>
          </p:cNvPr>
          <p:cNvSpPr/>
          <p:nvPr/>
        </p:nvSpPr>
        <p:spPr>
          <a:xfrm>
            <a:off x="6883999" y="4269802"/>
            <a:ext cx="1348431" cy="323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Remote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7F4D76-3D78-7359-A711-3DD50477DC27}"/>
              </a:ext>
            </a:extLst>
          </p:cNvPr>
          <p:cNvSpPr/>
          <p:nvPr/>
        </p:nvSpPr>
        <p:spPr>
          <a:xfrm>
            <a:off x="7139641" y="2256135"/>
            <a:ext cx="1348431" cy="323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IaaS/PaaS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20BF100-23A8-7999-7905-3C6A2398D374}"/>
              </a:ext>
            </a:extLst>
          </p:cNvPr>
          <p:cNvSpPr/>
          <p:nvPr/>
        </p:nvSpPr>
        <p:spPr>
          <a:xfrm>
            <a:off x="4979777" y="1749738"/>
            <a:ext cx="1348431" cy="323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Campus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09E8BA3-7BE2-BA5A-686A-6E1257AC535E}"/>
              </a:ext>
            </a:extLst>
          </p:cNvPr>
          <p:cNvSpPr/>
          <p:nvPr/>
        </p:nvSpPr>
        <p:spPr>
          <a:xfrm>
            <a:off x="3804336" y="3247882"/>
            <a:ext cx="790832" cy="36223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8D2D9-A7F1-0419-4454-0C02A507363F}"/>
              </a:ext>
            </a:extLst>
          </p:cNvPr>
          <p:cNvCxnSpPr>
            <a:cxnSpLocks/>
            <a:stCxn id="8" idx="2"/>
            <a:endCxn id="2" idx="0"/>
          </p:cNvCxnSpPr>
          <p:nvPr/>
        </p:nvCxnSpPr>
        <p:spPr>
          <a:xfrm flipH="1">
            <a:off x="2372497" y="2382794"/>
            <a:ext cx="871924" cy="774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880CDF-02AE-90EE-78F6-D3CD1864C8A4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>
            <a:off x="1092802" y="2579472"/>
            <a:ext cx="1279695" cy="577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A8EEAA-BEDC-9C80-1B65-DD1EC21EF071}"/>
              </a:ext>
            </a:extLst>
          </p:cNvPr>
          <p:cNvCxnSpPr>
            <a:cxnSpLocks/>
            <a:stCxn id="9" idx="0"/>
            <a:endCxn id="2" idx="2"/>
          </p:cNvCxnSpPr>
          <p:nvPr/>
        </p:nvCxnSpPr>
        <p:spPr>
          <a:xfrm flipV="1">
            <a:off x="911570" y="3700849"/>
            <a:ext cx="1460927" cy="33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8D0E5F-85B5-81B3-9FC2-C3CF2C729785}"/>
              </a:ext>
            </a:extLst>
          </p:cNvPr>
          <p:cNvCxnSpPr>
            <a:cxnSpLocks/>
            <a:stCxn id="10" idx="0"/>
            <a:endCxn id="2" idx="2"/>
          </p:cNvCxnSpPr>
          <p:nvPr/>
        </p:nvCxnSpPr>
        <p:spPr>
          <a:xfrm flipH="1" flipV="1">
            <a:off x="2372497" y="3700849"/>
            <a:ext cx="674216" cy="1035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73961B-FF2C-FFEB-0B11-58701AA42AD8}"/>
              </a:ext>
            </a:extLst>
          </p:cNvPr>
          <p:cNvCxnSpPr>
            <a:cxnSpLocks/>
            <a:stCxn id="3" idx="0"/>
            <a:endCxn id="14" idx="2"/>
          </p:cNvCxnSpPr>
          <p:nvPr/>
        </p:nvCxnSpPr>
        <p:spPr>
          <a:xfrm flipH="1" flipV="1">
            <a:off x="5653993" y="2073075"/>
            <a:ext cx="315866" cy="1084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315C09-2549-5D6E-EFA5-C341101F31BC}"/>
              </a:ext>
            </a:extLst>
          </p:cNvPr>
          <p:cNvCxnSpPr>
            <a:cxnSpLocks/>
            <a:stCxn id="3" idx="0"/>
            <a:endCxn id="13" idx="2"/>
          </p:cNvCxnSpPr>
          <p:nvPr/>
        </p:nvCxnSpPr>
        <p:spPr>
          <a:xfrm flipV="1">
            <a:off x="5969859" y="2579472"/>
            <a:ext cx="1843998" cy="577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9F6EC6-6487-77F5-BB83-844E2E1D6B86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5969859" y="3700849"/>
            <a:ext cx="1588356" cy="568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CEFF44D-5157-834D-E2A8-21B33E845E79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flipH="1">
            <a:off x="5837155" y="3700849"/>
            <a:ext cx="132704" cy="1001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B6989D3-C4E2-EA3D-8047-516DCB8FDC68}"/>
              </a:ext>
            </a:extLst>
          </p:cNvPr>
          <p:cNvSpPr txBox="1"/>
          <p:nvPr/>
        </p:nvSpPr>
        <p:spPr>
          <a:xfrm>
            <a:off x="4199752" y="5549074"/>
            <a:ext cx="460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Security (information risk) is a considered component in the technology ecosystem</a:t>
            </a:r>
          </a:p>
        </p:txBody>
      </p:sp>
    </p:spTree>
    <p:extLst>
      <p:ext uri="{BB962C8B-B14F-4D97-AF65-F5344CB8AC3E}">
        <p14:creationId xmlns:p14="http://schemas.microsoft.com/office/powerpoint/2010/main" val="254751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671B5-D86E-C726-B4ED-61AA1110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95C9B1-E80E-987E-B3FA-6AF60EA0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integration of “Operational” and “Security”-focused capabilities</a:t>
            </a:r>
          </a:p>
          <a:p>
            <a:pPr lvl="1"/>
            <a:r>
              <a:rPr lang="en-US" dirty="0"/>
              <a:t>Observability &amp; Visibility</a:t>
            </a:r>
          </a:p>
          <a:p>
            <a:pPr lvl="1"/>
            <a:r>
              <a:rPr lang="en-US" dirty="0"/>
              <a:t>Alerting &amp; Automated Response</a:t>
            </a:r>
          </a:p>
          <a:p>
            <a:endParaRPr lang="en-US" dirty="0"/>
          </a:p>
          <a:p>
            <a:r>
              <a:rPr lang="en-US" dirty="0"/>
              <a:t>Technology vendors integrate security-supportive capabilities</a:t>
            </a:r>
          </a:p>
          <a:p>
            <a:pPr lvl="1"/>
            <a:r>
              <a:rPr lang="en-US" dirty="0"/>
              <a:t>Ex. AWS CloudWatch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Some security solutions integrated into technology systems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Benefits &amp; Challenges</a:t>
            </a:r>
          </a:p>
          <a:p>
            <a:pPr lvl="1"/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9F603BA-0A39-2D0F-9FCE-48BB46067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/>
          <a:lstStyle/>
          <a:p>
            <a:r>
              <a:rPr lang="en-US" dirty="0"/>
              <a:t>Information Security &amp; Policy Office</a:t>
            </a:r>
          </a:p>
        </p:txBody>
      </p:sp>
    </p:spTree>
    <p:extLst>
      <p:ext uri="{BB962C8B-B14F-4D97-AF65-F5344CB8AC3E}">
        <p14:creationId xmlns:p14="http://schemas.microsoft.com/office/powerpoint/2010/main" val="295760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B89B4D-28F7-A648-A981-9CFA121DE5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295D826-CAC7-9540-8C66-11D2CB18B2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474" y="2393895"/>
            <a:ext cx="2686954" cy="55399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723D8-AC7F-B9A5-8D39-A82EA3D1B6D9}"/>
              </a:ext>
            </a:extLst>
          </p:cNvPr>
          <p:cNvSpPr txBox="1"/>
          <p:nvPr/>
        </p:nvSpPr>
        <p:spPr>
          <a:xfrm>
            <a:off x="3690257" y="656465"/>
            <a:ext cx="5181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Information Security &amp; Policy Office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it-security@uiowa.edu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319-335-6332</a:t>
            </a:r>
          </a:p>
        </p:txBody>
      </p:sp>
    </p:spTree>
    <p:extLst>
      <p:ext uri="{BB962C8B-B14F-4D97-AF65-F5344CB8AC3E}">
        <p14:creationId xmlns:p14="http://schemas.microsoft.com/office/powerpoint/2010/main" val="31522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3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WA-BRAND-Template-Widescreen" id="{A25A45C0-D9D8-A44F-9292-57D2DC0F3846}" vid="{DCED7445-4F60-224D-9666-5C3E6928A3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19557</TotalTime>
  <Words>175</Words>
  <Application>Microsoft Macintosh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Information Security &amp; Technology Ecosystems</vt:lpstr>
      <vt:lpstr>Technology Ecosystems</vt:lpstr>
      <vt:lpstr>Security System Evolution</vt:lpstr>
      <vt:lpstr>Current Trend</vt:lpstr>
      <vt:lpstr>Near Future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the Presentation Title Slide</dc:title>
  <dc:creator>Corliss, Jessica A</dc:creator>
  <cp:lastModifiedBy>Furst, Zach W</cp:lastModifiedBy>
  <cp:revision>124</cp:revision>
  <cp:lastPrinted>2021-02-15T19:57:12Z</cp:lastPrinted>
  <dcterms:created xsi:type="dcterms:W3CDTF">2020-02-03T17:28:51Z</dcterms:created>
  <dcterms:modified xsi:type="dcterms:W3CDTF">2023-06-05T03:17:07Z</dcterms:modified>
</cp:coreProperties>
</file>