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450" r:id="rId3"/>
    <p:sldId id="446" r:id="rId4"/>
    <p:sldId id="451" r:id="rId5"/>
    <p:sldId id="449" r:id="rId6"/>
    <p:sldId id="452" r:id="rId7"/>
    <p:sldId id="445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4E"/>
    <a:srgbClr val="AF74BC"/>
    <a:srgbClr val="FF0000"/>
    <a:srgbClr val="FF6565"/>
    <a:srgbClr val="FF4B4A"/>
    <a:srgbClr val="C6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291"/>
  </p:normalViewPr>
  <p:slideViewPr>
    <p:cSldViewPr snapToGrid="0" snapToObjects="1">
      <p:cViewPr varScale="1">
        <p:scale>
          <a:sx n="117" d="100"/>
          <a:sy n="117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7EE11-289F-F940-8E3B-A820244AD514}" type="doc">
      <dgm:prSet loTypeId="urn:microsoft.com/office/officeart/2005/8/layout/cycle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67558-4EAF-B94C-A8A5-C920A739061D}">
      <dgm:prSet phldrT="[Text]"/>
      <dgm:spPr/>
      <dgm:t>
        <a:bodyPr/>
        <a:lstStyle/>
        <a:p>
          <a:r>
            <a:rPr lang="en-US" b="1" dirty="0"/>
            <a:t>Observe</a:t>
          </a:r>
        </a:p>
      </dgm:t>
    </dgm:pt>
    <dgm:pt modelId="{AF86EF8A-1335-8441-9078-FA958AFBF104}" type="parTrans" cxnId="{58D221F1-6978-7344-BD4F-5E245B1EE3F8}">
      <dgm:prSet/>
      <dgm:spPr/>
      <dgm:t>
        <a:bodyPr/>
        <a:lstStyle/>
        <a:p>
          <a:endParaRPr lang="en-US" b="1"/>
        </a:p>
      </dgm:t>
    </dgm:pt>
    <dgm:pt modelId="{F145E386-B210-6641-912A-C868ACBB705F}" type="sibTrans" cxnId="{58D221F1-6978-7344-BD4F-5E245B1EE3F8}">
      <dgm:prSet/>
      <dgm:spPr/>
      <dgm:t>
        <a:bodyPr/>
        <a:lstStyle/>
        <a:p>
          <a:endParaRPr lang="en-US" b="1"/>
        </a:p>
      </dgm:t>
    </dgm:pt>
    <dgm:pt modelId="{A4E14D8E-8C3F-754C-BD9F-9DBE9DE0C4DB}">
      <dgm:prSet phldrT="[Text]"/>
      <dgm:spPr/>
      <dgm:t>
        <a:bodyPr/>
        <a:lstStyle/>
        <a:p>
          <a:r>
            <a:rPr lang="en-US" b="1" dirty="0"/>
            <a:t>Orient</a:t>
          </a:r>
        </a:p>
      </dgm:t>
    </dgm:pt>
    <dgm:pt modelId="{8A380381-DF32-F84E-A5BA-81ADB0C8F3F4}" type="parTrans" cxnId="{97944C3D-2CCC-7E49-92F6-F37867AF5080}">
      <dgm:prSet/>
      <dgm:spPr/>
      <dgm:t>
        <a:bodyPr/>
        <a:lstStyle/>
        <a:p>
          <a:endParaRPr lang="en-US" b="1"/>
        </a:p>
      </dgm:t>
    </dgm:pt>
    <dgm:pt modelId="{30497499-F2E5-454E-BF9F-AAD34D8E7E70}" type="sibTrans" cxnId="{97944C3D-2CCC-7E49-92F6-F37867AF5080}">
      <dgm:prSet/>
      <dgm:spPr/>
      <dgm:t>
        <a:bodyPr/>
        <a:lstStyle/>
        <a:p>
          <a:endParaRPr lang="en-US" b="1"/>
        </a:p>
      </dgm:t>
    </dgm:pt>
    <dgm:pt modelId="{C1314E6B-E190-0D40-9D94-5DEB82E86DC2}">
      <dgm:prSet phldrT="[Text]"/>
      <dgm:spPr/>
      <dgm:t>
        <a:bodyPr/>
        <a:lstStyle/>
        <a:p>
          <a:r>
            <a:rPr lang="en-US" b="1" dirty="0"/>
            <a:t>Decide</a:t>
          </a:r>
        </a:p>
      </dgm:t>
    </dgm:pt>
    <dgm:pt modelId="{05F06154-437A-A44D-A840-0CA789A600CB}" type="parTrans" cxnId="{F289A257-5E02-6246-95A8-4B4C399D59E8}">
      <dgm:prSet/>
      <dgm:spPr/>
      <dgm:t>
        <a:bodyPr/>
        <a:lstStyle/>
        <a:p>
          <a:endParaRPr lang="en-US" b="1"/>
        </a:p>
      </dgm:t>
    </dgm:pt>
    <dgm:pt modelId="{1E6674FA-81DC-5041-B386-2507051F5348}" type="sibTrans" cxnId="{F289A257-5E02-6246-95A8-4B4C399D59E8}">
      <dgm:prSet/>
      <dgm:spPr/>
      <dgm:t>
        <a:bodyPr/>
        <a:lstStyle/>
        <a:p>
          <a:endParaRPr lang="en-US" b="1"/>
        </a:p>
      </dgm:t>
    </dgm:pt>
    <dgm:pt modelId="{7150A6CC-E86F-DF41-B156-F70568818044}">
      <dgm:prSet phldrT="[Text]"/>
      <dgm:spPr/>
      <dgm:t>
        <a:bodyPr/>
        <a:lstStyle/>
        <a:p>
          <a:r>
            <a:rPr lang="en-US" b="1" dirty="0"/>
            <a:t>Act</a:t>
          </a:r>
        </a:p>
      </dgm:t>
    </dgm:pt>
    <dgm:pt modelId="{484B4328-7CC7-764C-AC5C-2891C0E0BFA4}" type="parTrans" cxnId="{86B1557E-6948-2342-81BE-03AD339B35B5}">
      <dgm:prSet/>
      <dgm:spPr/>
      <dgm:t>
        <a:bodyPr/>
        <a:lstStyle/>
        <a:p>
          <a:endParaRPr lang="en-US" b="1"/>
        </a:p>
      </dgm:t>
    </dgm:pt>
    <dgm:pt modelId="{ECF84A00-B4DD-DE4D-B9DA-A47FE10124F5}" type="sibTrans" cxnId="{86B1557E-6948-2342-81BE-03AD339B35B5}">
      <dgm:prSet/>
      <dgm:spPr/>
      <dgm:t>
        <a:bodyPr/>
        <a:lstStyle/>
        <a:p>
          <a:endParaRPr lang="en-US" b="1"/>
        </a:p>
      </dgm:t>
    </dgm:pt>
    <dgm:pt modelId="{EB819E1E-727D-B842-8278-809DA3D15472}" type="pres">
      <dgm:prSet presAssocID="{6CC7EE11-289F-F940-8E3B-A820244AD514}" presName="cycle" presStyleCnt="0">
        <dgm:presLayoutVars>
          <dgm:dir/>
          <dgm:resizeHandles val="exact"/>
        </dgm:presLayoutVars>
      </dgm:prSet>
      <dgm:spPr/>
    </dgm:pt>
    <dgm:pt modelId="{A03C6502-796E-D44E-8EE7-C4C200C6FF91}" type="pres">
      <dgm:prSet presAssocID="{78467558-4EAF-B94C-A8A5-C920A739061D}" presName="dummy" presStyleCnt="0"/>
      <dgm:spPr/>
    </dgm:pt>
    <dgm:pt modelId="{17EFD972-7FBA-5844-8AEE-D5E1A44C9510}" type="pres">
      <dgm:prSet presAssocID="{78467558-4EAF-B94C-A8A5-C920A739061D}" presName="node" presStyleLbl="revTx" presStyleIdx="0" presStyleCnt="4">
        <dgm:presLayoutVars>
          <dgm:bulletEnabled val="1"/>
        </dgm:presLayoutVars>
      </dgm:prSet>
      <dgm:spPr/>
    </dgm:pt>
    <dgm:pt modelId="{6E7633BA-EDC1-6B47-9490-042E41307606}" type="pres">
      <dgm:prSet presAssocID="{F145E386-B210-6641-912A-C868ACBB705F}" presName="sibTrans" presStyleLbl="node1" presStyleIdx="0" presStyleCnt="4"/>
      <dgm:spPr/>
    </dgm:pt>
    <dgm:pt modelId="{1CCAF7DF-AAB5-284B-8D18-3FEE199F98DC}" type="pres">
      <dgm:prSet presAssocID="{A4E14D8E-8C3F-754C-BD9F-9DBE9DE0C4DB}" presName="dummy" presStyleCnt="0"/>
      <dgm:spPr/>
    </dgm:pt>
    <dgm:pt modelId="{FB367786-51E6-0A48-A261-3090A1CC178F}" type="pres">
      <dgm:prSet presAssocID="{A4E14D8E-8C3F-754C-BD9F-9DBE9DE0C4DB}" presName="node" presStyleLbl="revTx" presStyleIdx="1" presStyleCnt="4">
        <dgm:presLayoutVars>
          <dgm:bulletEnabled val="1"/>
        </dgm:presLayoutVars>
      </dgm:prSet>
      <dgm:spPr/>
    </dgm:pt>
    <dgm:pt modelId="{6ABD71ED-70B6-824D-A92A-7512F28324AD}" type="pres">
      <dgm:prSet presAssocID="{30497499-F2E5-454E-BF9F-AAD34D8E7E70}" presName="sibTrans" presStyleLbl="node1" presStyleIdx="1" presStyleCnt="4"/>
      <dgm:spPr/>
    </dgm:pt>
    <dgm:pt modelId="{69560F4A-0E43-A94F-ABA4-244AE5DAFB02}" type="pres">
      <dgm:prSet presAssocID="{C1314E6B-E190-0D40-9D94-5DEB82E86DC2}" presName="dummy" presStyleCnt="0"/>
      <dgm:spPr/>
    </dgm:pt>
    <dgm:pt modelId="{73F1A942-6AC9-1347-A39B-12DC72072FBA}" type="pres">
      <dgm:prSet presAssocID="{C1314E6B-E190-0D40-9D94-5DEB82E86DC2}" presName="node" presStyleLbl="revTx" presStyleIdx="2" presStyleCnt="4">
        <dgm:presLayoutVars>
          <dgm:bulletEnabled val="1"/>
        </dgm:presLayoutVars>
      </dgm:prSet>
      <dgm:spPr/>
    </dgm:pt>
    <dgm:pt modelId="{EF7A76D4-42C8-BC42-B6EF-DD4F1CF7AEF0}" type="pres">
      <dgm:prSet presAssocID="{1E6674FA-81DC-5041-B386-2507051F5348}" presName="sibTrans" presStyleLbl="node1" presStyleIdx="2" presStyleCnt="4"/>
      <dgm:spPr/>
    </dgm:pt>
    <dgm:pt modelId="{0ADA21DA-8D51-9345-89F5-FFC6EC53C56C}" type="pres">
      <dgm:prSet presAssocID="{7150A6CC-E86F-DF41-B156-F70568818044}" presName="dummy" presStyleCnt="0"/>
      <dgm:spPr/>
    </dgm:pt>
    <dgm:pt modelId="{79ACA11D-B3C0-0347-9BE0-26E5E0E16148}" type="pres">
      <dgm:prSet presAssocID="{7150A6CC-E86F-DF41-B156-F70568818044}" presName="node" presStyleLbl="revTx" presStyleIdx="3" presStyleCnt="4">
        <dgm:presLayoutVars>
          <dgm:bulletEnabled val="1"/>
        </dgm:presLayoutVars>
      </dgm:prSet>
      <dgm:spPr/>
    </dgm:pt>
    <dgm:pt modelId="{E625BC8D-5A81-B14C-BC17-AD2C450A758C}" type="pres">
      <dgm:prSet presAssocID="{ECF84A00-B4DD-DE4D-B9DA-A47FE10124F5}" presName="sibTrans" presStyleLbl="node1" presStyleIdx="3" presStyleCnt="4"/>
      <dgm:spPr/>
    </dgm:pt>
  </dgm:ptLst>
  <dgm:cxnLst>
    <dgm:cxn modelId="{98543907-EF6E-8D46-9E7E-3B625D3DAEBA}" type="presOf" srcId="{C1314E6B-E190-0D40-9D94-5DEB82E86DC2}" destId="{73F1A942-6AC9-1347-A39B-12DC72072FBA}" srcOrd="0" destOrd="0" presId="urn:microsoft.com/office/officeart/2005/8/layout/cycle1"/>
    <dgm:cxn modelId="{A3888817-F70A-0447-8A0A-220A39361AF9}" type="presOf" srcId="{ECF84A00-B4DD-DE4D-B9DA-A47FE10124F5}" destId="{E625BC8D-5A81-B14C-BC17-AD2C450A758C}" srcOrd="0" destOrd="0" presId="urn:microsoft.com/office/officeart/2005/8/layout/cycle1"/>
    <dgm:cxn modelId="{8075F217-113D-3940-82DE-3831A0945F28}" type="presOf" srcId="{30497499-F2E5-454E-BF9F-AAD34D8E7E70}" destId="{6ABD71ED-70B6-824D-A92A-7512F28324AD}" srcOrd="0" destOrd="0" presId="urn:microsoft.com/office/officeart/2005/8/layout/cycle1"/>
    <dgm:cxn modelId="{3026142F-C714-744D-BA5E-51EBD4BF9BAE}" type="presOf" srcId="{1E6674FA-81DC-5041-B386-2507051F5348}" destId="{EF7A76D4-42C8-BC42-B6EF-DD4F1CF7AEF0}" srcOrd="0" destOrd="0" presId="urn:microsoft.com/office/officeart/2005/8/layout/cycle1"/>
    <dgm:cxn modelId="{9FEDA734-B605-B74E-989A-09ED9000A115}" type="presOf" srcId="{6CC7EE11-289F-F940-8E3B-A820244AD514}" destId="{EB819E1E-727D-B842-8278-809DA3D15472}" srcOrd="0" destOrd="0" presId="urn:microsoft.com/office/officeart/2005/8/layout/cycle1"/>
    <dgm:cxn modelId="{97944C3D-2CCC-7E49-92F6-F37867AF5080}" srcId="{6CC7EE11-289F-F940-8E3B-A820244AD514}" destId="{A4E14D8E-8C3F-754C-BD9F-9DBE9DE0C4DB}" srcOrd="1" destOrd="0" parTransId="{8A380381-DF32-F84E-A5BA-81ADB0C8F3F4}" sibTransId="{30497499-F2E5-454E-BF9F-AAD34D8E7E70}"/>
    <dgm:cxn modelId="{F289A257-5E02-6246-95A8-4B4C399D59E8}" srcId="{6CC7EE11-289F-F940-8E3B-A820244AD514}" destId="{C1314E6B-E190-0D40-9D94-5DEB82E86DC2}" srcOrd="2" destOrd="0" parTransId="{05F06154-437A-A44D-A840-0CA789A600CB}" sibTransId="{1E6674FA-81DC-5041-B386-2507051F5348}"/>
    <dgm:cxn modelId="{6DB22574-2843-1740-B4AE-267BB4C88239}" type="presOf" srcId="{7150A6CC-E86F-DF41-B156-F70568818044}" destId="{79ACA11D-B3C0-0347-9BE0-26E5E0E16148}" srcOrd="0" destOrd="0" presId="urn:microsoft.com/office/officeart/2005/8/layout/cycle1"/>
    <dgm:cxn modelId="{86B1557E-6948-2342-81BE-03AD339B35B5}" srcId="{6CC7EE11-289F-F940-8E3B-A820244AD514}" destId="{7150A6CC-E86F-DF41-B156-F70568818044}" srcOrd="3" destOrd="0" parTransId="{484B4328-7CC7-764C-AC5C-2891C0E0BFA4}" sibTransId="{ECF84A00-B4DD-DE4D-B9DA-A47FE10124F5}"/>
    <dgm:cxn modelId="{12B084B5-9452-9848-A543-A9636EEE226A}" type="presOf" srcId="{78467558-4EAF-B94C-A8A5-C920A739061D}" destId="{17EFD972-7FBA-5844-8AEE-D5E1A44C9510}" srcOrd="0" destOrd="0" presId="urn:microsoft.com/office/officeart/2005/8/layout/cycle1"/>
    <dgm:cxn modelId="{E9D4ABDC-1FCD-5F45-BF9C-A292C6BBB27A}" type="presOf" srcId="{F145E386-B210-6641-912A-C868ACBB705F}" destId="{6E7633BA-EDC1-6B47-9490-042E41307606}" srcOrd="0" destOrd="0" presId="urn:microsoft.com/office/officeart/2005/8/layout/cycle1"/>
    <dgm:cxn modelId="{01999EE6-B5BD-C04E-BB5C-F7C45FC319DB}" type="presOf" srcId="{A4E14D8E-8C3F-754C-BD9F-9DBE9DE0C4DB}" destId="{FB367786-51E6-0A48-A261-3090A1CC178F}" srcOrd="0" destOrd="0" presId="urn:microsoft.com/office/officeart/2005/8/layout/cycle1"/>
    <dgm:cxn modelId="{58D221F1-6978-7344-BD4F-5E245B1EE3F8}" srcId="{6CC7EE11-289F-F940-8E3B-A820244AD514}" destId="{78467558-4EAF-B94C-A8A5-C920A739061D}" srcOrd="0" destOrd="0" parTransId="{AF86EF8A-1335-8441-9078-FA958AFBF104}" sibTransId="{F145E386-B210-6641-912A-C868ACBB705F}"/>
    <dgm:cxn modelId="{7D64F1B8-7A2A-8C4E-A293-8A30D71880B9}" type="presParOf" srcId="{EB819E1E-727D-B842-8278-809DA3D15472}" destId="{A03C6502-796E-D44E-8EE7-C4C200C6FF91}" srcOrd="0" destOrd="0" presId="urn:microsoft.com/office/officeart/2005/8/layout/cycle1"/>
    <dgm:cxn modelId="{446F0895-E9CB-B842-9A26-55CB19CE6F8D}" type="presParOf" srcId="{EB819E1E-727D-B842-8278-809DA3D15472}" destId="{17EFD972-7FBA-5844-8AEE-D5E1A44C9510}" srcOrd="1" destOrd="0" presId="urn:microsoft.com/office/officeart/2005/8/layout/cycle1"/>
    <dgm:cxn modelId="{2206C773-D313-3D45-9211-8253C8C8FE3C}" type="presParOf" srcId="{EB819E1E-727D-B842-8278-809DA3D15472}" destId="{6E7633BA-EDC1-6B47-9490-042E41307606}" srcOrd="2" destOrd="0" presId="urn:microsoft.com/office/officeart/2005/8/layout/cycle1"/>
    <dgm:cxn modelId="{71AEA5D4-253E-604E-BE91-19B31A18D40A}" type="presParOf" srcId="{EB819E1E-727D-B842-8278-809DA3D15472}" destId="{1CCAF7DF-AAB5-284B-8D18-3FEE199F98DC}" srcOrd="3" destOrd="0" presId="urn:microsoft.com/office/officeart/2005/8/layout/cycle1"/>
    <dgm:cxn modelId="{53810F00-F6C5-544B-BB85-F020669C6C44}" type="presParOf" srcId="{EB819E1E-727D-B842-8278-809DA3D15472}" destId="{FB367786-51E6-0A48-A261-3090A1CC178F}" srcOrd="4" destOrd="0" presId="urn:microsoft.com/office/officeart/2005/8/layout/cycle1"/>
    <dgm:cxn modelId="{6C99EB11-4256-1248-AB47-62BEBE9DD1B2}" type="presParOf" srcId="{EB819E1E-727D-B842-8278-809DA3D15472}" destId="{6ABD71ED-70B6-824D-A92A-7512F28324AD}" srcOrd="5" destOrd="0" presId="urn:microsoft.com/office/officeart/2005/8/layout/cycle1"/>
    <dgm:cxn modelId="{48C8A891-A48D-FC4F-B728-406A87A7FE5B}" type="presParOf" srcId="{EB819E1E-727D-B842-8278-809DA3D15472}" destId="{69560F4A-0E43-A94F-ABA4-244AE5DAFB02}" srcOrd="6" destOrd="0" presId="urn:microsoft.com/office/officeart/2005/8/layout/cycle1"/>
    <dgm:cxn modelId="{721B0848-A175-8B4D-8190-4891AFACB0C1}" type="presParOf" srcId="{EB819E1E-727D-B842-8278-809DA3D15472}" destId="{73F1A942-6AC9-1347-A39B-12DC72072FBA}" srcOrd="7" destOrd="0" presId="urn:microsoft.com/office/officeart/2005/8/layout/cycle1"/>
    <dgm:cxn modelId="{456F0948-EB1C-3541-A9A0-AB3FE636FA91}" type="presParOf" srcId="{EB819E1E-727D-B842-8278-809DA3D15472}" destId="{EF7A76D4-42C8-BC42-B6EF-DD4F1CF7AEF0}" srcOrd="8" destOrd="0" presId="urn:microsoft.com/office/officeart/2005/8/layout/cycle1"/>
    <dgm:cxn modelId="{B387FAC5-A06B-0441-BC48-EFA8421FF2FB}" type="presParOf" srcId="{EB819E1E-727D-B842-8278-809DA3D15472}" destId="{0ADA21DA-8D51-9345-89F5-FFC6EC53C56C}" srcOrd="9" destOrd="0" presId="urn:microsoft.com/office/officeart/2005/8/layout/cycle1"/>
    <dgm:cxn modelId="{513DC813-C6B6-5C4D-81D9-22901B6CF56F}" type="presParOf" srcId="{EB819E1E-727D-B842-8278-809DA3D15472}" destId="{79ACA11D-B3C0-0347-9BE0-26E5E0E16148}" srcOrd="10" destOrd="0" presId="urn:microsoft.com/office/officeart/2005/8/layout/cycle1"/>
    <dgm:cxn modelId="{80C32506-7959-0F4B-937C-FC9AFF1A6309}" type="presParOf" srcId="{EB819E1E-727D-B842-8278-809DA3D15472}" destId="{E625BC8D-5A81-B14C-BC17-AD2C450A758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FD972-7FBA-5844-8AEE-D5E1A44C9510}">
      <dsp:nvSpPr>
        <dsp:cNvPr id="0" name=""/>
        <dsp:cNvSpPr/>
      </dsp:nvSpPr>
      <dsp:spPr>
        <a:xfrm>
          <a:off x="2379136" y="65537"/>
          <a:ext cx="1046261" cy="104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Observe</a:t>
          </a:r>
        </a:p>
      </dsp:txBody>
      <dsp:txXfrm>
        <a:off x="2379136" y="65537"/>
        <a:ext cx="1046261" cy="1046261"/>
      </dsp:txXfrm>
    </dsp:sp>
    <dsp:sp modelId="{6E7633BA-EDC1-6B47-9490-042E41307606}">
      <dsp:nvSpPr>
        <dsp:cNvPr id="0" name=""/>
        <dsp:cNvSpPr/>
      </dsp:nvSpPr>
      <dsp:spPr>
        <a:xfrm>
          <a:off x="536432" y="-345"/>
          <a:ext cx="2954849" cy="2954849"/>
        </a:xfrm>
        <a:prstGeom prst="circularArrow">
          <a:avLst>
            <a:gd name="adj1" fmla="val 6905"/>
            <a:gd name="adj2" fmla="val 465555"/>
            <a:gd name="adj3" fmla="val 548561"/>
            <a:gd name="adj4" fmla="val 20585884"/>
            <a:gd name="adj5" fmla="val 8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367786-51E6-0A48-A261-3090A1CC178F}">
      <dsp:nvSpPr>
        <dsp:cNvPr id="0" name=""/>
        <dsp:cNvSpPr/>
      </dsp:nvSpPr>
      <dsp:spPr>
        <a:xfrm>
          <a:off x="2379136" y="1842358"/>
          <a:ext cx="1046261" cy="104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Orient</a:t>
          </a:r>
        </a:p>
      </dsp:txBody>
      <dsp:txXfrm>
        <a:off x="2379136" y="1842358"/>
        <a:ext cx="1046261" cy="1046261"/>
      </dsp:txXfrm>
    </dsp:sp>
    <dsp:sp modelId="{6ABD71ED-70B6-824D-A92A-7512F28324AD}">
      <dsp:nvSpPr>
        <dsp:cNvPr id="0" name=""/>
        <dsp:cNvSpPr/>
      </dsp:nvSpPr>
      <dsp:spPr>
        <a:xfrm>
          <a:off x="536432" y="-345"/>
          <a:ext cx="2954849" cy="2954849"/>
        </a:xfrm>
        <a:prstGeom prst="circularArrow">
          <a:avLst>
            <a:gd name="adj1" fmla="val 6905"/>
            <a:gd name="adj2" fmla="val 465555"/>
            <a:gd name="adj3" fmla="val 5948561"/>
            <a:gd name="adj4" fmla="val 4385884"/>
            <a:gd name="adj5" fmla="val 8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F1A942-6AC9-1347-A39B-12DC72072FBA}">
      <dsp:nvSpPr>
        <dsp:cNvPr id="0" name=""/>
        <dsp:cNvSpPr/>
      </dsp:nvSpPr>
      <dsp:spPr>
        <a:xfrm>
          <a:off x="602316" y="1842358"/>
          <a:ext cx="1046261" cy="104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Decide</a:t>
          </a:r>
        </a:p>
      </dsp:txBody>
      <dsp:txXfrm>
        <a:off x="602316" y="1842358"/>
        <a:ext cx="1046261" cy="1046261"/>
      </dsp:txXfrm>
    </dsp:sp>
    <dsp:sp modelId="{EF7A76D4-42C8-BC42-B6EF-DD4F1CF7AEF0}">
      <dsp:nvSpPr>
        <dsp:cNvPr id="0" name=""/>
        <dsp:cNvSpPr/>
      </dsp:nvSpPr>
      <dsp:spPr>
        <a:xfrm>
          <a:off x="536432" y="-345"/>
          <a:ext cx="2954849" cy="2954849"/>
        </a:xfrm>
        <a:prstGeom prst="circularArrow">
          <a:avLst>
            <a:gd name="adj1" fmla="val 6905"/>
            <a:gd name="adj2" fmla="val 465555"/>
            <a:gd name="adj3" fmla="val 11348561"/>
            <a:gd name="adj4" fmla="val 9785884"/>
            <a:gd name="adj5" fmla="val 8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ACA11D-B3C0-0347-9BE0-26E5E0E16148}">
      <dsp:nvSpPr>
        <dsp:cNvPr id="0" name=""/>
        <dsp:cNvSpPr/>
      </dsp:nvSpPr>
      <dsp:spPr>
        <a:xfrm>
          <a:off x="602316" y="65537"/>
          <a:ext cx="1046261" cy="104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Act</a:t>
          </a:r>
        </a:p>
      </dsp:txBody>
      <dsp:txXfrm>
        <a:off x="602316" y="65537"/>
        <a:ext cx="1046261" cy="1046261"/>
      </dsp:txXfrm>
    </dsp:sp>
    <dsp:sp modelId="{E625BC8D-5A81-B14C-BC17-AD2C450A758C}">
      <dsp:nvSpPr>
        <dsp:cNvPr id="0" name=""/>
        <dsp:cNvSpPr/>
      </dsp:nvSpPr>
      <dsp:spPr>
        <a:xfrm>
          <a:off x="536432" y="-345"/>
          <a:ext cx="2954849" cy="2954849"/>
        </a:xfrm>
        <a:prstGeom prst="circularArrow">
          <a:avLst>
            <a:gd name="adj1" fmla="val 6905"/>
            <a:gd name="adj2" fmla="val 465555"/>
            <a:gd name="adj3" fmla="val 16748561"/>
            <a:gd name="adj4" fmla="val 15185884"/>
            <a:gd name="adj5" fmla="val 8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6/4/23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4574783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4952307"/>
            <a:ext cx="6858000" cy="463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1774217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339665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3BE6AB2-3490-2748-9E67-B0D1C9E9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3367174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2463765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730595" y="3029213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A153940-985B-0343-8AA0-962B6459B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269D8-9185-4B4A-BBD8-98902D1A9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4365" y="1875183"/>
            <a:ext cx="6215270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557929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3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627502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475" y="2393895"/>
            <a:ext cx="3624710" cy="553998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3161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689"/>
            <a:ext cx="7886700" cy="4388698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111DF5C-863B-494F-85BE-A436C8203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44" y="365126"/>
            <a:ext cx="78867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7101"/>
            <a:ext cx="7886700" cy="4018000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09528C-DB51-A24D-915E-2E04DFCB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9DAA7-4BE1-B748-9C7B-DA63BD0EB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3970" y="1"/>
            <a:ext cx="4227557" cy="638377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43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01F0FA0-1F46-E043-AE59-E85747041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DB5E60-3D00-2445-93A3-D52213C511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19933" y="2855783"/>
            <a:ext cx="3824068" cy="35379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19932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2028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76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7E0904-C0C0-C444-8526-10F5A0BCC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05709-C64C-4E48-ADA0-05F2402FB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4510" y="1570038"/>
            <a:ext cx="7886700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72E00-D5A0-3949-A13A-E74226E1A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12B3D-5C17-A448-B655-A9DD7C2ED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3" r:id="rId3"/>
    <p:sldLayoutId id="2147483661" r:id="rId4"/>
    <p:sldLayoutId id="2147483650" r:id="rId5"/>
    <p:sldLayoutId id="2147483662" r:id="rId6"/>
    <p:sldLayoutId id="2147483654" r:id="rId7"/>
    <p:sldLayoutId id="2147483655" r:id="rId8"/>
    <p:sldLayoutId id="2147483665" r:id="rId9"/>
    <p:sldLayoutId id="2147483664" r:id="rId10"/>
    <p:sldLayoutId id="214748366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fiedkillchain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2677626"/>
            <a:ext cx="6636309" cy="1843238"/>
          </a:xfrm>
        </p:spPr>
        <p:txBody>
          <a:bodyPr>
            <a:normAutofit/>
          </a:bodyPr>
          <a:lstStyle/>
          <a:p>
            <a:r>
              <a:rPr lang="en-US" dirty="0"/>
              <a:t>Anatomy of a Cyber Attack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Tech Forum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June 5,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EB04-6AB2-DD4F-B560-E3674C11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95C9B1-E80E-987E-B3FA-6AF60EA0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Attacker groups &amp; economies</a:t>
            </a:r>
          </a:p>
          <a:p>
            <a:pPr lvl="1"/>
            <a:r>
              <a:rPr lang="en-US" dirty="0"/>
              <a:t>Ransomware, credential stealers, etc.</a:t>
            </a:r>
          </a:p>
          <a:p>
            <a:pPr lvl="1"/>
            <a:r>
              <a:rPr lang="en-US" dirty="0"/>
              <a:t>Hacking groups &amp; social media</a:t>
            </a:r>
          </a:p>
          <a:p>
            <a:endParaRPr lang="en-US" dirty="0"/>
          </a:p>
          <a:p>
            <a:r>
              <a:rPr lang="en-US" b="1" dirty="0"/>
              <a:t>Diversity of objectives</a:t>
            </a:r>
          </a:p>
          <a:p>
            <a:pPr lvl="1"/>
            <a:r>
              <a:rPr lang="en-US" dirty="0"/>
              <a:t>Financial Gain</a:t>
            </a:r>
          </a:p>
          <a:p>
            <a:pPr lvl="1"/>
            <a:r>
              <a:rPr lang="en-US" dirty="0"/>
              <a:t>Nation-State Activity</a:t>
            </a:r>
          </a:p>
          <a:p>
            <a:pPr lvl="1"/>
            <a:r>
              <a:rPr lang="en-US" dirty="0"/>
              <a:t>Hacktivism</a:t>
            </a:r>
          </a:p>
          <a:p>
            <a:pPr lvl="1"/>
            <a:r>
              <a:rPr lang="en-US" dirty="0"/>
              <a:t>Just For Fun</a:t>
            </a:r>
          </a:p>
          <a:p>
            <a:endParaRPr lang="en-US" dirty="0"/>
          </a:p>
          <a:p>
            <a:r>
              <a:rPr lang="en-US" b="1" dirty="0"/>
              <a:t>Non-linear activities</a:t>
            </a:r>
          </a:p>
          <a:p>
            <a:pPr lvl="1"/>
            <a:r>
              <a:rPr lang="en-US" dirty="0"/>
              <a:t>OODA Loops!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0F1FE9-2556-230B-F092-2BD7D4C88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443689"/>
              </p:ext>
            </p:extLst>
          </p:nvPr>
        </p:nvGraphicFramePr>
        <p:xfrm>
          <a:off x="4746170" y="3026229"/>
          <a:ext cx="4027715" cy="295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17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01E30-9EAC-549A-DDD1-3B7B11D62A13}"/>
              </a:ext>
            </a:extLst>
          </p:cNvPr>
          <p:cNvSpPr/>
          <p:nvPr/>
        </p:nvSpPr>
        <p:spPr>
          <a:xfrm>
            <a:off x="687194" y="2159841"/>
            <a:ext cx="2616443" cy="538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Initial Foothold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D7F22B-B9EB-374C-C615-8E55D3010CED}"/>
              </a:ext>
            </a:extLst>
          </p:cNvPr>
          <p:cNvSpPr/>
          <p:nvPr/>
        </p:nvSpPr>
        <p:spPr>
          <a:xfrm>
            <a:off x="687195" y="3268932"/>
            <a:ext cx="2616443" cy="538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Network Propagation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758285-E04A-3C9E-F759-91AF75F524A8}"/>
              </a:ext>
            </a:extLst>
          </p:cNvPr>
          <p:cNvSpPr/>
          <p:nvPr/>
        </p:nvSpPr>
        <p:spPr>
          <a:xfrm>
            <a:off x="687194" y="4378022"/>
            <a:ext cx="2616443" cy="538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Action on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C482B-69D8-F5D9-D72D-893D0BF34134}"/>
              </a:ext>
            </a:extLst>
          </p:cNvPr>
          <p:cNvSpPr txBox="1"/>
          <p:nvPr/>
        </p:nvSpPr>
        <p:spPr>
          <a:xfrm>
            <a:off x="4497859" y="6005152"/>
            <a:ext cx="461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Paul Pols, “</a:t>
            </a:r>
            <a:r>
              <a:rPr lang="en-US" dirty="0">
                <a:hlinkClick r:id="rId2"/>
              </a:rPr>
              <a:t>Unified Kill Chain</a:t>
            </a:r>
            <a:r>
              <a:rPr lang="en-US" dirty="0"/>
              <a:t>”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A99E787-355F-3D1F-EC39-3B9989F67E31}"/>
              </a:ext>
            </a:extLst>
          </p:cNvPr>
          <p:cNvSpPr/>
          <p:nvPr/>
        </p:nvSpPr>
        <p:spPr>
          <a:xfrm>
            <a:off x="1766815" y="2779088"/>
            <a:ext cx="457200" cy="440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D42C058B-A1BD-ADBE-C07E-DEF16044EF99}"/>
              </a:ext>
            </a:extLst>
          </p:cNvPr>
          <p:cNvSpPr/>
          <p:nvPr/>
        </p:nvSpPr>
        <p:spPr>
          <a:xfrm>
            <a:off x="1766815" y="3892362"/>
            <a:ext cx="457200" cy="440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D6B6F8-DBBA-DC0F-D9EA-FCD332C5A817}"/>
              </a:ext>
            </a:extLst>
          </p:cNvPr>
          <p:cNvSpPr txBox="1"/>
          <p:nvPr/>
        </p:nvSpPr>
        <p:spPr>
          <a:xfrm>
            <a:off x="3635997" y="2105933"/>
            <a:ext cx="502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Attacker attempts to gain &amp; maintain initial access to the target environment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D42438-8500-7F1B-9F8D-708BC70FD671}"/>
              </a:ext>
            </a:extLst>
          </p:cNvPr>
          <p:cNvSpPr txBox="1"/>
          <p:nvPr/>
        </p:nvSpPr>
        <p:spPr>
          <a:xfrm>
            <a:off x="3635997" y="3268163"/>
            <a:ext cx="502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Attacker attempts to move inside the environment towards targeted systems or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FEBF93-CF78-46D3-7697-8C3DA867A9F1}"/>
              </a:ext>
            </a:extLst>
          </p:cNvPr>
          <p:cNvSpPr txBox="1"/>
          <p:nvPr/>
        </p:nvSpPr>
        <p:spPr>
          <a:xfrm>
            <a:off x="3635997" y="4378022"/>
            <a:ext cx="502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Attacker performs the necessary actions within the environment to accomplish their objectives</a:t>
            </a:r>
          </a:p>
        </p:txBody>
      </p:sp>
    </p:spTree>
    <p:extLst>
      <p:ext uri="{BB962C8B-B14F-4D97-AF65-F5344CB8AC3E}">
        <p14:creationId xmlns:p14="http://schemas.microsoft.com/office/powerpoint/2010/main" val="95263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Foothold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187D-8636-7E2C-FA28-FA740FC8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61" y="149977"/>
            <a:ext cx="2243630" cy="23352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5DBBDD-CB99-658E-DA7C-57569EB9EED0}"/>
              </a:ext>
            </a:extLst>
          </p:cNvPr>
          <p:cNvSpPr/>
          <p:nvPr/>
        </p:nvSpPr>
        <p:spPr>
          <a:xfrm>
            <a:off x="6754761" y="149483"/>
            <a:ext cx="2243630" cy="689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7320B5-5C51-8214-BA7C-F27E2466EF46}"/>
              </a:ext>
            </a:extLst>
          </p:cNvPr>
          <p:cNvSpPr/>
          <p:nvPr/>
        </p:nvSpPr>
        <p:spPr>
          <a:xfrm>
            <a:off x="1370779" y="3466648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Vulnerability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990A4A2-1DB2-A0AF-BED5-0C75E003D1ED}"/>
              </a:ext>
            </a:extLst>
          </p:cNvPr>
          <p:cNvSpPr/>
          <p:nvPr/>
        </p:nvSpPr>
        <p:spPr>
          <a:xfrm>
            <a:off x="3939439" y="3557379"/>
            <a:ext cx="790832" cy="36223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BB669AC-30B4-D4FC-50D6-82F0888F7732}"/>
              </a:ext>
            </a:extLst>
          </p:cNvPr>
          <p:cNvSpPr/>
          <p:nvPr/>
        </p:nvSpPr>
        <p:spPr>
          <a:xfrm>
            <a:off x="4924116" y="3466648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System Access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14D0755-392C-ED0C-FF39-7A74D0339E14}"/>
              </a:ext>
            </a:extLst>
          </p:cNvPr>
          <p:cNvSpPr/>
          <p:nvPr/>
        </p:nvSpPr>
        <p:spPr>
          <a:xfrm>
            <a:off x="772223" y="2171745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Reconnaissance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FF225E2-FF7F-E68E-BAA8-0530D4A170AA}"/>
              </a:ext>
            </a:extLst>
          </p:cNvPr>
          <p:cNvSpPr/>
          <p:nvPr/>
        </p:nvSpPr>
        <p:spPr>
          <a:xfrm>
            <a:off x="772223" y="2556874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Exploitation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179B41-1DC6-A2B0-D5DB-E26775F6E21B}"/>
              </a:ext>
            </a:extLst>
          </p:cNvPr>
          <p:cNvSpPr/>
          <p:nvPr/>
        </p:nvSpPr>
        <p:spPr>
          <a:xfrm>
            <a:off x="6156046" y="4665031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Evasion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562261E-AA86-2FAC-BE26-0E2E47EB2B98}"/>
              </a:ext>
            </a:extLst>
          </p:cNvPr>
          <p:cNvSpPr/>
          <p:nvPr/>
        </p:nvSpPr>
        <p:spPr>
          <a:xfrm>
            <a:off x="772222" y="2942003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Social Engineering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F18FE9A-20D2-626D-5262-B8C40249E686}"/>
              </a:ext>
            </a:extLst>
          </p:cNvPr>
          <p:cNvSpPr/>
          <p:nvPr/>
        </p:nvSpPr>
        <p:spPr>
          <a:xfrm>
            <a:off x="6156046" y="5066443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Command &amp; Control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0EA301C-4AFA-F81B-1409-55C5EFBD9551}"/>
              </a:ext>
            </a:extLst>
          </p:cNvPr>
          <p:cNvSpPr/>
          <p:nvPr/>
        </p:nvSpPr>
        <p:spPr>
          <a:xfrm>
            <a:off x="6156046" y="4267113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Persistence</a:t>
            </a:r>
          </a:p>
        </p:txBody>
      </p:sp>
    </p:spTree>
    <p:extLst>
      <p:ext uri="{BB962C8B-B14F-4D97-AF65-F5344CB8AC3E}">
        <p14:creationId xmlns:p14="http://schemas.microsoft.com/office/powerpoint/2010/main" val="195918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Propagation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187D-8636-7E2C-FA28-FA740FC8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61" y="152444"/>
            <a:ext cx="2243630" cy="23352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5DBBDD-CB99-658E-DA7C-57569EB9EED0}"/>
              </a:ext>
            </a:extLst>
          </p:cNvPr>
          <p:cNvSpPr/>
          <p:nvPr/>
        </p:nvSpPr>
        <p:spPr>
          <a:xfrm>
            <a:off x="6788315" y="975257"/>
            <a:ext cx="2243630" cy="689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7320B5-5C51-8214-BA7C-F27E2466EF46}"/>
              </a:ext>
            </a:extLst>
          </p:cNvPr>
          <p:cNvSpPr/>
          <p:nvPr/>
        </p:nvSpPr>
        <p:spPr>
          <a:xfrm>
            <a:off x="1457865" y="3598984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 Foothold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990A4A2-1DB2-A0AF-BED5-0C75E003D1ED}"/>
              </a:ext>
            </a:extLst>
          </p:cNvPr>
          <p:cNvSpPr/>
          <p:nvPr/>
        </p:nvSpPr>
        <p:spPr>
          <a:xfrm>
            <a:off x="4026525" y="3689715"/>
            <a:ext cx="790832" cy="36223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BB669AC-30B4-D4FC-50D6-82F0888F7732}"/>
              </a:ext>
            </a:extLst>
          </p:cNvPr>
          <p:cNvSpPr/>
          <p:nvPr/>
        </p:nvSpPr>
        <p:spPr>
          <a:xfrm>
            <a:off x="5011202" y="3598984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Other Systems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14D0755-392C-ED0C-FF39-7A74D0339E14}"/>
              </a:ext>
            </a:extLst>
          </p:cNvPr>
          <p:cNvSpPr/>
          <p:nvPr/>
        </p:nvSpPr>
        <p:spPr>
          <a:xfrm>
            <a:off x="859309" y="2304081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Pivoting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FF225E2-FF7F-E68E-BAA8-0530D4A170AA}"/>
              </a:ext>
            </a:extLst>
          </p:cNvPr>
          <p:cNvSpPr/>
          <p:nvPr/>
        </p:nvSpPr>
        <p:spPr>
          <a:xfrm>
            <a:off x="859309" y="2689210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Discovery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179B41-1DC6-A2B0-D5DB-E26775F6E21B}"/>
              </a:ext>
            </a:extLst>
          </p:cNvPr>
          <p:cNvSpPr/>
          <p:nvPr/>
        </p:nvSpPr>
        <p:spPr>
          <a:xfrm>
            <a:off x="6175749" y="4785623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Credential Access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562261E-AA86-2FAC-BE26-0E2E47EB2B98}"/>
              </a:ext>
            </a:extLst>
          </p:cNvPr>
          <p:cNvSpPr/>
          <p:nvPr/>
        </p:nvSpPr>
        <p:spPr>
          <a:xfrm>
            <a:off x="859308" y="3074339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Privilege Escalation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F18FE9A-20D2-626D-5262-B8C40249E686}"/>
              </a:ext>
            </a:extLst>
          </p:cNvPr>
          <p:cNvSpPr/>
          <p:nvPr/>
        </p:nvSpPr>
        <p:spPr>
          <a:xfrm>
            <a:off x="6175749" y="5187035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Lateral Movement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0EA301C-4AFA-F81B-1409-55C5EFBD9551}"/>
              </a:ext>
            </a:extLst>
          </p:cNvPr>
          <p:cNvSpPr/>
          <p:nvPr/>
        </p:nvSpPr>
        <p:spPr>
          <a:xfrm>
            <a:off x="6175749" y="4387705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206768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Objectives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187D-8636-7E2C-FA28-FA740FC8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61" y="152444"/>
            <a:ext cx="2243630" cy="23352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5DBBDD-CB99-658E-DA7C-57569EB9EED0}"/>
              </a:ext>
            </a:extLst>
          </p:cNvPr>
          <p:cNvSpPr/>
          <p:nvPr/>
        </p:nvSpPr>
        <p:spPr>
          <a:xfrm>
            <a:off x="6754761" y="1884732"/>
            <a:ext cx="2243630" cy="689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7320B5-5C51-8214-BA7C-F27E2466EF46}"/>
              </a:ext>
            </a:extLst>
          </p:cNvPr>
          <p:cNvSpPr/>
          <p:nvPr/>
        </p:nvSpPr>
        <p:spPr>
          <a:xfrm>
            <a:off x="1153065" y="3353811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990A4A2-1DB2-A0AF-BED5-0C75E003D1ED}"/>
              </a:ext>
            </a:extLst>
          </p:cNvPr>
          <p:cNvSpPr/>
          <p:nvPr/>
        </p:nvSpPr>
        <p:spPr>
          <a:xfrm>
            <a:off x="3721725" y="3444542"/>
            <a:ext cx="790832" cy="36223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BB669AC-30B4-D4FC-50D6-82F0888F7732}"/>
              </a:ext>
            </a:extLst>
          </p:cNvPr>
          <p:cNvSpPr/>
          <p:nvPr/>
        </p:nvSpPr>
        <p:spPr>
          <a:xfrm>
            <a:off x="4706402" y="3353811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Impact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FF225E2-FF7F-E68E-BAA8-0530D4A170AA}"/>
              </a:ext>
            </a:extLst>
          </p:cNvPr>
          <p:cNvSpPr/>
          <p:nvPr/>
        </p:nvSpPr>
        <p:spPr>
          <a:xfrm>
            <a:off x="554509" y="2444037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Collection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562261E-AA86-2FAC-BE26-0E2E47EB2B98}"/>
              </a:ext>
            </a:extLst>
          </p:cNvPr>
          <p:cNvSpPr/>
          <p:nvPr/>
        </p:nvSpPr>
        <p:spPr>
          <a:xfrm>
            <a:off x="554508" y="2829166"/>
            <a:ext cx="1834731" cy="31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Exfiltration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9F8D80-885B-8CC2-6056-C844A9B12DD1}"/>
              </a:ext>
            </a:extLst>
          </p:cNvPr>
          <p:cNvSpPr txBox="1"/>
          <p:nvPr/>
        </p:nvSpPr>
        <p:spPr>
          <a:xfrm>
            <a:off x="307223" y="4579003"/>
            <a:ext cx="569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Sensitive data is exfiltrated (extortion, collection)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8DFCB5-9B75-57FA-2DAD-ECBA5155817B}"/>
              </a:ext>
            </a:extLst>
          </p:cNvPr>
          <p:cNvSpPr txBox="1"/>
          <p:nvPr/>
        </p:nvSpPr>
        <p:spPr>
          <a:xfrm>
            <a:off x="3703727" y="5325432"/>
            <a:ext cx="490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system is configured to disrupt services </a:t>
            </a:r>
          </a:p>
        </p:txBody>
      </p:sp>
    </p:spTree>
    <p:extLst>
      <p:ext uri="{BB962C8B-B14F-4D97-AF65-F5344CB8AC3E}">
        <p14:creationId xmlns:p14="http://schemas.microsoft.com/office/powerpoint/2010/main" val="162436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95C9B1-E80E-987E-B3FA-6AF60EA0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Growing preference to “live off the land”</a:t>
            </a:r>
          </a:p>
          <a:p>
            <a:pPr lvl="1"/>
            <a:r>
              <a:rPr lang="en-US" dirty="0"/>
              <a:t>It looks pretty normal; less-likely to trigger alerting</a:t>
            </a:r>
          </a:p>
          <a:p>
            <a:pPr lvl="1"/>
            <a:r>
              <a:rPr lang="en-US" dirty="0"/>
              <a:t>Requires greater monitoring of common privileged actions (</a:t>
            </a:r>
            <a:r>
              <a:rPr lang="en-US" dirty="0" err="1"/>
              <a:t>whoami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Social engineering is cost-effective</a:t>
            </a:r>
          </a:p>
          <a:p>
            <a:pPr lvl="1"/>
            <a:r>
              <a:rPr lang="en-US" dirty="0"/>
              <a:t>We get phished for the same reason we still get spam email</a:t>
            </a:r>
          </a:p>
          <a:p>
            <a:pPr lvl="1"/>
            <a:r>
              <a:rPr lang="en-US" dirty="0"/>
              <a:t>It becomes less-effective if the credential isn’t as useful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Zero-Day exploitation exists</a:t>
            </a:r>
          </a:p>
          <a:p>
            <a:pPr lvl="1"/>
            <a:r>
              <a:rPr lang="en-US" dirty="0"/>
              <a:t>Defense in Depth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</p:spTree>
    <p:extLst>
      <p:ext uri="{BB962C8B-B14F-4D97-AF65-F5344CB8AC3E}">
        <p14:creationId xmlns:p14="http://schemas.microsoft.com/office/powerpoint/2010/main" val="295760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B89B4D-28F7-A648-A981-9CFA121DE5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295D826-CAC7-9540-8C66-11D2CB18B2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474" y="2393895"/>
            <a:ext cx="2686954" cy="55399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1D156-986B-4B04-779F-220FA2B395E0}"/>
              </a:ext>
            </a:extLst>
          </p:cNvPr>
          <p:cNvSpPr txBox="1"/>
          <p:nvPr/>
        </p:nvSpPr>
        <p:spPr>
          <a:xfrm>
            <a:off x="3690257" y="656465"/>
            <a:ext cx="5181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Information Security &amp; Policy Office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it-security@uiowa.edu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319-335-6332</a:t>
            </a:r>
          </a:p>
        </p:txBody>
      </p:sp>
    </p:spTree>
    <p:extLst>
      <p:ext uri="{BB962C8B-B14F-4D97-AF65-F5344CB8AC3E}">
        <p14:creationId xmlns:p14="http://schemas.microsoft.com/office/powerpoint/2010/main" val="31522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3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WA-BRAND-Template-Widescreen" id="{A25A45C0-D9D8-A44F-9292-57D2DC0F3846}" vid="{DCED7445-4F60-224D-9666-5C3E6928A3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19622</TotalTime>
  <Words>260</Words>
  <Application>Microsoft Macintosh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Anatomy of a Cyber Attack</vt:lpstr>
      <vt:lpstr>Characteristics</vt:lpstr>
      <vt:lpstr>Steps</vt:lpstr>
      <vt:lpstr>Initial Foothold</vt:lpstr>
      <vt:lpstr>Network Propagation</vt:lpstr>
      <vt:lpstr>Action on Objectives</vt:lpstr>
      <vt:lpstr>Observations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the Presentation Title Slide</dc:title>
  <dc:creator>Corliss, Jessica A</dc:creator>
  <cp:lastModifiedBy>Furst, Zach W</cp:lastModifiedBy>
  <cp:revision>127</cp:revision>
  <cp:lastPrinted>2021-02-15T19:57:12Z</cp:lastPrinted>
  <dcterms:created xsi:type="dcterms:W3CDTF">2020-02-03T17:28:51Z</dcterms:created>
  <dcterms:modified xsi:type="dcterms:W3CDTF">2023-06-05T03:17:19Z</dcterms:modified>
</cp:coreProperties>
</file>