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66" r:id="rId4"/>
    <p:sldId id="265" r:id="rId5"/>
    <p:sldId id="267" r:id="rId6"/>
    <p:sldId id="268" r:id="rId7"/>
    <p:sldId id="269" r:id="rId8"/>
    <p:sldId id="263" r:id="rId9"/>
    <p:sldId id="271" r:id="rId10"/>
    <p:sldId id="270"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15B64C-71F7-B54A-A72D-BF7E3D949DB2}" v="37" dt="2023-06-02T15:27:32.3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11"/>
    <p:restoredTop sz="50722"/>
  </p:normalViewPr>
  <p:slideViewPr>
    <p:cSldViewPr snapToGrid="0">
      <p:cViewPr>
        <p:scale>
          <a:sx n="110" d="100"/>
          <a:sy n="110" d="100"/>
        </p:scale>
        <p:origin x="3896" y="144"/>
      </p:cViewPr>
      <p:guideLst/>
    </p:cSldViewPr>
  </p:slideViewPr>
  <p:notesTextViewPr>
    <p:cViewPr>
      <p:scale>
        <a:sx n="215" d="100"/>
        <a:sy n="21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ng, David M (ITS)" userId="2a3a6b88-b18a-4020-9d6d-89a4df075814" providerId="ADAL" clId="{7F15B64C-71F7-B54A-A72D-BF7E3D949DB2}"/>
    <pc:docChg chg="undo custSel addSld delSld modSld">
      <pc:chgData name="Long, David M (ITS)" userId="2a3a6b88-b18a-4020-9d6d-89a4df075814" providerId="ADAL" clId="{7F15B64C-71F7-B54A-A72D-BF7E3D949DB2}" dt="2023-06-02T15:27:35.838" v="736"/>
      <pc:docMkLst>
        <pc:docMk/>
      </pc:docMkLst>
      <pc:sldChg chg="modNotesTx">
        <pc:chgData name="Long, David M (ITS)" userId="2a3a6b88-b18a-4020-9d6d-89a4df075814" providerId="ADAL" clId="{7F15B64C-71F7-B54A-A72D-BF7E3D949DB2}" dt="2023-06-02T15:26:24.985" v="724" actId="20577"/>
        <pc:sldMkLst>
          <pc:docMk/>
          <pc:sldMk cId="1732187795" sldId="256"/>
        </pc:sldMkLst>
      </pc:sldChg>
      <pc:sldChg chg="del">
        <pc:chgData name="Long, David M (ITS)" userId="2a3a6b88-b18a-4020-9d6d-89a4df075814" providerId="ADAL" clId="{7F15B64C-71F7-B54A-A72D-BF7E3D949DB2}" dt="2023-06-02T15:24:53.911" v="719" actId="2696"/>
        <pc:sldMkLst>
          <pc:docMk/>
          <pc:sldMk cId="4224788165" sldId="258"/>
        </pc:sldMkLst>
      </pc:sldChg>
      <pc:sldChg chg="del">
        <pc:chgData name="Long, David M (ITS)" userId="2a3a6b88-b18a-4020-9d6d-89a4df075814" providerId="ADAL" clId="{7F15B64C-71F7-B54A-A72D-BF7E3D949DB2}" dt="2023-06-02T15:24:53.911" v="719" actId="2696"/>
        <pc:sldMkLst>
          <pc:docMk/>
          <pc:sldMk cId="929725971" sldId="260"/>
        </pc:sldMkLst>
      </pc:sldChg>
      <pc:sldChg chg="addSp delSp modSp mod modNotesTx">
        <pc:chgData name="Long, David M (ITS)" userId="2a3a6b88-b18a-4020-9d6d-89a4df075814" providerId="ADAL" clId="{7F15B64C-71F7-B54A-A72D-BF7E3D949DB2}" dt="2023-06-02T15:27:30.322" v="735" actId="20577"/>
        <pc:sldMkLst>
          <pc:docMk/>
          <pc:sldMk cId="2747253833" sldId="263"/>
        </pc:sldMkLst>
        <pc:spChg chg="add mod">
          <ac:chgData name="Long, David M (ITS)" userId="2a3a6b88-b18a-4020-9d6d-89a4df075814" providerId="ADAL" clId="{7F15B64C-71F7-B54A-A72D-BF7E3D949DB2}" dt="2023-06-02T15:22:53.238" v="683" actId="1076"/>
          <ac:spMkLst>
            <pc:docMk/>
            <pc:sldMk cId="2747253833" sldId="263"/>
            <ac:spMk id="4" creationId="{14BE065A-0D4D-E60A-EACF-BC7C5C34F2AB}"/>
          </ac:spMkLst>
        </pc:spChg>
        <pc:spChg chg="del mod">
          <ac:chgData name="Long, David M (ITS)" userId="2a3a6b88-b18a-4020-9d6d-89a4df075814" providerId="ADAL" clId="{7F15B64C-71F7-B54A-A72D-BF7E3D949DB2}" dt="2023-06-02T15:18:31.397" v="620" actId="478"/>
          <ac:spMkLst>
            <pc:docMk/>
            <pc:sldMk cId="2747253833" sldId="263"/>
            <ac:spMk id="6" creationId="{0A447E50-F806-D7C7-7003-62B70F4339F0}"/>
          </ac:spMkLst>
        </pc:spChg>
        <pc:spChg chg="del mod">
          <ac:chgData name="Long, David M (ITS)" userId="2a3a6b88-b18a-4020-9d6d-89a4df075814" providerId="ADAL" clId="{7F15B64C-71F7-B54A-A72D-BF7E3D949DB2}" dt="2023-06-02T15:18:18.397" v="618" actId="478"/>
          <ac:spMkLst>
            <pc:docMk/>
            <pc:sldMk cId="2747253833" sldId="263"/>
            <ac:spMk id="9" creationId="{AA698508-C62E-C633-18D5-3CEC841A6C26}"/>
          </ac:spMkLst>
        </pc:spChg>
        <pc:spChg chg="del mod">
          <ac:chgData name="Long, David M (ITS)" userId="2a3a6b88-b18a-4020-9d6d-89a4df075814" providerId="ADAL" clId="{7F15B64C-71F7-B54A-A72D-BF7E3D949DB2}" dt="2023-06-02T15:20:17.987" v="651" actId="478"/>
          <ac:spMkLst>
            <pc:docMk/>
            <pc:sldMk cId="2747253833" sldId="263"/>
            <ac:spMk id="10" creationId="{4756A9CA-CC87-3403-B423-B99F2746051D}"/>
          </ac:spMkLst>
        </pc:spChg>
        <pc:picChg chg="add mod modCrop">
          <ac:chgData name="Long, David M (ITS)" userId="2a3a6b88-b18a-4020-9d6d-89a4df075814" providerId="ADAL" clId="{7F15B64C-71F7-B54A-A72D-BF7E3D949DB2}" dt="2023-06-02T15:11:32.966" v="484" actId="167"/>
          <ac:picMkLst>
            <pc:docMk/>
            <pc:sldMk cId="2747253833" sldId="263"/>
            <ac:picMk id="3" creationId="{5AA9199B-44CF-94B9-DD03-727D770D8BC1}"/>
          </ac:picMkLst>
        </pc:picChg>
        <pc:picChg chg="del mod modCrop">
          <ac:chgData name="Long, David M (ITS)" userId="2a3a6b88-b18a-4020-9d6d-89a4df075814" providerId="ADAL" clId="{7F15B64C-71F7-B54A-A72D-BF7E3D949DB2}" dt="2023-06-02T15:20:57.965" v="656" actId="478"/>
          <ac:picMkLst>
            <pc:docMk/>
            <pc:sldMk cId="2747253833" sldId="263"/>
            <ac:picMk id="5" creationId="{FA207CB5-5C76-BEA7-869A-DDEC22970FA8}"/>
          </ac:picMkLst>
        </pc:picChg>
        <pc:picChg chg="del mod">
          <ac:chgData name="Long, David M (ITS)" userId="2a3a6b88-b18a-4020-9d6d-89a4df075814" providerId="ADAL" clId="{7F15B64C-71F7-B54A-A72D-BF7E3D949DB2}" dt="2023-06-02T15:22:36.485" v="681" actId="478"/>
          <ac:picMkLst>
            <pc:docMk/>
            <pc:sldMk cId="2747253833" sldId="263"/>
            <ac:picMk id="8" creationId="{EBAD125B-FA92-23FB-DABC-0E0A7A38980B}"/>
          </ac:picMkLst>
        </pc:picChg>
        <pc:picChg chg="add mod modCrop">
          <ac:chgData name="Long, David M (ITS)" userId="2a3a6b88-b18a-4020-9d6d-89a4df075814" providerId="ADAL" clId="{7F15B64C-71F7-B54A-A72D-BF7E3D949DB2}" dt="2023-06-02T15:22:53.238" v="683" actId="1076"/>
          <ac:picMkLst>
            <pc:docMk/>
            <pc:sldMk cId="2747253833" sldId="263"/>
            <ac:picMk id="11" creationId="{4E523859-1B29-3560-3A5C-7F9839566A35}"/>
          </ac:picMkLst>
        </pc:picChg>
        <pc:picChg chg="add mod modCrop">
          <ac:chgData name="Long, David M (ITS)" userId="2a3a6b88-b18a-4020-9d6d-89a4df075814" providerId="ADAL" clId="{7F15B64C-71F7-B54A-A72D-BF7E3D949DB2}" dt="2023-06-02T15:22:53.238" v="683" actId="1076"/>
          <ac:picMkLst>
            <pc:docMk/>
            <pc:sldMk cId="2747253833" sldId="263"/>
            <ac:picMk id="13" creationId="{10C7A9F2-CEB2-6DD6-A0B7-8777070B11EF}"/>
          </ac:picMkLst>
        </pc:picChg>
      </pc:sldChg>
      <pc:sldChg chg="modNotesTx">
        <pc:chgData name="Long, David M (ITS)" userId="2a3a6b88-b18a-4020-9d6d-89a4df075814" providerId="ADAL" clId="{7F15B64C-71F7-B54A-A72D-BF7E3D949DB2}" dt="2023-06-02T15:26:44.632" v="726"/>
        <pc:sldMkLst>
          <pc:docMk/>
          <pc:sldMk cId="3841972761" sldId="265"/>
        </pc:sldMkLst>
      </pc:sldChg>
      <pc:sldChg chg="modNotesTx">
        <pc:chgData name="Long, David M (ITS)" userId="2a3a6b88-b18a-4020-9d6d-89a4df075814" providerId="ADAL" clId="{7F15B64C-71F7-B54A-A72D-BF7E3D949DB2}" dt="2023-06-02T15:26:33.969" v="725"/>
        <pc:sldMkLst>
          <pc:docMk/>
          <pc:sldMk cId="2847060617" sldId="266"/>
        </pc:sldMkLst>
      </pc:sldChg>
      <pc:sldChg chg="modNotesTx">
        <pc:chgData name="Long, David M (ITS)" userId="2a3a6b88-b18a-4020-9d6d-89a4df075814" providerId="ADAL" clId="{7F15B64C-71F7-B54A-A72D-BF7E3D949DB2}" dt="2023-06-02T15:26:51.520" v="727"/>
        <pc:sldMkLst>
          <pc:docMk/>
          <pc:sldMk cId="2937843316" sldId="267"/>
        </pc:sldMkLst>
      </pc:sldChg>
      <pc:sldChg chg="modNotesTx">
        <pc:chgData name="Long, David M (ITS)" userId="2a3a6b88-b18a-4020-9d6d-89a4df075814" providerId="ADAL" clId="{7F15B64C-71F7-B54A-A72D-BF7E3D949DB2}" dt="2023-06-02T15:26:58.821" v="728"/>
        <pc:sldMkLst>
          <pc:docMk/>
          <pc:sldMk cId="2757149565" sldId="268"/>
        </pc:sldMkLst>
      </pc:sldChg>
      <pc:sldChg chg="modNotesTx">
        <pc:chgData name="Long, David M (ITS)" userId="2a3a6b88-b18a-4020-9d6d-89a4df075814" providerId="ADAL" clId="{7F15B64C-71F7-B54A-A72D-BF7E3D949DB2}" dt="2023-06-02T15:27:13.658" v="732" actId="20577"/>
        <pc:sldMkLst>
          <pc:docMk/>
          <pc:sldMk cId="3572482350" sldId="269"/>
        </pc:sldMkLst>
      </pc:sldChg>
      <pc:sldChg chg="modNotesTx">
        <pc:chgData name="Long, David M (ITS)" userId="2a3a6b88-b18a-4020-9d6d-89a4df075814" providerId="ADAL" clId="{7F15B64C-71F7-B54A-A72D-BF7E3D949DB2}" dt="2023-06-02T15:10:35.306" v="475" actId="20577"/>
        <pc:sldMkLst>
          <pc:docMk/>
          <pc:sldMk cId="3711565245" sldId="270"/>
        </pc:sldMkLst>
      </pc:sldChg>
      <pc:sldChg chg="addSp delSp modSp new mod chgLayout modNotesTx">
        <pc:chgData name="Long, David M (ITS)" userId="2a3a6b88-b18a-4020-9d6d-89a4df075814" providerId="ADAL" clId="{7F15B64C-71F7-B54A-A72D-BF7E3D949DB2}" dt="2023-06-02T15:27:35.838" v="736"/>
        <pc:sldMkLst>
          <pc:docMk/>
          <pc:sldMk cId="615169433" sldId="271"/>
        </pc:sldMkLst>
        <pc:spChg chg="del">
          <ac:chgData name="Long, David M (ITS)" userId="2a3a6b88-b18a-4020-9d6d-89a4df075814" providerId="ADAL" clId="{7F15B64C-71F7-B54A-A72D-BF7E3D949DB2}" dt="2023-06-02T15:02:39.114" v="58" actId="478"/>
          <ac:spMkLst>
            <pc:docMk/>
            <pc:sldMk cId="615169433" sldId="271"/>
            <ac:spMk id="2" creationId="{F78640C1-2897-001E-D24F-90566E9D79BB}"/>
          </ac:spMkLst>
        </pc:spChg>
        <pc:spChg chg="del">
          <ac:chgData name="Long, David M (ITS)" userId="2a3a6b88-b18a-4020-9d6d-89a4df075814" providerId="ADAL" clId="{7F15B64C-71F7-B54A-A72D-BF7E3D949DB2}" dt="2023-06-02T15:02:38.525" v="57" actId="478"/>
          <ac:spMkLst>
            <pc:docMk/>
            <pc:sldMk cId="615169433" sldId="271"/>
            <ac:spMk id="3" creationId="{984FE4F4-050C-01BC-555A-9FC84616EDA5}"/>
          </ac:spMkLst>
        </pc:spChg>
        <pc:spChg chg="add del mod ord">
          <ac:chgData name="Long, David M (ITS)" userId="2a3a6b88-b18a-4020-9d6d-89a4df075814" providerId="ADAL" clId="{7F15B64C-71F7-B54A-A72D-BF7E3D949DB2}" dt="2023-06-02T15:24:49.907" v="718" actId="6264"/>
          <ac:spMkLst>
            <pc:docMk/>
            <pc:sldMk cId="615169433" sldId="271"/>
            <ac:spMk id="6" creationId="{26995A23-04F6-DBE2-57E3-D5915E4EB0C4}"/>
          </ac:spMkLst>
        </pc:spChg>
        <pc:spChg chg="add del mod ord">
          <ac:chgData name="Long, David M (ITS)" userId="2a3a6b88-b18a-4020-9d6d-89a4df075814" providerId="ADAL" clId="{7F15B64C-71F7-B54A-A72D-BF7E3D949DB2}" dt="2023-06-02T15:24:49.907" v="718" actId="6264"/>
          <ac:spMkLst>
            <pc:docMk/>
            <pc:sldMk cId="615169433" sldId="271"/>
            <ac:spMk id="7" creationId="{667DCFF8-6965-0DD8-8A29-86F8F8D480CC}"/>
          </ac:spMkLst>
        </pc:spChg>
        <pc:picChg chg="add mod modCrop">
          <ac:chgData name="Long, David M (ITS)" userId="2a3a6b88-b18a-4020-9d6d-89a4df075814" providerId="ADAL" clId="{7F15B64C-71F7-B54A-A72D-BF7E3D949DB2}" dt="2023-06-02T15:05:53.246" v="74" actId="18131"/>
          <ac:picMkLst>
            <pc:docMk/>
            <pc:sldMk cId="615169433" sldId="271"/>
            <ac:picMk id="5" creationId="{58F098B9-CFD8-730D-B990-13D966B7F28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178A9-92D5-9A40-A7FF-1459BD52C370}" type="datetimeFigureOut">
              <a:rPr lang="en-US" smtClean="0"/>
              <a:t>6/2/23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86173-C471-1349-BE29-FC844630096B}" type="slidenum">
              <a:rPr lang="en-US" smtClean="0"/>
              <a:t>‹#›</a:t>
            </a:fld>
            <a:endParaRPr lang="en-US"/>
          </a:p>
        </p:txBody>
      </p:sp>
    </p:spTree>
    <p:extLst>
      <p:ext uri="{BB962C8B-B14F-4D97-AF65-F5344CB8AC3E}">
        <p14:creationId xmlns:p14="http://schemas.microsoft.com/office/powerpoint/2010/main" val="151910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oneit-belonging@uiowa.edu"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OneIT</a:t>
            </a:r>
            <a:r>
              <a:rPr lang="en-US" dirty="0"/>
              <a:t> DEI Committee and the </a:t>
            </a:r>
            <a:r>
              <a:rPr lang="en-US" dirty="0" err="1"/>
              <a:t>OneIT</a:t>
            </a:r>
            <a:r>
              <a:rPr lang="en-US" dirty="0"/>
              <a:t> Belonging Committee today will share two different versions of a conversation between two people who are meeting for the first time. Listen closely to see if you can spot any differences between the first and the second conversation. </a:t>
            </a:r>
          </a:p>
          <a:p>
            <a:endParaRPr lang="en-US" dirty="0"/>
          </a:p>
          <a:p>
            <a:r>
              <a:rPr lang="en-US" dirty="0"/>
              <a:t>Remember that cart transcriptions are available online in zoom and here in the room.</a:t>
            </a:r>
          </a:p>
          <a:p>
            <a:endParaRPr lang="en-US" dirty="0"/>
          </a:p>
        </p:txBody>
      </p:sp>
      <p:sp>
        <p:nvSpPr>
          <p:cNvPr id="4" name="Slide Number Placeholder 3"/>
          <p:cNvSpPr>
            <a:spLocks noGrp="1"/>
          </p:cNvSpPr>
          <p:nvPr>
            <p:ph type="sldNum" sz="quarter" idx="5"/>
          </p:nvPr>
        </p:nvSpPr>
        <p:spPr/>
        <p:txBody>
          <a:bodyPr/>
          <a:lstStyle/>
          <a:p>
            <a:fld id="{CD986173-C471-1349-BE29-FC844630096B}" type="slidenum">
              <a:rPr lang="en-US" smtClean="0"/>
              <a:t>1</a:t>
            </a:fld>
            <a:endParaRPr lang="en-US"/>
          </a:p>
        </p:txBody>
      </p:sp>
    </p:spTree>
    <p:extLst>
      <p:ext uri="{BB962C8B-B14F-4D97-AF65-F5344CB8AC3E}">
        <p14:creationId xmlns:p14="http://schemas.microsoft.com/office/powerpoint/2010/main" val="4243588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heard the beginning of one conversation between Jose and </a:t>
            </a:r>
            <a:r>
              <a:rPr lang="en-US" dirty="0" err="1"/>
              <a:t>Giang</a:t>
            </a:r>
            <a:r>
              <a:rPr lang="en-US" dirty="0"/>
              <a:t>. Let's rewind the clock, and hear a different version of the same conversation. Listen closely to see if you can spot any differences between the first and second conversation.</a:t>
            </a:r>
          </a:p>
        </p:txBody>
      </p:sp>
      <p:sp>
        <p:nvSpPr>
          <p:cNvPr id="4" name="Slide Number Placeholder 3"/>
          <p:cNvSpPr>
            <a:spLocks noGrp="1"/>
          </p:cNvSpPr>
          <p:nvPr>
            <p:ph type="sldNum" sz="quarter" idx="5"/>
          </p:nvPr>
        </p:nvSpPr>
        <p:spPr/>
        <p:txBody>
          <a:bodyPr/>
          <a:lstStyle/>
          <a:p>
            <a:fld id="{CD986173-C471-1349-BE29-FC844630096B}" type="slidenum">
              <a:rPr lang="en-US" smtClean="0"/>
              <a:t>3</a:t>
            </a:fld>
            <a:endParaRPr lang="en-US"/>
          </a:p>
        </p:txBody>
      </p:sp>
    </p:spTree>
    <p:extLst>
      <p:ext uri="{BB962C8B-B14F-4D97-AF65-F5344CB8AC3E}">
        <p14:creationId xmlns:p14="http://schemas.microsoft.com/office/powerpoint/2010/main" val="4182386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Reflecting back on these two conversations, there are three things we wanted to call out that are different between the two versions:</a:t>
            </a:r>
          </a:p>
        </p:txBody>
      </p:sp>
      <p:sp>
        <p:nvSpPr>
          <p:cNvPr id="4" name="Slide Number Placeholder 3"/>
          <p:cNvSpPr>
            <a:spLocks noGrp="1"/>
          </p:cNvSpPr>
          <p:nvPr>
            <p:ph type="sldNum" sz="quarter" idx="5"/>
          </p:nvPr>
        </p:nvSpPr>
        <p:spPr/>
        <p:txBody>
          <a:bodyPr/>
          <a:lstStyle/>
          <a:p>
            <a:fld id="{CD986173-C471-1349-BE29-FC844630096B}" type="slidenum">
              <a:rPr lang="en-US" smtClean="0"/>
              <a:t>4</a:t>
            </a:fld>
            <a:endParaRPr lang="en-US"/>
          </a:p>
        </p:txBody>
      </p:sp>
    </p:spTree>
    <p:extLst>
      <p:ext uri="{BB962C8B-B14F-4D97-AF65-F5344CB8AC3E}">
        <p14:creationId xmlns:p14="http://schemas.microsoft.com/office/powerpoint/2010/main" val="2046063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Jose, who has been on campus longer spoke first, after noticing someone new. It might have just been someone he hadn't worked with before or, it could be someone who is new to Iowa. In the second conversation, Jose took steps to Initiate the discussion and reached out to someone he did not know.</a:t>
            </a:r>
          </a:p>
        </p:txBody>
      </p:sp>
      <p:sp>
        <p:nvSpPr>
          <p:cNvPr id="4" name="Slide Number Placeholder 3"/>
          <p:cNvSpPr>
            <a:spLocks noGrp="1"/>
          </p:cNvSpPr>
          <p:nvPr>
            <p:ph type="sldNum" sz="quarter" idx="5"/>
          </p:nvPr>
        </p:nvSpPr>
        <p:spPr/>
        <p:txBody>
          <a:bodyPr/>
          <a:lstStyle/>
          <a:p>
            <a:fld id="{CD986173-C471-1349-BE29-FC844630096B}" type="slidenum">
              <a:rPr lang="en-US" smtClean="0"/>
              <a:t>5</a:t>
            </a:fld>
            <a:endParaRPr lang="en-US"/>
          </a:p>
        </p:txBody>
      </p:sp>
    </p:spTree>
    <p:extLst>
      <p:ext uri="{BB962C8B-B14F-4D97-AF65-F5344CB8AC3E}">
        <p14:creationId xmlns:p14="http://schemas.microsoft.com/office/powerpoint/2010/main" val="3903879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a:t>
            </a:r>
            <a:r>
              <a:rPr lang="en-US" dirty="0" err="1"/>
              <a:t>Giang</a:t>
            </a:r>
            <a:r>
              <a:rPr lang="en-US" dirty="0"/>
              <a:t>, the new employee did not use the word crazy in the second conversation. This word is often used to describe a stressful situation, but can also reveal an unconscious bias.</a:t>
            </a:r>
          </a:p>
        </p:txBody>
      </p:sp>
      <p:sp>
        <p:nvSpPr>
          <p:cNvPr id="4" name="Slide Number Placeholder 3"/>
          <p:cNvSpPr>
            <a:spLocks noGrp="1"/>
          </p:cNvSpPr>
          <p:nvPr>
            <p:ph type="sldNum" sz="quarter" idx="5"/>
          </p:nvPr>
        </p:nvSpPr>
        <p:spPr/>
        <p:txBody>
          <a:bodyPr/>
          <a:lstStyle/>
          <a:p>
            <a:fld id="{CD986173-C471-1349-BE29-FC844630096B}" type="slidenum">
              <a:rPr lang="en-US" smtClean="0"/>
              <a:t>6</a:t>
            </a:fld>
            <a:endParaRPr lang="en-US"/>
          </a:p>
        </p:txBody>
      </p:sp>
    </p:spTree>
    <p:extLst>
      <p:ext uri="{BB962C8B-B14F-4D97-AF65-F5344CB8AC3E}">
        <p14:creationId xmlns:p14="http://schemas.microsoft.com/office/powerpoint/2010/main" val="866108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Jose offered to have </a:t>
            </a:r>
            <a:r>
              <a:rPr lang="en-US" dirty="0" err="1"/>
              <a:t>Giang</a:t>
            </a:r>
            <a:r>
              <a:rPr lang="en-US" dirty="0"/>
              <a:t> contact him again, or he could contact </a:t>
            </a:r>
            <a:r>
              <a:rPr lang="en-US" dirty="0" err="1"/>
              <a:t>Giang</a:t>
            </a:r>
            <a:r>
              <a:rPr lang="en-US" dirty="0"/>
              <a:t> himself if that was ok with her. In the second conversation, Jose was taking steps to Invest in the conversation and the beginning of a new connection.</a:t>
            </a:r>
          </a:p>
          <a:p>
            <a:endParaRPr lang="en-US" dirty="0"/>
          </a:p>
          <a:p>
            <a:r>
              <a:rPr lang="en-US" dirty="0"/>
              <a:t>There are certainly other differences between the two conversations. But the critical thing here is that the second conversation was more welcoming and inclusive. It might not be your first week at Iowa, or your tenth year, but having good conversations is a way to build relationships and stay connected to your community of IT professionals and others at Iowa.</a:t>
            </a:r>
          </a:p>
        </p:txBody>
      </p:sp>
      <p:sp>
        <p:nvSpPr>
          <p:cNvPr id="4" name="Slide Number Placeholder 3"/>
          <p:cNvSpPr>
            <a:spLocks noGrp="1"/>
          </p:cNvSpPr>
          <p:nvPr>
            <p:ph type="sldNum" sz="quarter" idx="5"/>
          </p:nvPr>
        </p:nvSpPr>
        <p:spPr/>
        <p:txBody>
          <a:bodyPr/>
          <a:lstStyle/>
          <a:p>
            <a:fld id="{CD986173-C471-1349-BE29-FC844630096B}" type="slidenum">
              <a:rPr lang="en-US" smtClean="0"/>
              <a:t>7</a:t>
            </a:fld>
            <a:endParaRPr lang="en-US"/>
          </a:p>
        </p:txBody>
      </p:sp>
    </p:spTree>
    <p:extLst>
      <p:ext uri="{BB962C8B-B14F-4D97-AF65-F5344CB8AC3E}">
        <p14:creationId xmlns:p14="http://schemas.microsoft.com/office/powerpoint/2010/main" val="4224764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to connect with other </a:t>
            </a:r>
            <a:r>
              <a:rPr lang="en-US" dirty="0" err="1"/>
              <a:t>OneIT</a:t>
            </a:r>
            <a:r>
              <a:rPr lang="en-US" dirty="0"/>
              <a:t> professionals you may not encounter on a daily basis, contact the </a:t>
            </a:r>
            <a:r>
              <a:rPr lang="en-US" dirty="0" err="1"/>
              <a:t>OneIT</a:t>
            </a:r>
            <a:r>
              <a:rPr lang="en-US" dirty="0"/>
              <a:t> Belonging team to be added to the list of </a:t>
            </a:r>
            <a:r>
              <a:rPr lang="en-US" dirty="0" err="1"/>
              <a:t>OneIT</a:t>
            </a:r>
            <a:r>
              <a:rPr lang="en-US" dirty="0"/>
              <a:t> conversation partners. </a:t>
            </a:r>
          </a:p>
          <a:p>
            <a:endParaRPr lang="en-US" dirty="0"/>
          </a:p>
          <a:p>
            <a:r>
              <a:rPr lang="en-US" dirty="0"/>
              <a:t>If you want to join us in discussions about the differences between these conversations and learn more about how to be more inclusive to others, feel free to join one of the DEI coffee chats hosted monthly by the </a:t>
            </a:r>
            <a:r>
              <a:rPr lang="en-US" dirty="0" err="1"/>
              <a:t>OneIT</a:t>
            </a:r>
            <a:r>
              <a:rPr lang="en-US" dirty="0"/>
              <a:t>-DEI committee. You can also checkout the DEI channel under the IT Water Cooler team in Teams.</a:t>
            </a:r>
          </a:p>
          <a:p>
            <a:endParaRPr lang="en-US" dirty="0"/>
          </a:p>
          <a:p>
            <a:endParaRPr lang="en-US" dirty="0"/>
          </a:p>
          <a:p>
            <a:endParaRPr lang="en-US" dirty="0"/>
          </a:p>
          <a:p>
            <a:r>
              <a:rPr lang="en-US" dirty="0"/>
              <a:t>Links for Zoom chat: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4242"/>
                </a:solidFill>
                <a:latin typeface="Segoe UI" panose="020B0502040204020203" pitchFamily="34" charset="0"/>
                <a:hlinkClick r:id="rId3"/>
              </a:rPr>
              <a:t>oneit-belonging@uiowa.edu</a:t>
            </a:r>
            <a:r>
              <a:rPr lang="en-US" sz="1200" dirty="0">
                <a:solidFill>
                  <a:srgbClr val="424242"/>
                </a:solidFill>
                <a:latin typeface="Segoe UI" panose="020B0502040204020203" pitchFamily="34" charset="0"/>
              </a:rPr>
              <a:t> </a:t>
            </a:r>
            <a:endParaRPr lang="en-US" sz="1200" dirty="0"/>
          </a:p>
          <a:p>
            <a:pPr lvl="1"/>
            <a:r>
              <a:rPr lang="en-US" dirty="0"/>
              <a:t>https://</a:t>
            </a:r>
            <a:r>
              <a:rPr lang="en-US" dirty="0" err="1"/>
              <a:t>intranet.oneit.uiowa.edu</a:t>
            </a:r>
            <a:r>
              <a:rPr lang="en-US" dirty="0"/>
              <a:t>/event/2023/05/</a:t>
            </a:r>
            <a:r>
              <a:rPr lang="en-US" dirty="0" err="1"/>
              <a:t>june</a:t>
            </a:r>
            <a:r>
              <a:rPr lang="en-US" dirty="0"/>
              <a:t>-</a:t>
            </a:r>
            <a:r>
              <a:rPr lang="en-US" dirty="0" err="1"/>
              <a:t>oneit</a:t>
            </a:r>
            <a:r>
              <a:rPr lang="en-US" dirty="0"/>
              <a:t>-</a:t>
            </a:r>
            <a:r>
              <a:rPr lang="en-US" dirty="0" err="1"/>
              <a:t>dei</a:t>
            </a:r>
            <a:r>
              <a:rPr lang="en-US" dirty="0"/>
              <a:t>-coffee </a:t>
            </a:r>
          </a:p>
          <a:p>
            <a:pPr lvl="1"/>
            <a:r>
              <a:rPr lang="en-US" dirty="0"/>
              <a:t>https://</a:t>
            </a:r>
            <a:r>
              <a:rPr lang="en-US" dirty="0" err="1"/>
              <a:t>teams.microsoft.com</a:t>
            </a:r>
            <a:r>
              <a:rPr lang="en-US" dirty="0"/>
              <a:t>/l/channel/19%3aa52aef80a38d4b608f940c63a03acfc2%40thread.tacv2/</a:t>
            </a:r>
            <a:r>
              <a:rPr lang="en-US" dirty="0" err="1"/>
              <a:t>DEI?groupId</a:t>
            </a:r>
            <a:r>
              <a:rPr lang="en-US" dirty="0"/>
              <a:t>=27e56e70-4fa2-442c-b24e-646e41234a19&amp;tenantId=1bc44595-9aba-4fc3-b8ec-7b94a5586fdc </a:t>
            </a:r>
          </a:p>
        </p:txBody>
      </p:sp>
      <p:sp>
        <p:nvSpPr>
          <p:cNvPr id="4" name="Slide Number Placeholder 3"/>
          <p:cNvSpPr>
            <a:spLocks noGrp="1"/>
          </p:cNvSpPr>
          <p:nvPr>
            <p:ph type="sldNum" sz="quarter" idx="5"/>
          </p:nvPr>
        </p:nvSpPr>
        <p:spPr/>
        <p:txBody>
          <a:bodyPr/>
          <a:lstStyle/>
          <a:p>
            <a:fld id="{CD986173-C471-1349-BE29-FC844630096B}" type="slidenum">
              <a:rPr lang="en-US" smtClean="0"/>
              <a:t>8</a:t>
            </a:fld>
            <a:endParaRPr lang="en-US"/>
          </a:p>
        </p:txBody>
      </p:sp>
    </p:spTree>
    <p:extLst>
      <p:ext uri="{BB962C8B-B14F-4D97-AF65-F5344CB8AC3E}">
        <p14:creationId xmlns:p14="http://schemas.microsoft.com/office/powerpoint/2010/main" val="969428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At the next break or at lunch, we encourage you to reach out to others at Tech Forum that you haven’t talked with before, and introduce yourself. </a:t>
            </a:r>
            <a:r>
              <a:rPr lang="en-US"/>
              <a:t>After introducing yourself, you could ask where they work at the university, how they are finding Tech Forum, what things they enjoy doing outside of work, or anything else that comes to mind.</a:t>
            </a:r>
            <a:endParaRPr lang="en-US" dirty="0"/>
          </a:p>
        </p:txBody>
      </p:sp>
      <p:sp>
        <p:nvSpPr>
          <p:cNvPr id="4" name="Slide Number Placeholder 3"/>
          <p:cNvSpPr>
            <a:spLocks noGrp="1"/>
          </p:cNvSpPr>
          <p:nvPr>
            <p:ph type="sldNum" sz="quarter" idx="5"/>
          </p:nvPr>
        </p:nvSpPr>
        <p:spPr/>
        <p:txBody>
          <a:bodyPr/>
          <a:lstStyle/>
          <a:p>
            <a:fld id="{CD986173-C471-1349-BE29-FC844630096B}" type="slidenum">
              <a:rPr lang="en-US" smtClean="0"/>
              <a:t>9</a:t>
            </a:fld>
            <a:endParaRPr lang="en-US"/>
          </a:p>
        </p:txBody>
      </p:sp>
    </p:spTree>
    <p:extLst>
      <p:ext uri="{BB962C8B-B14F-4D97-AF65-F5344CB8AC3E}">
        <p14:creationId xmlns:p14="http://schemas.microsoft.com/office/powerpoint/2010/main" val="3110601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p>
        </p:txBody>
      </p:sp>
      <p:sp>
        <p:nvSpPr>
          <p:cNvPr id="4" name="Slide Number Placeholder 3"/>
          <p:cNvSpPr>
            <a:spLocks noGrp="1"/>
          </p:cNvSpPr>
          <p:nvPr>
            <p:ph type="sldNum" sz="quarter" idx="5"/>
          </p:nvPr>
        </p:nvSpPr>
        <p:spPr/>
        <p:txBody>
          <a:bodyPr/>
          <a:lstStyle/>
          <a:p>
            <a:fld id="{CD986173-C471-1349-BE29-FC844630096B}" type="slidenum">
              <a:rPr lang="en-US" smtClean="0"/>
              <a:t>10</a:t>
            </a:fld>
            <a:endParaRPr lang="en-US"/>
          </a:p>
        </p:txBody>
      </p:sp>
    </p:spTree>
    <p:extLst>
      <p:ext uri="{BB962C8B-B14F-4D97-AF65-F5344CB8AC3E}">
        <p14:creationId xmlns:p14="http://schemas.microsoft.com/office/powerpoint/2010/main" val="3686932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2BD9E-05E6-E702-E38C-9795006E55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5C2AC5-A77A-A350-3155-46505B6C3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966528-8AF8-2EFE-3E73-08A9CE32D15D}"/>
              </a:ext>
            </a:extLst>
          </p:cNvPr>
          <p:cNvSpPr>
            <a:spLocks noGrp="1"/>
          </p:cNvSpPr>
          <p:nvPr>
            <p:ph type="dt" sz="half" idx="10"/>
          </p:nvPr>
        </p:nvSpPr>
        <p:spPr/>
        <p:txBody>
          <a:bodyPr/>
          <a:lstStyle/>
          <a:p>
            <a:fld id="{1122BF80-E628-0F4D-890D-DAD3A781F720}" type="datetimeFigureOut">
              <a:rPr lang="en-US" smtClean="0"/>
              <a:t>6/2/23</a:t>
            </a:fld>
            <a:endParaRPr lang="en-US"/>
          </a:p>
        </p:txBody>
      </p:sp>
      <p:sp>
        <p:nvSpPr>
          <p:cNvPr id="5" name="Footer Placeholder 4">
            <a:extLst>
              <a:ext uri="{FF2B5EF4-FFF2-40B4-BE49-F238E27FC236}">
                <a16:creationId xmlns:a16="http://schemas.microsoft.com/office/drawing/2014/main" id="{A5642237-F94D-94E3-14DB-D8189BE49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ADBFB4-3F29-EB01-AD2A-910227E3E0BB}"/>
              </a:ext>
            </a:extLst>
          </p:cNvPr>
          <p:cNvSpPr>
            <a:spLocks noGrp="1"/>
          </p:cNvSpPr>
          <p:nvPr>
            <p:ph type="sldNum" sz="quarter" idx="12"/>
          </p:nvPr>
        </p:nvSpPr>
        <p:spPr/>
        <p:txBody>
          <a:bodyPr/>
          <a:lstStyle/>
          <a:p>
            <a:fld id="{CCAC34CE-8876-6145-8B3C-887001307EE7}" type="slidenum">
              <a:rPr lang="en-US" smtClean="0"/>
              <a:t>‹#›</a:t>
            </a:fld>
            <a:endParaRPr lang="en-US"/>
          </a:p>
        </p:txBody>
      </p:sp>
    </p:spTree>
    <p:extLst>
      <p:ext uri="{BB962C8B-B14F-4D97-AF65-F5344CB8AC3E}">
        <p14:creationId xmlns:p14="http://schemas.microsoft.com/office/powerpoint/2010/main" val="2942955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2C346-CB46-2D6D-6814-25EBE274C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B1D5F5-6C35-9AB3-AA38-996F734766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79A66C-A3EB-D4AE-86BD-C76DD93943BA}"/>
              </a:ext>
            </a:extLst>
          </p:cNvPr>
          <p:cNvSpPr>
            <a:spLocks noGrp="1"/>
          </p:cNvSpPr>
          <p:nvPr>
            <p:ph type="dt" sz="half" idx="10"/>
          </p:nvPr>
        </p:nvSpPr>
        <p:spPr/>
        <p:txBody>
          <a:bodyPr/>
          <a:lstStyle/>
          <a:p>
            <a:fld id="{1122BF80-E628-0F4D-890D-DAD3A781F720}" type="datetimeFigureOut">
              <a:rPr lang="en-US" smtClean="0"/>
              <a:t>6/2/23</a:t>
            </a:fld>
            <a:endParaRPr lang="en-US"/>
          </a:p>
        </p:txBody>
      </p:sp>
      <p:sp>
        <p:nvSpPr>
          <p:cNvPr id="5" name="Footer Placeholder 4">
            <a:extLst>
              <a:ext uri="{FF2B5EF4-FFF2-40B4-BE49-F238E27FC236}">
                <a16:creationId xmlns:a16="http://schemas.microsoft.com/office/drawing/2014/main" id="{F99B40D4-BB26-7160-C7A1-A88786E9F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206DBD-8AC1-D3B6-6609-2FA14A2FF2A3}"/>
              </a:ext>
            </a:extLst>
          </p:cNvPr>
          <p:cNvSpPr>
            <a:spLocks noGrp="1"/>
          </p:cNvSpPr>
          <p:nvPr>
            <p:ph type="sldNum" sz="quarter" idx="12"/>
          </p:nvPr>
        </p:nvSpPr>
        <p:spPr/>
        <p:txBody>
          <a:bodyPr/>
          <a:lstStyle/>
          <a:p>
            <a:fld id="{CCAC34CE-8876-6145-8B3C-887001307EE7}" type="slidenum">
              <a:rPr lang="en-US" smtClean="0"/>
              <a:t>‹#›</a:t>
            </a:fld>
            <a:endParaRPr lang="en-US"/>
          </a:p>
        </p:txBody>
      </p:sp>
    </p:spTree>
    <p:extLst>
      <p:ext uri="{BB962C8B-B14F-4D97-AF65-F5344CB8AC3E}">
        <p14:creationId xmlns:p14="http://schemas.microsoft.com/office/powerpoint/2010/main" val="3470539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B8324D-9C37-CC1D-231A-DAC55BDD87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E4DE75-B8A2-4E2E-B2B7-5F81B13594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B52036-EC82-3C17-49EB-9D853AED10FD}"/>
              </a:ext>
            </a:extLst>
          </p:cNvPr>
          <p:cNvSpPr>
            <a:spLocks noGrp="1"/>
          </p:cNvSpPr>
          <p:nvPr>
            <p:ph type="dt" sz="half" idx="10"/>
          </p:nvPr>
        </p:nvSpPr>
        <p:spPr/>
        <p:txBody>
          <a:bodyPr/>
          <a:lstStyle/>
          <a:p>
            <a:fld id="{1122BF80-E628-0F4D-890D-DAD3A781F720}" type="datetimeFigureOut">
              <a:rPr lang="en-US" smtClean="0"/>
              <a:t>6/2/23</a:t>
            </a:fld>
            <a:endParaRPr lang="en-US"/>
          </a:p>
        </p:txBody>
      </p:sp>
      <p:sp>
        <p:nvSpPr>
          <p:cNvPr id="5" name="Footer Placeholder 4">
            <a:extLst>
              <a:ext uri="{FF2B5EF4-FFF2-40B4-BE49-F238E27FC236}">
                <a16:creationId xmlns:a16="http://schemas.microsoft.com/office/drawing/2014/main" id="{8CB5F3DA-5402-6D6A-2A5E-11E36E402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346E4-6E52-BA72-2DB8-48122D6B4113}"/>
              </a:ext>
            </a:extLst>
          </p:cNvPr>
          <p:cNvSpPr>
            <a:spLocks noGrp="1"/>
          </p:cNvSpPr>
          <p:nvPr>
            <p:ph type="sldNum" sz="quarter" idx="12"/>
          </p:nvPr>
        </p:nvSpPr>
        <p:spPr/>
        <p:txBody>
          <a:bodyPr/>
          <a:lstStyle/>
          <a:p>
            <a:fld id="{CCAC34CE-8876-6145-8B3C-887001307EE7}" type="slidenum">
              <a:rPr lang="en-US" smtClean="0"/>
              <a:t>‹#›</a:t>
            </a:fld>
            <a:endParaRPr lang="en-US"/>
          </a:p>
        </p:txBody>
      </p:sp>
    </p:spTree>
    <p:extLst>
      <p:ext uri="{BB962C8B-B14F-4D97-AF65-F5344CB8AC3E}">
        <p14:creationId xmlns:p14="http://schemas.microsoft.com/office/powerpoint/2010/main" val="2469496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67873-702E-E5EF-F2FA-FFB19C2D6D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C7264-AA34-52A8-C186-EA3B059EA8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38CCDE-9AD4-BAC3-A10D-AA49A1E61F89}"/>
              </a:ext>
            </a:extLst>
          </p:cNvPr>
          <p:cNvSpPr>
            <a:spLocks noGrp="1"/>
          </p:cNvSpPr>
          <p:nvPr>
            <p:ph type="dt" sz="half" idx="10"/>
          </p:nvPr>
        </p:nvSpPr>
        <p:spPr/>
        <p:txBody>
          <a:bodyPr/>
          <a:lstStyle/>
          <a:p>
            <a:fld id="{1122BF80-E628-0F4D-890D-DAD3A781F720}" type="datetimeFigureOut">
              <a:rPr lang="en-US" smtClean="0"/>
              <a:t>6/2/23</a:t>
            </a:fld>
            <a:endParaRPr lang="en-US"/>
          </a:p>
        </p:txBody>
      </p:sp>
      <p:sp>
        <p:nvSpPr>
          <p:cNvPr id="5" name="Footer Placeholder 4">
            <a:extLst>
              <a:ext uri="{FF2B5EF4-FFF2-40B4-BE49-F238E27FC236}">
                <a16:creationId xmlns:a16="http://schemas.microsoft.com/office/drawing/2014/main" id="{F887C3FE-CB2A-7B14-D471-85DFE2A072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749D1-7AC9-0500-D5CB-624323D78F08}"/>
              </a:ext>
            </a:extLst>
          </p:cNvPr>
          <p:cNvSpPr>
            <a:spLocks noGrp="1"/>
          </p:cNvSpPr>
          <p:nvPr>
            <p:ph type="sldNum" sz="quarter" idx="12"/>
          </p:nvPr>
        </p:nvSpPr>
        <p:spPr/>
        <p:txBody>
          <a:bodyPr/>
          <a:lstStyle/>
          <a:p>
            <a:fld id="{CCAC34CE-8876-6145-8B3C-887001307EE7}" type="slidenum">
              <a:rPr lang="en-US" smtClean="0"/>
              <a:t>‹#›</a:t>
            </a:fld>
            <a:endParaRPr lang="en-US"/>
          </a:p>
        </p:txBody>
      </p:sp>
    </p:spTree>
    <p:extLst>
      <p:ext uri="{BB962C8B-B14F-4D97-AF65-F5344CB8AC3E}">
        <p14:creationId xmlns:p14="http://schemas.microsoft.com/office/powerpoint/2010/main" val="8747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06C7F-C241-D858-0C69-3F0C7C6E55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F47790-9EE9-E240-D4B1-5FF3624630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750481-B3B8-DECC-3EB5-4D3F5AD57CC3}"/>
              </a:ext>
            </a:extLst>
          </p:cNvPr>
          <p:cNvSpPr>
            <a:spLocks noGrp="1"/>
          </p:cNvSpPr>
          <p:nvPr>
            <p:ph type="dt" sz="half" idx="10"/>
          </p:nvPr>
        </p:nvSpPr>
        <p:spPr/>
        <p:txBody>
          <a:bodyPr/>
          <a:lstStyle/>
          <a:p>
            <a:fld id="{1122BF80-E628-0F4D-890D-DAD3A781F720}" type="datetimeFigureOut">
              <a:rPr lang="en-US" smtClean="0"/>
              <a:t>6/2/23</a:t>
            </a:fld>
            <a:endParaRPr lang="en-US"/>
          </a:p>
        </p:txBody>
      </p:sp>
      <p:sp>
        <p:nvSpPr>
          <p:cNvPr id="5" name="Footer Placeholder 4">
            <a:extLst>
              <a:ext uri="{FF2B5EF4-FFF2-40B4-BE49-F238E27FC236}">
                <a16:creationId xmlns:a16="http://schemas.microsoft.com/office/drawing/2014/main" id="{1443D0FF-B610-6402-4A3F-8CE1FBE17E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7891C6-4408-82F7-7416-B13D90A8AFF7}"/>
              </a:ext>
            </a:extLst>
          </p:cNvPr>
          <p:cNvSpPr>
            <a:spLocks noGrp="1"/>
          </p:cNvSpPr>
          <p:nvPr>
            <p:ph type="sldNum" sz="quarter" idx="12"/>
          </p:nvPr>
        </p:nvSpPr>
        <p:spPr/>
        <p:txBody>
          <a:bodyPr/>
          <a:lstStyle/>
          <a:p>
            <a:fld id="{CCAC34CE-8876-6145-8B3C-887001307EE7}" type="slidenum">
              <a:rPr lang="en-US" smtClean="0"/>
              <a:t>‹#›</a:t>
            </a:fld>
            <a:endParaRPr lang="en-US"/>
          </a:p>
        </p:txBody>
      </p:sp>
    </p:spTree>
    <p:extLst>
      <p:ext uri="{BB962C8B-B14F-4D97-AF65-F5344CB8AC3E}">
        <p14:creationId xmlns:p14="http://schemas.microsoft.com/office/powerpoint/2010/main" val="3634347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2CDD4-BCF7-A97C-1C2A-8821B2EDAF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9013A9-E23E-4ED7-8B82-F2BD269402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0F400A-0414-BFEF-952C-EC212B461E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10E806-7D88-BB6D-F33C-01460929DB18}"/>
              </a:ext>
            </a:extLst>
          </p:cNvPr>
          <p:cNvSpPr>
            <a:spLocks noGrp="1"/>
          </p:cNvSpPr>
          <p:nvPr>
            <p:ph type="dt" sz="half" idx="10"/>
          </p:nvPr>
        </p:nvSpPr>
        <p:spPr/>
        <p:txBody>
          <a:bodyPr/>
          <a:lstStyle/>
          <a:p>
            <a:fld id="{1122BF80-E628-0F4D-890D-DAD3A781F720}" type="datetimeFigureOut">
              <a:rPr lang="en-US" smtClean="0"/>
              <a:t>6/2/23</a:t>
            </a:fld>
            <a:endParaRPr lang="en-US"/>
          </a:p>
        </p:txBody>
      </p:sp>
      <p:sp>
        <p:nvSpPr>
          <p:cNvPr id="6" name="Footer Placeholder 5">
            <a:extLst>
              <a:ext uri="{FF2B5EF4-FFF2-40B4-BE49-F238E27FC236}">
                <a16:creationId xmlns:a16="http://schemas.microsoft.com/office/drawing/2014/main" id="{4EBEC097-9007-3704-A5E0-7C5B12AA50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A55B00-B5D3-5426-EDE8-59345A02C2FE}"/>
              </a:ext>
            </a:extLst>
          </p:cNvPr>
          <p:cNvSpPr>
            <a:spLocks noGrp="1"/>
          </p:cNvSpPr>
          <p:nvPr>
            <p:ph type="sldNum" sz="quarter" idx="12"/>
          </p:nvPr>
        </p:nvSpPr>
        <p:spPr/>
        <p:txBody>
          <a:bodyPr/>
          <a:lstStyle/>
          <a:p>
            <a:fld id="{CCAC34CE-8876-6145-8B3C-887001307EE7}" type="slidenum">
              <a:rPr lang="en-US" smtClean="0"/>
              <a:t>‹#›</a:t>
            </a:fld>
            <a:endParaRPr lang="en-US"/>
          </a:p>
        </p:txBody>
      </p:sp>
    </p:spTree>
    <p:extLst>
      <p:ext uri="{BB962C8B-B14F-4D97-AF65-F5344CB8AC3E}">
        <p14:creationId xmlns:p14="http://schemas.microsoft.com/office/powerpoint/2010/main" val="771898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48432-4EA2-431F-7328-F7047BAEE6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B862C6-DE9F-0047-A727-3849502861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ADA212-8396-9FCF-583F-4CE1918E65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9F398E-B6C3-8F20-2134-F28ED3E3F7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9A754F-5C9A-5A56-DD97-4085B64619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69A8F-78E5-9270-6F99-EF5132AA1104}"/>
              </a:ext>
            </a:extLst>
          </p:cNvPr>
          <p:cNvSpPr>
            <a:spLocks noGrp="1"/>
          </p:cNvSpPr>
          <p:nvPr>
            <p:ph type="dt" sz="half" idx="10"/>
          </p:nvPr>
        </p:nvSpPr>
        <p:spPr/>
        <p:txBody>
          <a:bodyPr/>
          <a:lstStyle/>
          <a:p>
            <a:fld id="{1122BF80-E628-0F4D-890D-DAD3A781F720}" type="datetimeFigureOut">
              <a:rPr lang="en-US" smtClean="0"/>
              <a:t>6/2/23</a:t>
            </a:fld>
            <a:endParaRPr lang="en-US"/>
          </a:p>
        </p:txBody>
      </p:sp>
      <p:sp>
        <p:nvSpPr>
          <p:cNvPr id="8" name="Footer Placeholder 7">
            <a:extLst>
              <a:ext uri="{FF2B5EF4-FFF2-40B4-BE49-F238E27FC236}">
                <a16:creationId xmlns:a16="http://schemas.microsoft.com/office/drawing/2014/main" id="{E0B5E754-27AB-A62C-4BD0-5D53D96EDA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3A3CCC-E989-8E96-1646-0BBA99DBE17E}"/>
              </a:ext>
            </a:extLst>
          </p:cNvPr>
          <p:cNvSpPr>
            <a:spLocks noGrp="1"/>
          </p:cNvSpPr>
          <p:nvPr>
            <p:ph type="sldNum" sz="quarter" idx="12"/>
          </p:nvPr>
        </p:nvSpPr>
        <p:spPr/>
        <p:txBody>
          <a:bodyPr/>
          <a:lstStyle/>
          <a:p>
            <a:fld id="{CCAC34CE-8876-6145-8B3C-887001307EE7}" type="slidenum">
              <a:rPr lang="en-US" smtClean="0"/>
              <a:t>‹#›</a:t>
            </a:fld>
            <a:endParaRPr lang="en-US"/>
          </a:p>
        </p:txBody>
      </p:sp>
    </p:spTree>
    <p:extLst>
      <p:ext uri="{BB962C8B-B14F-4D97-AF65-F5344CB8AC3E}">
        <p14:creationId xmlns:p14="http://schemas.microsoft.com/office/powerpoint/2010/main" val="411213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AB99-E362-6300-5D1A-76548E3D50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31F89F-0E88-F275-C0E4-1DF5FE347B35}"/>
              </a:ext>
            </a:extLst>
          </p:cNvPr>
          <p:cNvSpPr>
            <a:spLocks noGrp="1"/>
          </p:cNvSpPr>
          <p:nvPr>
            <p:ph type="dt" sz="half" idx="10"/>
          </p:nvPr>
        </p:nvSpPr>
        <p:spPr/>
        <p:txBody>
          <a:bodyPr/>
          <a:lstStyle/>
          <a:p>
            <a:fld id="{1122BF80-E628-0F4D-890D-DAD3A781F720}" type="datetimeFigureOut">
              <a:rPr lang="en-US" smtClean="0"/>
              <a:t>6/2/23</a:t>
            </a:fld>
            <a:endParaRPr lang="en-US"/>
          </a:p>
        </p:txBody>
      </p:sp>
      <p:sp>
        <p:nvSpPr>
          <p:cNvPr id="4" name="Footer Placeholder 3">
            <a:extLst>
              <a:ext uri="{FF2B5EF4-FFF2-40B4-BE49-F238E27FC236}">
                <a16:creationId xmlns:a16="http://schemas.microsoft.com/office/drawing/2014/main" id="{DB7C9118-EA59-FCFE-9B67-023FE3336E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CEBF40-8B55-3FA0-2BE9-9A38260B51F7}"/>
              </a:ext>
            </a:extLst>
          </p:cNvPr>
          <p:cNvSpPr>
            <a:spLocks noGrp="1"/>
          </p:cNvSpPr>
          <p:nvPr>
            <p:ph type="sldNum" sz="quarter" idx="12"/>
          </p:nvPr>
        </p:nvSpPr>
        <p:spPr/>
        <p:txBody>
          <a:bodyPr/>
          <a:lstStyle/>
          <a:p>
            <a:fld id="{CCAC34CE-8876-6145-8B3C-887001307EE7}" type="slidenum">
              <a:rPr lang="en-US" smtClean="0"/>
              <a:t>‹#›</a:t>
            </a:fld>
            <a:endParaRPr lang="en-US"/>
          </a:p>
        </p:txBody>
      </p:sp>
    </p:spTree>
    <p:extLst>
      <p:ext uri="{BB962C8B-B14F-4D97-AF65-F5344CB8AC3E}">
        <p14:creationId xmlns:p14="http://schemas.microsoft.com/office/powerpoint/2010/main" val="2588090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09437C-36E2-017A-4AB9-97C128919BBF}"/>
              </a:ext>
            </a:extLst>
          </p:cNvPr>
          <p:cNvSpPr>
            <a:spLocks noGrp="1"/>
          </p:cNvSpPr>
          <p:nvPr>
            <p:ph type="dt" sz="half" idx="10"/>
          </p:nvPr>
        </p:nvSpPr>
        <p:spPr/>
        <p:txBody>
          <a:bodyPr/>
          <a:lstStyle/>
          <a:p>
            <a:fld id="{1122BF80-E628-0F4D-890D-DAD3A781F720}" type="datetimeFigureOut">
              <a:rPr lang="en-US" smtClean="0"/>
              <a:t>6/2/23</a:t>
            </a:fld>
            <a:endParaRPr lang="en-US"/>
          </a:p>
        </p:txBody>
      </p:sp>
      <p:sp>
        <p:nvSpPr>
          <p:cNvPr id="3" name="Footer Placeholder 2">
            <a:extLst>
              <a:ext uri="{FF2B5EF4-FFF2-40B4-BE49-F238E27FC236}">
                <a16:creationId xmlns:a16="http://schemas.microsoft.com/office/drawing/2014/main" id="{2964F6C0-DA31-A43A-ADBD-DED764FE30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2AC2F-A0E6-0792-E185-C5D905239CA0}"/>
              </a:ext>
            </a:extLst>
          </p:cNvPr>
          <p:cNvSpPr>
            <a:spLocks noGrp="1"/>
          </p:cNvSpPr>
          <p:nvPr>
            <p:ph type="sldNum" sz="quarter" idx="12"/>
          </p:nvPr>
        </p:nvSpPr>
        <p:spPr/>
        <p:txBody>
          <a:bodyPr/>
          <a:lstStyle/>
          <a:p>
            <a:fld id="{CCAC34CE-8876-6145-8B3C-887001307EE7}" type="slidenum">
              <a:rPr lang="en-US" smtClean="0"/>
              <a:t>‹#›</a:t>
            </a:fld>
            <a:endParaRPr lang="en-US"/>
          </a:p>
        </p:txBody>
      </p:sp>
    </p:spTree>
    <p:extLst>
      <p:ext uri="{BB962C8B-B14F-4D97-AF65-F5344CB8AC3E}">
        <p14:creationId xmlns:p14="http://schemas.microsoft.com/office/powerpoint/2010/main" val="109682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F0C6-83C5-902F-5097-A85634AEA1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49161F-64CE-1449-EA6F-A10B395247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908B0D-2FFE-0667-6054-F1BD78A6C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F512EA-75F2-E430-CAFB-5BAF91710BD0}"/>
              </a:ext>
            </a:extLst>
          </p:cNvPr>
          <p:cNvSpPr>
            <a:spLocks noGrp="1"/>
          </p:cNvSpPr>
          <p:nvPr>
            <p:ph type="dt" sz="half" idx="10"/>
          </p:nvPr>
        </p:nvSpPr>
        <p:spPr/>
        <p:txBody>
          <a:bodyPr/>
          <a:lstStyle/>
          <a:p>
            <a:fld id="{1122BF80-E628-0F4D-890D-DAD3A781F720}" type="datetimeFigureOut">
              <a:rPr lang="en-US" smtClean="0"/>
              <a:t>6/2/23</a:t>
            </a:fld>
            <a:endParaRPr lang="en-US"/>
          </a:p>
        </p:txBody>
      </p:sp>
      <p:sp>
        <p:nvSpPr>
          <p:cNvPr id="6" name="Footer Placeholder 5">
            <a:extLst>
              <a:ext uri="{FF2B5EF4-FFF2-40B4-BE49-F238E27FC236}">
                <a16:creationId xmlns:a16="http://schemas.microsoft.com/office/drawing/2014/main" id="{48CD1642-881E-E71C-D79F-DA99BF9F73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2A0389-391A-D35D-516E-2D46AEDD6E5B}"/>
              </a:ext>
            </a:extLst>
          </p:cNvPr>
          <p:cNvSpPr>
            <a:spLocks noGrp="1"/>
          </p:cNvSpPr>
          <p:nvPr>
            <p:ph type="sldNum" sz="quarter" idx="12"/>
          </p:nvPr>
        </p:nvSpPr>
        <p:spPr/>
        <p:txBody>
          <a:bodyPr/>
          <a:lstStyle/>
          <a:p>
            <a:fld id="{CCAC34CE-8876-6145-8B3C-887001307EE7}" type="slidenum">
              <a:rPr lang="en-US" smtClean="0"/>
              <a:t>‹#›</a:t>
            </a:fld>
            <a:endParaRPr lang="en-US"/>
          </a:p>
        </p:txBody>
      </p:sp>
    </p:spTree>
    <p:extLst>
      <p:ext uri="{BB962C8B-B14F-4D97-AF65-F5344CB8AC3E}">
        <p14:creationId xmlns:p14="http://schemas.microsoft.com/office/powerpoint/2010/main" val="2073746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8469-5F5F-012D-F547-4CA202CF8E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51D775-0F1D-9130-8684-541452CD57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146DB-B26A-DDC1-703E-C5DBE83A5C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5912AC-84DF-C1FC-ACEE-13C2056E6D89}"/>
              </a:ext>
            </a:extLst>
          </p:cNvPr>
          <p:cNvSpPr>
            <a:spLocks noGrp="1"/>
          </p:cNvSpPr>
          <p:nvPr>
            <p:ph type="dt" sz="half" idx="10"/>
          </p:nvPr>
        </p:nvSpPr>
        <p:spPr/>
        <p:txBody>
          <a:bodyPr/>
          <a:lstStyle/>
          <a:p>
            <a:fld id="{1122BF80-E628-0F4D-890D-DAD3A781F720}" type="datetimeFigureOut">
              <a:rPr lang="en-US" smtClean="0"/>
              <a:t>6/2/23</a:t>
            </a:fld>
            <a:endParaRPr lang="en-US"/>
          </a:p>
        </p:txBody>
      </p:sp>
      <p:sp>
        <p:nvSpPr>
          <p:cNvPr id="6" name="Footer Placeholder 5">
            <a:extLst>
              <a:ext uri="{FF2B5EF4-FFF2-40B4-BE49-F238E27FC236}">
                <a16:creationId xmlns:a16="http://schemas.microsoft.com/office/drawing/2014/main" id="{1D528302-EA09-AA1B-33F0-B238B8BDCD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1D4BD8-F41D-1719-FA2E-3D2855378FF2}"/>
              </a:ext>
            </a:extLst>
          </p:cNvPr>
          <p:cNvSpPr>
            <a:spLocks noGrp="1"/>
          </p:cNvSpPr>
          <p:nvPr>
            <p:ph type="sldNum" sz="quarter" idx="12"/>
          </p:nvPr>
        </p:nvSpPr>
        <p:spPr/>
        <p:txBody>
          <a:bodyPr/>
          <a:lstStyle/>
          <a:p>
            <a:fld id="{CCAC34CE-8876-6145-8B3C-887001307EE7}" type="slidenum">
              <a:rPr lang="en-US" smtClean="0"/>
              <a:t>‹#›</a:t>
            </a:fld>
            <a:endParaRPr lang="en-US"/>
          </a:p>
        </p:txBody>
      </p:sp>
    </p:spTree>
    <p:extLst>
      <p:ext uri="{BB962C8B-B14F-4D97-AF65-F5344CB8AC3E}">
        <p14:creationId xmlns:p14="http://schemas.microsoft.com/office/powerpoint/2010/main" val="3562788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9CC130-2438-2BD9-2A1C-280DB3539D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6333E1-6938-B8E8-AAE0-721A6BE8FA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6B081C-1D97-3B73-53A8-B7DAFACCC4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2BF80-E628-0F4D-890D-DAD3A781F720}" type="datetimeFigureOut">
              <a:rPr lang="en-US" smtClean="0"/>
              <a:t>6/2/23</a:t>
            </a:fld>
            <a:endParaRPr lang="en-US"/>
          </a:p>
        </p:txBody>
      </p:sp>
      <p:sp>
        <p:nvSpPr>
          <p:cNvPr id="5" name="Footer Placeholder 4">
            <a:extLst>
              <a:ext uri="{FF2B5EF4-FFF2-40B4-BE49-F238E27FC236}">
                <a16:creationId xmlns:a16="http://schemas.microsoft.com/office/drawing/2014/main" id="{B0C71C7F-E12D-885A-B6CC-E1FEFFE5D2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063C75-DF7B-9402-42C0-8906E5A635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AC34CE-8876-6145-8B3C-887001307EE7}" type="slidenum">
              <a:rPr lang="en-US" smtClean="0"/>
              <a:t>‹#›</a:t>
            </a:fld>
            <a:endParaRPr lang="en-US"/>
          </a:p>
        </p:txBody>
      </p:sp>
    </p:spTree>
    <p:extLst>
      <p:ext uri="{BB962C8B-B14F-4D97-AF65-F5344CB8AC3E}">
        <p14:creationId xmlns:p14="http://schemas.microsoft.com/office/powerpoint/2010/main" val="10899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mailto:oneit-belonging@uiowa.ed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igh angle view of a building&#10;&#10;Description automatically generated with low confidence">
            <a:extLst>
              <a:ext uri="{FF2B5EF4-FFF2-40B4-BE49-F238E27FC236}">
                <a16:creationId xmlns:a16="http://schemas.microsoft.com/office/drawing/2014/main" id="{4E01DDE6-DE2F-BAEF-229B-18876951F3FF}"/>
              </a:ext>
            </a:extLst>
          </p:cNvPr>
          <p:cNvPicPr>
            <a:picLocks noChangeAspect="1"/>
          </p:cNvPicPr>
          <p:nvPr/>
        </p:nvPicPr>
        <p:blipFill rotWithShape="1">
          <a:blip r:embed="rId3"/>
          <a:srcRect l="1549" r="1549" b="18238"/>
          <a:stretch/>
        </p:blipFill>
        <p:spPr>
          <a:xfrm>
            <a:off x="-1" y="-1"/>
            <a:ext cx="12192002" cy="6858000"/>
          </a:xfrm>
          <a:prstGeom prst="rect">
            <a:avLst/>
          </a:prstGeom>
        </p:spPr>
      </p:pic>
      <p:sp>
        <p:nvSpPr>
          <p:cNvPr id="8" name="Title 1">
            <a:extLst>
              <a:ext uri="{FF2B5EF4-FFF2-40B4-BE49-F238E27FC236}">
                <a16:creationId xmlns:a16="http://schemas.microsoft.com/office/drawing/2014/main" id="{DA638286-E50C-24F2-10C7-978A3517131E}"/>
              </a:ext>
            </a:extLst>
          </p:cNvPr>
          <p:cNvSpPr txBox="1">
            <a:spLocks/>
          </p:cNvSpPr>
          <p:nvPr/>
        </p:nvSpPr>
        <p:spPr>
          <a:xfrm>
            <a:off x="-1" y="4467828"/>
            <a:ext cx="12192000" cy="1927315"/>
          </a:xfrm>
          <a:prstGeom prst="rect">
            <a:avLst/>
          </a:prstGeom>
          <a:solidFill>
            <a:schemeClr val="tx1">
              <a:alpha val="65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b="1" i="0" dirty="0">
                <a:solidFill>
                  <a:schemeClr val="bg1"/>
                </a:solidFill>
                <a:effectLst/>
                <a:latin typeface="Helvetica" pitchFamily="2" charset="0"/>
              </a:rPr>
              <a:t>Cultivating Belonging </a:t>
            </a:r>
          </a:p>
          <a:p>
            <a:r>
              <a:rPr lang="en-US" sz="6600" b="1" i="0" dirty="0">
                <a:solidFill>
                  <a:schemeClr val="bg1"/>
                </a:solidFill>
                <a:effectLst/>
                <a:latin typeface="Helvetica" pitchFamily="2" charset="0"/>
              </a:rPr>
              <a:t>Through Conversation</a:t>
            </a:r>
            <a:endParaRPr lang="en-US" sz="6600" b="1" dirty="0">
              <a:solidFill>
                <a:schemeClr val="bg1"/>
              </a:solidFill>
              <a:latin typeface="Helvetica" pitchFamily="2" charset="0"/>
            </a:endParaRPr>
          </a:p>
        </p:txBody>
      </p:sp>
    </p:spTree>
    <p:extLst>
      <p:ext uri="{BB962C8B-B14F-4D97-AF65-F5344CB8AC3E}">
        <p14:creationId xmlns:p14="http://schemas.microsoft.com/office/powerpoint/2010/main" val="1732187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 sign, green&#10;&#10;Description automatically generated">
            <a:extLst>
              <a:ext uri="{FF2B5EF4-FFF2-40B4-BE49-F238E27FC236}">
                <a16:creationId xmlns:a16="http://schemas.microsoft.com/office/drawing/2014/main" id="{6643426D-B069-F42A-12BD-DCA736170AEA}"/>
              </a:ext>
            </a:extLst>
          </p:cNvPr>
          <p:cNvPicPr>
            <a:picLocks noChangeAspect="1"/>
          </p:cNvPicPr>
          <p:nvPr/>
        </p:nvPicPr>
        <p:blipFill rotWithShape="1">
          <a:blip r:embed="rId3"/>
          <a:srcRect b="15625"/>
          <a:stretch/>
        </p:blipFill>
        <p:spPr>
          <a:xfrm>
            <a:off x="0" y="0"/>
            <a:ext cx="12192000" cy="6858000"/>
          </a:xfrm>
          <a:prstGeom prst="rect">
            <a:avLst/>
          </a:prstGeom>
        </p:spPr>
      </p:pic>
    </p:spTree>
    <p:extLst>
      <p:ext uri="{BB962C8B-B14F-4D97-AF65-F5344CB8AC3E}">
        <p14:creationId xmlns:p14="http://schemas.microsoft.com/office/powerpoint/2010/main" val="3711565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22D40D-974E-14AE-5922-8AED6D1FF67B}"/>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354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rt&#10;&#10;Description automatically generated with low confidence">
            <a:extLst>
              <a:ext uri="{FF2B5EF4-FFF2-40B4-BE49-F238E27FC236}">
                <a16:creationId xmlns:a16="http://schemas.microsoft.com/office/drawing/2014/main" id="{63CB5339-FBF2-B591-B12B-F785265D929C}"/>
              </a:ext>
            </a:extLst>
          </p:cNvPr>
          <p:cNvPicPr>
            <a:picLocks noChangeAspect="1"/>
          </p:cNvPicPr>
          <p:nvPr/>
        </p:nvPicPr>
        <p:blipFill rotWithShape="1">
          <a:blip r:embed="rId2"/>
          <a:srcRect l="10119" t="617"/>
          <a:stretch/>
        </p:blipFill>
        <p:spPr>
          <a:xfrm>
            <a:off x="0" y="0"/>
            <a:ext cx="12192000" cy="6858000"/>
          </a:xfrm>
          <a:prstGeom prst="rect">
            <a:avLst/>
          </a:prstGeom>
        </p:spPr>
      </p:pic>
      <p:sp>
        <p:nvSpPr>
          <p:cNvPr id="2" name="Title 1">
            <a:extLst>
              <a:ext uri="{FF2B5EF4-FFF2-40B4-BE49-F238E27FC236}">
                <a16:creationId xmlns:a16="http://schemas.microsoft.com/office/drawing/2014/main" id="{8D162F10-93F7-8587-8925-15718E47FBB3}"/>
              </a:ext>
            </a:extLst>
          </p:cNvPr>
          <p:cNvSpPr>
            <a:spLocks noGrp="1"/>
          </p:cNvSpPr>
          <p:nvPr>
            <p:ph type="title"/>
          </p:nvPr>
        </p:nvSpPr>
        <p:spPr>
          <a:xfrm>
            <a:off x="0" y="2766218"/>
            <a:ext cx="12192000" cy="1325563"/>
          </a:xfrm>
          <a:solidFill>
            <a:schemeClr val="tx1">
              <a:alpha val="65000"/>
            </a:schemeClr>
          </a:solidFill>
        </p:spPr>
        <p:txBody>
          <a:bodyPr>
            <a:normAutofit/>
          </a:bodyPr>
          <a:lstStyle/>
          <a:p>
            <a:r>
              <a:rPr lang="en-US" sz="6000" b="1" dirty="0">
                <a:solidFill>
                  <a:schemeClr val="bg1"/>
                </a:solidFill>
                <a:latin typeface="Helvetica" pitchFamily="2" charset="0"/>
              </a:rPr>
              <a:t>Conversation Take 1</a:t>
            </a:r>
          </a:p>
        </p:txBody>
      </p:sp>
    </p:spTree>
    <p:extLst>
      <p:ext uri="{BB962C8B-B14F-4D97-AF65-F5344CB8AC3E}">
        <p14:creationId xmlns:p14="http://schemas.microsoft.com/office/powerpoint/2010/main" val="3218296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art&#10;&#10;Description automatically generated with low confidence">
            <a:extLst>
              <a:ext uri="{FF2B5EF4-FFF2-40B4-BE49-F238E27FC236}">
                <a16:creationId xmlns:a16="http://schemas.microsoft.com/office/drawing/2014/main" id="{63CB5339-FBF2-B591-B12B-F785265D929C}"/>
              </a:ext>
            </a:extLst>
          </p:cNvPr>
          <p:cNvPicPr>
            <a:picLocks noChangeAspect="1"/>
          </p:cNvPicPr>
          <p:nvPr/>
        </p:nvPicPr>
        <p:blipFill rotWithShape="1">
          <a:blip r:embed="rId3"/>
          <a:srcRect l="10119" t="617"/>
          <a:stretch/>
        </p:blipFill>
        <p:spPr>
          <a:xfrm flipH="1">
            <a:off x="-1" y="-1"/>
            <a:ext cx="12191999" cy="6858000"/>
          </a:xfrm>
          <a:prstGeom prst="rect">
            <a:avLst/>
          </a:prstGeom>
        </p:spPr>
      </p:pic>
      <p:sp>
        <p:nvSpPr>
          <p:cNvPr id="2" name="Title 1">
            <a:extLst>
              <a:ext uri="{FF2B5EF4-FFF2-40B4-BE49-F238E27FC236}">
                <a16:creationId xmlns:a16="http://schemas.microsoft.com/office/drawing/2014/main" id="{8D162F10-93F7-8587-8925-15718E47FBB3}"/>
              </a:ext>
            </a:extLst>
          </p:cNvPr>
          <p:cNvSpPr>
            <a:spLocks noGrp="1"/>
          </p:cNvSpPr>
          <p:nvPr>
            <p:ph type="title"/>
          </p:nvPr>
        </p:nvSpPr>
        <p:spPr>
          <a:xfrm>
            <a:off x="0" y="2766218"/>
            <a:ext cx="12192000" cy="1325563"/>
          </a:xfrm>
          <a:solidFill>
            <a:schemeClr val="tx1">
              <a:alpha val="65000"/>
            </a:schemeClr>
          </a:solidFill>
        </p:spPr>
        <p:txBody>
          <a:bodyPr>
            <a:normAutofit/>
          </a:bodyPr>
          <a:lstStyle/>
          <a:p>
            <a:pPr algn="r"/>
            <a:r>
              <a:rPr lang="en-US" sz="6000" b="1" dirty="0">
                <a:solidFill>
                  <a:schemeClr val="bg1"/>
                </a:solidFill>
                <a:latin typeface="Helvetica" pitchFamily="2" charset="0"/>
              </a:rPr>
              <a:t>Conversation Take 2</a:t>
            </a:r>
          </a:p>
        </p:txBody>
      </p:sp>
    </p:spTree>
    <p:extLst>
      <p:ext uri="{BB962C8B-B14F-4D97-AF65-F5344CB8AC3E}">
        <p14:creationId xmlns:p14="http://schemas.microsoft.com/office/powerpoint/2010/main" val="2847060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looking at papers on a table&#10;&#10;Description automatically generated with low confidence">
            <a:extLst>
              <a:ext uri="{FF2B5EF4-FFF2-40B4-BE49-F238E27FC236}">
                <a16:creationId xmlns:a16="http://schemas.microsoft.com/office/drawing/2014/main" id="{5FF9D5C0-4ABB-9074-F311-D774F21467F7}"/>
              </a:ext>
            </a:extLst>
          </p:cNvPr>
          <p:cNvPicPr>
            <a:picLocks noChangeAspect="1"/>
          </p:cNvPicPr>
          <p:nvPr/>
        </p:nvPicPr>
        <p:blipFill rotWithShape="1">
          <a:blip r:embed="rId3"/>
          <a:srcRect t="7795" b="7795"/>
          <a:stretch/>
        </p:blipFill>
        <p:spPr>
          <a:xfrm>
            <a:off x="0" y="1"/>
            <a:ext cx="12192000" cy="6858000"/>
          </a:xfrm>
          <a:prstGeom prst="rect">
            <a:avLst/>
          </a:prstGeom>
        </p:spPr>
      </p:pic>
      <p:sp>
        <p:nvSpPr>
          <p:cNvPr id="5" name="Title 1">
            <a:extLst>
              <a:ext uri="{FF2B5EF4-FFF2-40B4-BE49-F238E27FC236}">
                <a16:creationId xmlns:a16="http://schemas.microsoft.com/office/drawing/2014/main" id="{0B621E92-F699-B1A8-70E3-27FC37F2F25A}"/>
              </a:ext>
            </a:extLst>
          </p:cNvPr>
          <p:cNvSpPr txBox="1">
            <a:spLocks/>
          </p:cNvSpPr>
          <p:nvPr/>
        </p:nvSpPr>
        <p:spPr>
          <a:xfrm>
            <a:off x="0" y="2766218"/>
            <a:ext cx="12192000" cy="1325563"/>
          </a:xfrm>
          <a:prstGeom prst="rect">
            <a:avLst/>
          </a:prstGeom>
          <a:solidFill>
            <a:schemeClr val="tx1">
              <a:alpha val="6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a:solidFill>
                  <a:schemeClr val="bg1"/>
                </a:solidFill>
                <a:latin typeface="Helvetica" pitchFamily="2" charset="0"/>
              </a:rPr>
              <a:t>Conversation Analysis</a:t>
            </a:r>
          </a:p>
        </p:txBody>
      </p:sp>
    </p:spTree>
    <p:extLst>
      <p:ext uri="{BB962C8B-B14F-4D97-AF65-F5344CB8AC3E}">
        <p14:creationId xmlns:p14="http://schemas.microsoft.com/office/powerpoint/2010/main" val="3841972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a word in a dictionary&#10;&#10;Description automatically generated">
            <a:extLst>
              <a:ext uri="{FF2B5EF4-FFF2-40B4-BE49-F238E27FC236}">
                <a16:creationId xmlns:a16="http://schemas.microsoft.com/office/drawing/2014/main" id="{6EBCBA7D-4CBA-22E8-DE60-216C9C259754}"/>
              </a:ext>
            </a:extLst>
          </p:cNvPr>
          <p:cNvPicPr>
            <a:picLocks noChangeAspect="1"/>
          </p:cNvPicPr>
          <p:nvPr/>
        </p:nvPicPr>
        <p:blipFill rotWithShape="1">
          <a:blip r:embed="rId3"/>
          <a:srcRect t="7885" b="7885"/>
          <a:stretch/>
        </p:blipFill>
        <p:spPr>
          <a:xfrm>
            <a:off x="0" y="1"/>
            <a:ext cx="12192000" cy="6858000"/>
          </a:xfrm>
          <a:prstGeom prst="rect">
            <a:avLst/>
          </a:prstGeom>
        </p:spPr>
      </p:pic>
    </p:spTree>
    <p:extLst>
      <p:ext uri="{BB962C8B-B14F-4D97-AF65-F5344CB8AC3E}">
        <p14:creationId xmlns:p14="http://schemas.microsoft.com/office/powerpoint/2010/main" val="2937843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handwriting, blackboard, text, slate&#10;&#10;Description automatically generated">
            <a:extLst>
              <a:ext uri="{FF2B5EF4-FFF2-40B4-BE49-F238E27FC236}">
                <a16:creationId xmlns:a16="http://schemas.microsoft.com/office/drawing/2014/main" id="{0D7BAFD4-DD77-BFE6-9190-5AAE12B3F6B5}"/>
              </a:ext>
            </a:extLst>
          </p:cNvPr>
          <p:cNvPicPr>
            <a:picLocks noChangeAspect="1"/>
          </p:cNvPicPr>
          <p:nvPr/>
        </p:nvPicPr>
        <p:blipFill rotWithShape="1">
          <a:blip r:embed="rId3"/>
          <a:srcRect t="15625"/>
          <a:stretch/>
        </p:blipFill>
        <p:spPr>
          <a:xfrm>
            <a:off x="0" y="0"/>
            <a:ext cx="12192000" cy="6858000"/>
          </a:xfrm>
          <a:prstGeom prst="rect">
            <a:avLst/>
          </a:prstGeom>
        </p:spPr>
      </p:pic>
    </p:spTree>
    <p:extLst>
      <p:ext uri="{BB962C8B-B14F-4D97-AF65-F5344CB8AC3E}">
        <p14:creationId xmlns:p14="http://schemas.microsoft.com/office/powerpoint/2010/main" val="2757149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note pinned to a cork board&#10;&#10;Description automatically generated with medium confidence">
            <a:extLst>
              <a:ext uri="{FF2B5EF4-FFF2-40B4-BE49-F238E27FC236}">
                <a16:creationId xmlns:a16="http://schemas.microsoft.com/office/drawing/2014/main" id="{CFAAD7B0-B895-260B-07D8-639EE1E426B0}"/>
              </a:ext>
            </a:extLst>
          </p:cNvPr>
          <p:cNvPicPr>
            <a:picLocks noChangeAspect="1"/>
          </p:cNvPicPr>
          <p:nvPr/>
        </p:nvPicPr>
        <p:blipFill rotWithShape="1">
          <a:blip r:embed="rId3"/>
          <a:srcRect t="5272" b="10319"/>
          <a:stretch/>
        </p:blipFill>
        <p:spPr>
          <a:xfrm>
            <a:off x="0" y="1"/>
            <a:ext cx="12192000" cy="6858000"/>
          </a:xfrm>
          <a:prstGeom prst="rect">
            <a:avLst/>
          </a:prstGeom>
        </p:spPr>
      </p:pic>
    </p:spTree>
    <p:extLst>
      <p:ext uri="{BB962C8B-B14F-4D97-AF65-F5344CB8AC3E}">
        <p14:creationId xmlns:p14="http://schemas.microsoft.com/office/powerpoint/2010/main" val="3572482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ost-it note, construction paper, paper product, font&#10;&#10;Description automatically generated">
            <a:extLst>
              <a:ext uri="{FF2B5EF4-FFF2-40B4-BE49-F238E27FC236}">
                <a16:creationId xmlns:a16="http://schemas.microsoft.com/office/drawing/2014/main" id="{5AA9199B-44CF-94B9-DD03-727D770D8BC1}"/>
              </a:ext>
            </a:extLst>
          </p:cNvPr>
          <p:cNvPicPr>
            <a:picLocks noChangeAspect="1"/>
          </p:cNvPicPr>
          <p:nvPr/>
        </p:nvPicPr>
        <p:blipFill rotWithShape="1">
          <a:blip r:embed="rId3"/>
          <a:srcRect t="9002" b="634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4BE065A-0D4D-E60A-EACF-BC7C5C34F2AB}"/>
              </a:ext>
            </a:extLst>
          </p:cNvPr>
          <p:cNvSpPr/>
          <p:nvPr/>
        </p:nvSpPr>
        <p:spPr>
          <a:xfrm>
            <a:off x="445358" y="428264"/>
            <a:ext cx="5428294" cy="1446835"/>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rPr>
              <a:t>OneIT</a:t>
            </a:r>
            <a:r>
              <a:rPr lang="en-US" sz="3200" b="1" dirty="0">
                <a:solidFill>
                  <a:schemeClr val="bg1"/>
                </a:solidFill>
              </a:rPr>
              <a:t> Conversation Partners: </a:t>
            </a:r>
          </a:p>
          <a:p>
            <a:r>
              <a:rPr lang="en-US" sz="3200" b="1" dirty="0">
                <a:solidFill>
                  <a:schemeClr val="bg1"/>
                </a:solidFill>
                <a:hlinkClick r:id="rId4">
                  <a:extLst>
                    <a:ext uri="{A12FA001-AC4F-418D-AE19-62706E023703}">
                      <ahyp:hlinkClr xmlns:ahyp="http://schemas.microsoft.com/office/drawing/2018/hyperlinkcolor" val="tx"/>
                    </a:ext>
                  </a:extLst>
                </a:hlinkClick>
              </a:rPr>
              <a:t>oneit-belonging@uiowa.edu</a:t>
            </a:r>
            <a:r>
              <a:rPr lang="en-US" sz="3200" b="1" dirty="0">
                <a:solidFill>
                  <a:schemeClr val="bg1"/>
                </a:solidFill>
              </a:rPr>
              <a:t> </a:t>
            </a:r>
          </a:p>
        </p:txBody>
      </p:sp>
      <p:pic>
        <p:nvPicPr>
          <p:cNvPr id="11" name="Picture 10" descr="A picture containing text, screenshot, font&#10;&#10;Description automatically generated">
            <a:extLst>
              <a:ext uri="{FF2B5EF4-FFF2-40B4-BE49-F238E27FC236}">
                <a16:creationId xmlns:a16="http://schemas.microsoft.com/office/drawing/2014/main" id="{4E523859-1B29-3560-3A5C-7F9839566A35}"/>
              </a:ext>
            </a:extLst>
          </p:cNvPr>
          <p:cNvPicPr>
            <a:picLocks noChangeAspect="1"/>
          </p:cNvPicPr>
          <p:nvPr/>
        </p:nvPicPr>
        <p:blipFill rotWithShape="1">
          <a:blip r:embed="rId5"/>
          <a:srcRect t="2986" b="36667"/>
          <a:stretch/>
        </p:blipFill>
        <p:spPr>
          <a:xfrm>
            <a:off x="445358" y="4558143"/>
            <a:ext cx="5428294" cy="1756984"/>
          </a:xfrm>
          <a:prstGeom prst="rect">
            <a:avLst/>
          </a:prstGeom>
          <a:ln w="38100">
            <a:solidFill>
              <a:schemeClr val="tx1"/>
            </a:solidFill>
          </a:ln>
        </p:spPr>
      </p:pic>
      <p:pic>
        <p:nvPicPr>
          <p:cNvPr id="13" name="Picture 12" descr="A picture containing text, screenshot, font&#10;&#10;Description automatically generated">
            <a:extLst>
              <a:ext uri="{FF2B5EF4-FFF2-40B4-BE49-F238E27FC236}">
                <a16:creationId xmlns:a16="http://schemas.microsoft.com/office/drawing/2014/main" id="{10C7A9F2-CEB2-6DD6-A0B7-8777070B11EF}"/>
              </a:ext>
            </a:extLst>
          </p:cNvPr>
          <p:cNvPicPr>
            <a:picLocks noChangeAspect="1"/>
          </p:cNvPicPr>
          <p:nvPr/>
        </p:nvPicPr>
        <p:blipFill rotWithShape="1">
          <a:blip r:embed="rId6"/>
          <a:srcRect b="9589"/>
          <a:stretch/>
        </p:blipFill>
        <p:spPr>
          <a:xfrm>
            <a:off x="445358" y="2338129"/>
            <a:ext cx="5428294" cy="1756984"/>
          </a:xfrm>
          <a:prstGeom prst="rect">
            <a:avLst/>
          </a:prstGeom>
          <a:ln w="38100">
            <a:solidFill>
              <a:schemeClr val="tx1"/>
            </a:solidFill>
          </a:ln>
        </p:spPr>
      </p:pic>
    </p:spTree>
    <p:extLst>
      <p:ext uri="{BB962C8B-B14F-4D97-AF65-F5344CB8AC3E}">
        <p14:creationId xmlns:p14="http://schemas.microsoft.com/office/powerpoint/2010/main" val="2747253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ogo, text, font, symbol&#10;&#10;Description automatically generated">
            <a:extLst>
              <a:ext uri="{FF2B5EF4-FFF2-40B4-BE49-F238E27FC236}">
                <a16:creationId xmlns:a16="http://schemas.microsoft.com/office/drawing/2014/main" id="{58F098B9-CFD8-730D-B990-13D966B7F28C}"/>
              </a:ext>
            </a:extLst>
          </p:cNvPr>
          <p:cNvPicPr>
            <a:picLocks noChangeAspect="1"/>
          </p:cNvPicPr>
          <p:nvPr/>
        </p:nvPicPr>
        <p:blipFill rotWithShape="1">
          <a:blip r:embed="rId3"/>
          <a:srcRect t="5839" b="9786"/>
          <a:stretch/>
        </p:blipFill>
        <p:spPr>
          <a:xfrm>
            <a:off x="0" y="0"/>
            <a:ext cx="12192000" cy="6858000"/>
          </a:xfrm>
          <a:prstGeom prst="rect">
            <a:avLst/>
          </a:prstGeom>
        </p:spPr>
      </p:pic>
    </p:spTree>
    <p:extLst>
      <p:ext uri="{BB962C8B-B14F-4D97-AF65-F5344CB8AC3E}">
        <p14:creationId xmlns:p14="http://schemas.microsoft.com/office/powerpoint/2010/main" val="6151694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587</Words>
  <Application>Microsoft Macintosh PowerPoint</Application>
  <PresentationFormat>Widescreen</PresentationFormat>
  <Paragraphs>38</Paragraphs>
  <Slides>11</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Helvetica</vt:lpstr>
      <vt:lpstr>Segoe UI</vt:lpstr>
      <vt:lpstr>Office Theme</vt:lpstr>
      <vt:lpstr>PowerPoint Presentation</vt:lpstr>
      <vt:lpstr>Conversation Take 1</vt:lpstr>
      <vt:lpstr>Conversation Take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 David M</dc:creator>
  <cp:lastModifiedBy>Long, David M (ITS)</cp:lastModifiedBy>
  <cp:revision>1</cp:revision>
  <dcterms:created xsi:type="dcterms:W3CDTF">2023-06-01T21:04:35Z</dcterms:created>
  <dcterms:modified xsi:type="dcterms:W3CDTF">2023-06-02T15:27:37Z</dcterms:modified>
</cp:coreProperties>
</file>