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7" r:id="rId5"/>
  </p:sldMasterIdLst>
  <p:notesMasterIdLst>
    <p:notesMasterId r:id="rId17"/>
  </p:notesMasterIdLst>
  <p:sldIdLst>
    <p:sldId id="485" r:id="rId6"/>
    <p:sldId id="486" r:id="rId7"/>
    <p:sldId id="487" r:id="rId8"/>
    <p:sldId id="431" r:id="rId9"/>
    <p:sldId id="489" r:id="rId10"/>
    <p:sldId id="490" r:id="rId11"/>
    <p:sldId id="491" r:id="rId12"/>
    <p:sldId id="492" r:id="rId13"/>
    <p:sldId id="488" r:id="rId14"/>
    <p:sldId id="496" r:id="rId15"/>
    <p:sldId id="49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F25956-B703-294E-9039-AFAE19F90F4C}" v="35" dt="2022-01-10T17:30:19.857"/>
    <p1510:client id="{2F5E536F-731C-9D6F-CC74-84E1B8DD8FEB}" v="560" dt="2023-01-27T20:34:13.902"/>
    <p1510:client id="{2F937373-2BFE-C4E6-A559-E9E75E08C14D}" v="996" dt="2023-06-02T18:07:22.083"/>
    <p1510:client id="{42D585B1-1259-C2B6-F8D3-0068F57FFC79}" v="29" dt="2022-08-02T18:42:25.455"/>
    <p1510:client id="{5C6F2F4F-F91E-6510-3633-19FA52C4DA79}" v="34" dt="2022-08-29T17:56:11.115"/>
    <p1510:client id="{65B0E0D6-A941-4973-94CC-5D87EFEBAF09}" v="53" dt="2022-01-10T17:20:35.531"/>
    <p1510:client id="{670A49FB-AC99-8A22-5978-7ED9C1501F14}" v="47" dt="2023-01-31T01:56:05.777"/>
    <p1510:client id="{71F1FE85-C9A9-7E33-344B-3C1481D71B0D}" v="34" dt="2022-06-09T14:00:10.892"/>
    <p1510:client id="{89991AD8-2BB2-427F-8AB9-2B156B9028A2}" v="17" dt="2022-01-10T17:06:48.661"/>
    <p1510:client id="{9D801B33-B8F7-48DB-881A-70E3819236FC}" v="2" dt="2022-01-10T15:05:18.627"/>
    <p1510:client id="{A0208B1F-56B0-0C1F-1208-A630ED30BB8F}" v="58" dt="2023-01-31T01:18:17.301"/>
    <p1510:client id="{A1EDB0F0-A60B-1B6D-6B83-185DB0508F1B}" v="2" dt="2022-09-01T16:37:46.683"/>
    <p1510:client id="{BCCCC570-EA33-DFEB-8FE9-BB2455887F46}" v="55" dt="2023-06-02T18:20:22.452"/>
    <p1510:client id="{C10B033F-2954-4E43-B972-F2F3195EDF8E}" v="12" dt="2022-01-10T17:13:19.875"/>
    <p1510:client id="{CAE12FCA-7A0B-6F25-E2EA-300BD3AE6316}" v="397" dt="2022-08-29T21:34:58.303"/>
    <p1510:client id="{D1129282-5FDD-6424-FEA7-D70A0DD1C06B}" v="3089" dt="2023-01-29T00:04:05.980"/>
    <p1510:client id="{D3C9A9CC-7F5D-8872-1C21-D2A6050ADEC0}" v="2" dt="2023-01-27T18:56:11.953"/>
    <p1510:client id="{E39C5430-7E41-4C18-8804-53FF7D15B0F9}" v="13" dt="2022-08-29T17:51:07.782"/>
  </p1510:revLst>
</p1510:revInfo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>
      <p:cViewPr varScale="1">
        <p:scale>
          <a:sx n="100" d="100"/>
          <a:sy n="100" d="100"/>
        </p:scale>
        <p:origin x="16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6/2/23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80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41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44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4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184901"/>
            <a:ext cx="6155725" cy="2657032"/>
          </a:xfrm>
        </p:spPr>
        <p:txBody>
          <a:bodyPr anchor="t" anchorCtr="0">
            <a:normAutofit/>
          </a:bodyPr>
          <a:lstStyle>
            <a:lvl1pPr algn="l">
              <a:defRPr sz="5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Example of the Presentation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41933"/>
            <a:ext cx="6155726" cy="4947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8" y="5304529"/>
            <a:ext cx="6155726" cy="49530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8" y="0"/>
            <a:ext cx="4564583" cy="685799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9FFBE56B-A7B4-404B-AC1B-0618CFF1BFD9}"/>
              </a:ext>
            </a:extLst>
          </p:cNvPr>
          <p:cNvSpPr txBox="1">
            <a:spLocks/>
          </p:cNvSpPr>
          <p:nvPr userDrawn="1"/>
        </p:nvSpPr>
        <p:spPr>
          <a:xfrm>
            <a:off x="3729681" y="0"/>
            <a:ext cx="3264244" cy="131007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Office of Strategic Communication</a:t>
            </a:r>
          </a:p>
        </p:txBody>
      </p:sp>
      <p:pic>
        <p:nvPicPr>
          <p:cNvPr id="22" name="Picture 21" descr="University of Iowa Logo in tab">
            <a:extLst>
              <a:ext uri="{FF2B5EF4-FFF2-40B4-BE49-F238E27FC236}">
                <a16:creationId xmlns:a16="http://schemas.microsoft.com/office/drawing/2014/main" id="{3B350327-455D-E242-AC33-A448799973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841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5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689"/>
            <a:ext cx="10515600" cy="4388698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Office of Teaching, Learning &amp; Technology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iversity of Iowa Logo in tab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29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058" y="365125"/>
            <a:ext cx="10515600" cy="1331865"/>
          </a:xfrm>
        </p:spPr>
        <p:txBody>
          <a:bodyPr/>
          <a:lstStyle/>
          <a:p>
            <a:r>
              <a:rPr lang="en-US"/>
              <a:t>Click to edit Master title style </a:t>
            </a:r>
            <a:br>
              <a:rPr lang="en-US"/>
            </a:br>
            <a:r>
              <a:rPr lang="en-US"/>
              <a:t>that runs to two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01"/>
            <a:ext cx="10515600" cy="4018000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University of Iowa Logo in tab">
            <a:extLst>
              <a:ext uri="{FF2B5EF4-FFF2-40B4-BE49-F238E27FC236}">
                <a16:creationId xmlns:a16="http://schemas.microsoft.com/office/drawing/2014/main" id="{CFF14CD2-6839-EF4B-BE95-D8FF44EDAF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45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E8E5D18-D14C-2E49-8475-3B6767E2DE9A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59502" y="0"/>
            <a:ext cx="5029200" cy="639245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CFD86F-631F-DB40-8919-BA8E20BF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58" y="365125"/>
            <a:ext cx="5636742" cy="1331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458B34-F735-D249-820C-C797A1F1FED6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iversity of Iowa Logo in tab">
            <a:extLst>
              <a:ext uri="{FF2B5EF4-FFF2-40B4-BE49-F238E27FC236}">
                <a16:creationId xmlns:a16="http://schemas.microsoft.com/office/drawing/2014/main" id="{331EC016-F850-1E4A-A65C-1A14626CEA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355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8D99024-F68B-C04C-A2AC-E78D62D8E79D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70389" y="3243106"/>
            <a:ext cx="5021612" cy="31497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 Click icon to add picture 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59502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695874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1" y="365125"/>
            <a:ext cx="5636742" cy="1331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 descr="University of Iowa Logo in tab">
            <a:extLst>
              <a:ext uri="{FF2B5EF4-FFF2-40B4-BE49-F238E27FC236}">
                <a16:creationId xmlns:a16="http://schemas.microsoft.com/office/drawing/2014/main" id="{ED076C9B-2E43-A040-8258-28E87FCCDB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969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iversity of Iowa Logo in tab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39346" y="1570038"/>
            <a:ext cx="105156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7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niversity of Iowa Logo in tab">
            <a:extLst>
              <a:ext uri="{FF2B5EF4-FFF2-40B4-BE49-F238E27FC236}">
                <a16:creationId xmlns:a16="http://schemas.microsoft.com/office/drawing/2014/main" id="{3F3707A5-781C-0544-BEBE-D5FFCC2755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3367174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Closing Slide Header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D36833F-B2C7-1C49-9947-A60C1ACB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2463764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</a:extLst>
          </p:cNvPr>
          <p:cNvCxnSpPr>
            <a:cxnSpLocks/>
          </p:cNvCxnSpPr>
          <p:nvPr userDrawn="1"/>
        </p:nvCxnSpPr>
        <p:spPr>
          <a:xfrm>
            <a:off x="974126" y="3029213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573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48C9EC-F08C-634B-9436-0DC9CB28E3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0" y="1524000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21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571531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Office of Teaching, Learning &amp; Technology</a:t>
            </a:r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689"/>
            <a:ext cx="10515600" cy="4388698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3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1165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Office of Teaching, Learning &amp; Technology</a:t>
            </a:r>
          </a:p>
        </p:txBody>
      </p:sp>
      <p:pic>
        <p:nvPicPr>
          <p:cNvPr id="11" name="Picture 10" descr="The University of Iowa">
            <a:extLst>
              <a:ext uri="{FF2B5EF4-FFF2-40B4-BE49-F238E27FC236}">
                <a16:creationId xmlns:a16="http://schemas.microsoft.com/office/drawing/2014/main" id="{CFF14CD2-6839-EF4B-BE95-D8FF44EDAF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01"/>
            <a:ext cx="10515600" cy="4018000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3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058" y="365125"/>
            <a:ext cx="10515600" cy="1331865"/>
          </a:xfrm>
        </p:spPr>
        <p:txBody>
          <a:bodyPr/>
          <a:lstStyle/>
          <a:p>
            <a:r>
              <a:rPr lang="en-US"/>
              <a:t>Click to edit Master title style </a:t>
            </a:r>
            <a:br>
              <a:rPr lang="en-US"/>
            </a:br>
            <a:r>
              <a:rPr lang="en-US"/>
              <a:t>that runs to two lines</a:t>
            </a:r>
          </a:p>
        </p:txBody>
      </p:sp>
    </p:spTree>
    <p:extLst>
      <p:ext uri="{BB962C8B-B14F-4D97-AF65-F5344CB8AC3E}">
        <p14:creationId xmlns:p14="http://schemas.microsoft.com/office/powerpoint/2010/main" val="289796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Goes Right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4709626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5087150"/>
            <a:ext cx="9144000" cy="46310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1774216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Office of Teaching, Learning &amp; Technology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339665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University of Iowa Logo in tab">
            <a:extLst>
              <a:ext uri="{FF2B5EF4-FFF2-40B4-BE49-F238E27FC236}">
                <a16:creationId xmlns:a16="http://schemas.microsoft.com/office/drawing/2014/main" id="{8B51AF24-FB2E-1240-9EF9-F0F501C2FF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88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E8E5D18-D14C-2E49-8475-3B6767E2DE9A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Office of Teaching, Learning &amp; Technology</a:t>
            </a:r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331EC016-F850-1E4A-A65C-1A14626CEA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59502" y="0"/>
            <a:ext cx="5029200" cy="639245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458B34-F735-D249-820C-C797A1F1FED6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DACFD86F-631F-DB40-8919-BA8E20BF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58" y="365125"/>
            <a:ext cx="5636742" cy="1331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5500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8D99024-F68B-C04C-A2AC-E78D62D8E79D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Office of Teaching, Learning &amp; Technology</a:t>
            </a:r>
          </a:p>
        </p:txBody>
      </p:sp>
      <p:pic>
        <p:nvPicPr>
          <p:cNvPr id="19" name="Picture 18" descr="The University of Iowa">
            <a:extLst>
              <a:ext uri="{FF2B5EF4-FFF2-40B4-BE49-F238E27FC236}">
                <a16:creationId xmlns:a16="http://schemas.microsoft.com/office/drawing/2014/main" id="{ED076C9B-2E43-A040-8258-28E87FCCDB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70389" y="3243106"/>
            <a:ext cx="5021612" cy="31497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 Click icon to add picture 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59502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695874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1" y="365125"/>
            <a:ext cx="5636742" cy="1331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8072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Office of Teaching, Learning &amp; Technology</a:t>
            </a:r>
          </a:p>
        </p:txBody>
      </p:sp>
      <p:pic>
        <p:nvPicPr>
          <p:cNvPr id="13" name="Picture 12" descr="The University of Iowa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39346" y="1570038"/>
            <a:ext cx="10515600" cy="4114800"/>
          </a:xfrm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2765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3367174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Closing Slide Header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</a:extLst>
          </p:cNvPr>
          <p:cNvCxnSpPr>
            <a:cxnSpLocks/>
          </p:cNvCxnSpPr>
          <p:nvPr userDrawn="1"/>
        </p:nvCxnSpPr>
        <p:spPr>
          <a:xfrm>
            <a:off x="974126" y="3029213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D36833F-B2C7-1C49-9947-A60C1ACB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2463764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</a:p>
        </p:txBody>
      </p:sp>
      <p:pic>
        <p:nvPicPr>
          <p:cNvPr id="18" name="Picture 17" descr="The University of Iowa">
            <a:extLst>
              <a:ext uri="{FF2B5EF4-FFF2-40B4-BE49-F238E27FC236}">
                <a16:creationId xmlns:a16="http://schemas.microsoft.com/office/drawing/2014/main" id="{3F3707A5-781C-0544-BEBE-D5FFCC2755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383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686E7-3810-EA49-B767-23A769CEAB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85842"/>
            <a:ext cx="10515600" cy="896116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Closing Slide Header</a:t>
            </a:r>
          </a:p>
        </p:txBody>
      </p:sp>
      <p:pic>
        <p:nvPicPr>
          <p:cNvPr id="4" name="Picture 3" descr="The University of Iowa">
            <a:extLst>
              <a:ext uri="{FF2B5EF4-FFF2-40B4-BE49-F238E27FC236}">
                <a16:creationId xmlns:a16="http://schemas.microsoft.com/office/drawing/2014/main" id="{D948C9EC-F08C-634B-9436-0DC9CB28E3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0" y="675842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242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184901"/>
            <a:ext cx="6155725" cy="2657032"/>
          </a:xfrm>
        </p:spPr>
        <p:txBody>
          <a:bodyPr anchor="t" anchorCtr="0">
            <a:normAutofit/>
          </a:bodyPr>
          <a:lstStyle>
            <a:lvl1pPr algn="l">
              <a:defRPr sz="5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Example of the Presentation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41933"/>
            <a:ext cx="6155726" cy="4947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8" y="5304529"/>
            <a:ext cx="6155726" cy="49530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8" y="0"/>
            <a:ext cx="4564583" cy="685799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9FFBE56B-A7B4-404B-AC1B-0618CFF1BFD9}"/>
              </a:ext>
            </a:extLst>
          </p:cNvPr>
          <p:cNvSpPr txBox="1">
            <a:spLocks/>
          </p:cNvSpPr>
          <p:nvPr userDrawn="1"/>
        </p:nvSpPr>
        <p:spPr>
          <a:xfrm>
            <a:off x="3729681" y="0"/>
            <a:ext cx="3264244" cy="131007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Office of Strategic Communication</a:t>
            </a:r>
          </a:p>
        </p:txBody>
      </p:sp>
      <p:pic>
        <p:nvPicPr>
          <p:cNvPr id="22" name="Picture 21" descr="University of Iowa Logo in tab">
            <a:extLst>
              <a:ext uri="{FF2B5EF4-FFF2-40B4-BE49-F238E27FC236}">
                <a16:creationId xmlns:a16="http://schemas.microsoft.com/office/drawing/2014/main" id="{3B350327-455D-E242-AC33-A448799973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841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561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Goes Right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4709626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5087150"/>
            <a:ext cx="9144000" cy="46310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1774216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Office of Teaching, Learning &amp; Technology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339665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University of Iowa Logo in tab">
            <a:extLst>
              <a:ext uri="{FF2B5EF4-FFF2-40B4-BE49-F238E27FC236}">
                <a16:creationId xmlns:a16="http://schemas.microsoft.com/office/drawing/2014/main" id="{8B51AF24-FB2E-1240-9EF9-F0F501C2FF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884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599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150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Photo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FFEA7CF-83E7-764C-ABBA-82BBDBDAEC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5B506F-BBA1-9842-893B-0EB9BFBD1D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2634" y="2316951"/>
            <a:ext cx="4769254" cy="707886"/>
          </a:xfrm>
          <a:solidFill>
            <a:schemeClr val="accent1"/>
          </a:solidFill>
        </p:spPr>
        <p:txBody>
          <a:bodyPr vert="horz" wrap="none" lIns="91440" anchor="ctr" anchorCtr="0">
            <a:sp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78420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5991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689"/>
            <a:ext cx="10515600" cy="4388698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Office of Teaching, Learning &amp; Technology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iversity of Iowa Logo in tab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299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058" y="365125"/>
            <a:ext cx="10515600" cy="1331865"/>
          </a:xfrm>
        </p:spPr>
        <p:txBody>
          <a:bodyPr/>
          <a:lstStyle/>
          <a:p>
            <a:r>
              <a:rPr lang="en-US"/>
              <a:t>Click to edit Master title style </a:t>
            </a:r>
            <a:br>
              <a:rPr lang="en-US"/>
            </a:br>
            <a:r>
              <a:rPr lang="en-US"/>
              <a:t>that runs to two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01"/>
            <a:ext cx="10515600" cy="4018000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University of Iowa Logo in tab">
            <a:extLst>
              <a:ext uri="{FF2B5EF4-FFF2-40B4-BE49-F238E27FC236}">
                <a16:creationId xmlns:a16="http://schemas.microsoft.com/office/drawing/2014/main" id="{CFF14CD2-6839-EF4B-BE95-D8FF44EDAF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450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E8E5D18-D14C-2E49-8475-3B6767E2DE9A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59502" y="0"/>
            <a:ext cx="5029200" cy="639245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CFD86F-631F-DB40-8919-BA8E20BF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58" y="365125"/>
            <a:ext cx="5636742" cy="1331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458B34-F735-D249-820C-C797A1F1FED6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iversity of Iowa Logo in tab">
            <a:extLst>
              <a:ext uri="{FF2B5EF4-FFF2-40B4-BE49-F238E27FC236}">
                <a16:creationId xmlns:a16="http://schemas.microsoft.com/office/drawing/2014/main" id="{331EC016-F850-1E4A-A65C-1A14626CEA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3554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8D99024-F68B-C04C-A2AC-E78D62D8E79D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70389" y="3243106"/>
            <a:ext cx="5021612" cy="31497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 Click icon to add picture 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59502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695874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1" y="365125"/>
            <a:ext cx="5636742" cy="13318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 descr="University of Iowa Logo in tab">
            <a:extLst>
              <a:ext uri="{FF2B5EF4-FFF2-40B4-BE49-F238E27FC236}">
                <a16:creationId xmlns:a16="http://schemas.microsoft.com/office/drawing/2014/main" id="{ED076C9B-2E43-A040-8258-28E87FCCDB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9696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iversity of Iowa Logo in tab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39346" y="1570038"/>
            <a:ext cx="105156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76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niversity of Iowa Logo in tab">
            <a:extLst>
              <a:ext uri="{FF2B5EF4-FFF2-40B4-BE49-F238E27FC236}">
                <a16:creationId xmlns:a16="http://schemas.microsoft.com/office/drawing/2014/main" id="{3F3707A5-781C-0544-BEBE-D5FFCC2755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3367174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Closing Slide Header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D36833F-B2C7-1C49-9947-A60C1ACB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2463764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</a:extLst>
          </p:cNvPr>
          <p:cNvCxnSpPr>
            <a:cxnSpLocks/>
          </p:cNvCxnSpPr>
          <p:nvPr userDrawn="1"/>
        </p:nvCxnSpPr>
        <p:spPr>
          <a:xfrm>
            <a:off x="974126" y="3029213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5732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48C9EC-F08C-634B-9436-0DC9CB28E3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0" y="1524000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211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57153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15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8" y="5304529"/>
            <a:ext cx="6155726" cy="49530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41933"/>
            <a:ext cx="6155726" cy="4947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8" y="0"/>
            <a:ext cx="4564583" cy="685799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184901"/>
            <a:ext cx="6155725" cy="2657032"/>
          </a:xfrm>
        </p:spPr>
        <p:txBody>
          <a:bodyPr anchor="t" anchorCtr="0">
            <a:normAutofit/>
          </a:bodyPr>
          <a:lstStyle>
            <a:lvl1pPr algn="l">
              <a:defRPr sz="5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Example of the Presentation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9FFBE56B-A7B4-404B-AC1B-0618CFF1BFD9}"/>
              </a:ext>
            </a:extLst>
          </p:cNvPr>
          <p:cNvSpPr txBox="1">
            <a:spLocks/>
          </p:cNvSpPr>
          <p:nvPr userDrawn="1"/>
        </p:nvSpPr>
        <p:spPr>
          <a:xfrm>
            <a:off x="3729681" y="0"/>
            <a:ext cx="3264244" cy="131007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Office of Strategic Communication</a:t>
            </a:r>
          </a:p>
        </p:txBody>
      </p:sp>
      <p:pic>
        <p:nvPicPr>
          <p:cNvPr id="22" name="Picture 21" descr="The University of Iowa">
            <a:extLst>
              <a:ext uri="{FF2B5EF4-FFF2-40B4-BE49-F238E27FC236}">
                <a16:creationId xmlns:a16="http://schemas.microsoft.com/office/drawing/2014/main" id="{3B350327-455D-E242-AC33-A448799973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841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4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5087150"/>
            <a:ext cx="9144000" cy="46310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Month XX, 2020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4709626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Goes Right Here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339665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1774216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View &gt;&gt; Header and Footer &gt;&gt; Add Unit Name</a:t>
            </a:r>
          </a:p>
        </p:txBody>
      </p:sp>
      <p:pic>
        <p:nvPicPr>
          <p:cNvPr id="16" name="Picture 15" descr="The University of Iowa">
            <a:extLst>
              <a:ext uri="{FF2B5EF4-FFF2-40B4-BE49-F238E27FC236}">
                <a16:creationId xmlns:a16="http://schemas.microsoft.com/office/drawing/2014/main" id="{8B51AF24-FB2E-1240-9EF9-F0F501C2FF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0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43793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72127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Photo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FFEA7CF-83E7-764C-ABBA-82BBDBDAEC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5B506F-BBA1-9842-893B-0EB9BFBD1D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2634" y="2316951"/>
            <a:ext cx="4769254" cy="707886"/>
          </a:xfrm>
          <a:solidFill>
            <a:schemeClr val="accent1"/>
          </a:solidFill>
        </p:spPr>
        <p:txBody>
          <a:bodyPr vert="horz" wrap="none" lIns="91440" anchor="ctr" anchorCtr="0">
            <a:sp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43161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7C82-65E8-6F4A-93F5-B60D5D90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6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A12C-E82E-3F40-8F2F-F914F24F0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49" r:id="rId5"/>
    <p:sldLayoutId id="2147483656" r:id="rId6"/>
    <p:sldLayoutId id="2147483659" r:id="rId7"/>
    <p:sldLayoutId id="2147483663" r:id="rId8"/>
    <p:sldLayoutId id="2147483661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50" r:id="rId18"/>
    <p:sldLayoutId id="2147483662" r:id="rId19"/>
    <p:sldLayoutId id="2147483654" r:id="rId20"/>
    <p:sldLayoutId id="2147483655" r:id="rId21"/>
    <p:sldLayoutId id="2147483665" r:id="rId22"/>
    <p:sldLayoutId id="2147483664" r:id="rId23"/>
    <p:sldLayoutId id="2147483666" r:id="rId2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7C82-65E8-6F4A-93F5-B60D5D90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6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A12C-E82E-3F40-8F2F-F914F24F0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377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0248A-0686-6CE1-05AA-60694C80B2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The New Tools of Podcasting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DE005-2C36-CA17-5960-A3DE67B502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latin typeface="Arial"/>
                <a:cs typeface="Arial"/>
              </a:rPr>
              <a:t>Adam Kempenaar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D56065-2BEB-0840-AF87-C0AE323C76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June 5,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85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Graphical user interface, text, application, Word&#10;&#10;Description automatically generated">
            <a:extLst>
              <a:ext uri="{FF2B5EF4-FFF2-40B4-BE49-F238E27FC236}">
                <a16:creationId xmlns:a16="http://schemas.microsoft.com/office/drawing/2014/main" id="{38B9D3E3-BD50-E7B7-F708-F2C36B5A18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3237" y="191259"/>
            <a:ext cx="11585528" cy="5861209"/>
          </a:xfrm>
        </p:spPr>
      </p:pic>
    </p:spTree>
    <p:extLst>
      <p:ext uri="{BB962C8B-B14F-4D97-AF65-F5344CB8AC3E}">
        <p14:creationId xmlns:p14="http://schemas.microsoft.com/office/powerpoint/2010/main" val="256824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F4155-DD26-18A2-D369-81CDACDFB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3367174"/>
            <a:ext cx="9144000" cy="2116193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latin typeface="Arial"/>
                <a:cs typeface="Arial"/>
              </a:rPr>
              <a:t>adam-kempenaar@uiowa.edu</a:t>
            </a:r>
            <a:br>
              <a:rPr lang="en-US" sz="3000" dirty="0">
                <a:latin typeface="Arial"/>
                <a:cs typeface="Arial"/>
              </a:rPr>
            </a:br>
            <a:br>
              <a:rPr lang="en-US" sz="3000" dirty="0">
                <a:latin typeface="Arial"/>
                <a:cs typeface="Arial"/>
              </a:rPr>
            </a:br>
            <a:r>
              <a:rPr lang="en-US" sz="3000" dirty="0">
                <a:latin typeface="Arial"/>
                <a:cs typeface="Arial"/>
              </a:rPr>
              <a:t>UISRM Podcasts – Apple, Spotify</a:t>
            </a:r>
            <a:br>
              <a:rPr lang="en-US" sz="3000" dirty="0">
                <a:latin typeface="Arial"/>
                <a:cs typeface="Arial"/>
              </a:rPr>
            </a:br>
            <a:br>
              <a:rPr lang="en-US" sz="3000" dirty="0">
                <a:latin typeface="Arial"/>
                <a:cs typeface="Arial"/>
              </a:rPr>
            </a:br>
            <a:r>
              <a:rPr lang="en-US" sz="3000" dirty="0">
                <a:latin typeface="Arial"/>
                <a:cs typeface="Arial"/>
              </a:rPr>
              <a:t>Filmspotting – Apple, Spotify, Filmspotting.net</a:t>
            </a:r>
          </a:p>
        </p:txBody>
      </p:sp>
    </p:spTree>
    <p:extLst>
      <p:ext uri="{BB962C8B-B14F-4D97-AF65-F5344CB8AC3E}">
        <p14:creationId xmlns:p14="http://schemas.microsoft.com/office/powerpoint/2010/main" val="163070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060AA-4E05-EF81-E70B-63441D77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Background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F46A1A-3FC8-B952-625C-95EFC28B6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2002-2022: Vice President, Marketing &amp; Content – Chicago Blackhawks</a:t>
            </a:r>
            <a:endParaRPr lang="en-US"/>
          </a:p>
          <a:p>
            <a:pPr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2022-2023: Adjunct Instructor – Podcasting for Sport and Recreation Professionals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Starting Fall 2023: Professor of Practice, Sport and Recreation Management // Journalism &amp; Mass Communication </a:t>
            </a:r>
          </a:p>
        </p:txBody>
      </p:sp>
    </p:spTree>
    <p:extLst>
      <p:ext uri="{BB962C8B-B14F-4D97-AF65-F5344CB8AC3E}">
        <p14:creationId xmlns:p14="http://schemas.microsoft.com/office/powerpoint/2010/main" val="150772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picture containing person, electronics, computer&#10;&#10;Description automatically generated">
            <a:extLst>
              <a:ext uri="{FF2B5EF4-FFF2-40B4-BE49-F238E27FC236}">
                <a16:creationId xmlns:a16="http://schemas.microsoft.com/office/drawing/2014/main" id="{86F74C16-F4AE-9E12-F569-C7FDB4132BA2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 t="2332" b="2332"/>
          <a:stretch/>
        </p:blipFill>
        <p:spPr/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7F46A1A-3FC8-B952-625C-95EFC28B6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Feb. 2005: Wired – "Adam Curry Wants to Make You an iPod Radio Star"</a:t>
            </a:r>
          </a:p>
          <a:p>
            <a:pPr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March 5, 2005: </a:t>
            </a:r>
            <a:r>
              <a:rPr lang="en-US" dirty="0" err="1">
                <a:latin typeface="Arial"/>
                <a:cs typeface="Arial"/>
              </a:rPr>
              <a:t>Cinecast</a:t>
            </a:r>
            <a:r>
              <a:rPr lang="en-US" dirty="0">
                <a:latin typeface="Arial"/>
                <a:cs typeface="Arial"/>
              </a:rPr>
              <a:t> (now Filmspotting) debuts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Early July 2005: iTunes launches Podcasting</a:t>
            </a:r>
          </a:p>
          <a:p>
            <a:pPr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Late July 2005: </a:t>
            </a:r>
            <a:r>
              <a:rPr lang="en-US" dirty="0" err="1">
                <a:latin typeface="Arial"/>
                <a:cs typeface="Arial"/>
              </a:rPr>
              <a:t>HawkCast</a:t>
            </a:r>
            <a:r>
              <a:rPr lang="en-US" dirty="0">
                <a:latin typeface="Arial"/>
                <a:cs typeface="Arial"/>
              </a:rPr>
              <a:t> (now Blackhawks Insider) debuts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060AA-4E05-EF81-E70B-63441D77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Podcasting Beginnings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2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>
            <a:extLst>
              <a:ext uri="{FF2B5EF4-FFF2-40B4-BE49-F238E27FC236}">
                <a16:creationId xmlns:a16="http://schemas.microsoft.com/office/drawing/2014/main" id="{2B7C938C-C965-0495-5660-263079AC88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5982" y="1066527"/>
            <a:ext cx="9680036" cy="4388698"/>
          </a:xfrm>
        </p:spPr>
      </p:pic>
    </p:spTree>
    <p:extLst>
      <p:ext uri="{BB962C8B-B14F-4D97-AF65-F5344CB8AC3E}">
        <p14:creationId xmlns:p14="http://schemas.microsoft.com/office/powerpoint/2010/main" val="18540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CB39-3096-4445-9965-2BC92E0C6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Creating a Pilot Episode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5F868-B7B8-4969-A147-B8115A660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689"/>
            <a:ext cx="5150709" cy="43886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Arial"/>
                <a:cs typeface="Arial"/>
              </a:rPr>
              <a:t>Imagine</a:t>
            </a:r>
            <a:endParaRPr lang="en-US" b="1" dirty="0"/>
          </a:p>
          <a:p>
            <a:pPr marL="800100" lvl="1">
              <a:buClr>
                <a:srgbClr val="62666A"/>
              </a:buClr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Introduction to Podcasting / What makes a good podcast?</a:t>
            </a:r>
            <a:endParaRPr lang="en-US" sz="2200"/>
          </a:p>
          <a:p>
            <a:pPr marL="800100" lvl="1">
              <a:buClr>
                <a:srgbClr val="62666A"/>
              </a:buClr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Developing Your Concept</a:t>
            </a:r>
            <a:endParaRPr lang="en-US" sz="2200" dirty="0"/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Arial"/>
                <a:cs typeface="Arial"/>
              </a:rPr>
              <a:t>Plan</a:t>
            </a:r>
          </a:p>
          <a:p>
            <a:pPr lvl="1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The Team</a:t>
            </a:r>
          </a:p>
          <a:p>
            <a:pPr lvl="1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Legal Issues, Equipment, and Budgeting</a:t>
            </a:r>
            <a:endParaRPr lang="en-US" sz="2200"/>
          </a:p>
          <a:p>
            <a:pPr lvl="1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Audio &amp; Interviewing Fundamentals</a:t>
            </a:r>
            <a:endParaRPr lang="en-US" sz="2200" dirty="0"/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4F40DC-8D00-E1D6-4D82-43B2830B751C}"/>
              </a:ext>
            </a:extLst>
          </p:cNvPr>
          <p:cNvSpPr txBox="1">
            <a:spLocks/>
          </p:cNvSpPr>
          <p:nvPr/>
        </p:nvSpPr>
        <p:spPr>
          <a:xfrm>
            <a:off x="6417276" y="1589630"/>
            <a:ext cx="5150709" cy="43886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95000"/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Arial"/>
                <a:cs typeface="Arial"/>
              </a:rPr>
              <a:t>Create</a:t>
            </a:r>
            <a:endParaRPr lang="en-US" b="1" dirty="0"/>
          </a:p>
          <a:p>
            <a:pPr lvl="1">
              <a:buFont typeface="Arial,Sans-Serif"/>
              <a:buChar char="•"/>
            </a:pPr>
            <a:r>
              <a:rPr lang="en-US" sz="2200" dirty="0">
                <a:latin typeface="Arial"/>
                <a:cs typeface="Arial"/>
              </a:rPr>
              <a:t>Interview Sessions</a:t>
            </a:r>
          </a:p>
          <a:p>
            <a:pPr lvl="1">
              <a:buFont typeface="Arial,Sans-Serif"/>
              <a:buChar char="•"/>
            </a:pPr>
            <a:r>
              <a:rPr lang="en-US" sz="2200" dirty="0">
                <a:latin typeface="Arial"/>
                <a:cs typeface="Arial"/>
              </a:rPr>
              <a:t>Editing</a:t>
            </a:r>
            <a:endParaRPr lang="en-US" sz="2200"/>
          </a:p>
          <a:p>
            <a:pPr lvl="1">
              <a:buFont typeface="Arial,Sans-Serif"/>
              <a:buChar char="•"/>
            </a:pPr>
            <a:r>
              <a:rPr lang="en-US" sz="2200" dirty="0">
                <a:latin typeface="Arial"/>
                <a:cs typeface="Arial"/>
              </a:rPr>
              <a:t>Producing (Structure, Scripting, Sequencing)</a:t>
            </a:r>
            <a:endParaRPr lang="en-US" sz="2200"/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Arial"/>
                <a:cs typeface="Arial"/>
              </a:rPr>
              <a:t>Share</a:t>
            </a:r>
            <a:endParaRPr lang="en-US" sz="2200" b="1"/>
          </a:p>
          <a:p>
            <a:pPr lvl="1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Branding</a:t>
            </a:r>
            <a:endParaRPr lang="en-US" sz="1800"/>
          </a:p>
          <a:p>
            <a:pPr lvl="1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Marketing</a:t>
            </a:r>
          </a:p>
          <a:p>
            <a:pPr lvl="1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Monetizing</a:t>
            </a:r>
            <a:endParaRPr lang="en-US" sz="2200"/>
          </a:p>
          <a:p>
            <a:pPr lvl="1">
              <a:buFont typeface="Arial"/>
              <a:buChar char="•"/>
            </a:pPr>
            <a:r>
              <a:rPr lang="en-US" sz="2200" dirty="0">
                <a:latin typeface="Arial"/>
                <a:cs typeface="Arial"/>
              </a:rPr>
              <a:t>Publishing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5340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CB39-3096-4445-9965-2BC92E0C6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Traditional Tools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5F868-B7B8-4969-A147-B8115A660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Recording Equipment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Mics</a:t>
            </a:r>
          </a:p>
          <a:p>
            <a:pPr lvl="1">
              <a:buClr>
                <a:srgbClr val="62666A"/>
              </a:buClr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Headphones</a:t>
            </a:r>
          </a:p>
          <a:p>
            <a:pPr lvl="1">
              <a:buClr>
                <a:srgbClr val="62666A"/>
              </a:buClr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Stands, Cables, Other Accessories</a:t>
            </a:r>
          </a:p>
          <a:p>
            <a:pPr lvl="1">
              <a:buClr>
                <a:srgbClr val="62666A"/>
              </a:buClr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Recording Device or Laptop or Online Recording Studio (Riverside, </a:t>
            </a:r>
            <a:r>
              <a:rPr lang="en-US" sz="2000" dirty="0" err="1">
                <a:latin typeface="Arial"/>
                <a:cs typeface="Arial"/>
              </a:rPr>
              <a:t>Squadcast</a:t>
            </a:r>
            <a:r>
              <a:rPr lang="en-US" sz="2000" dirty="0">
                <a:latin typeface="Arial"/>
                <a:cs typeface="Arial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Digital Audio Workstation (DAW)</a:t>
            </a:r>
          </a:p>
          <a:p>
            <a:pPr lvl="1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Audacity</a:t>
            </a:r>
          </a:p>
          <a:p>
            <a:pPr lvl="1">
              <a:buClr>
                <a:srgbClr val="62666A"/>
              </a:buClr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Adobe Audition or Premiere</a:t>
            </a:r>
          </a:p>
          <a:p>
            <a:pPr lvl="1">
              <a:buClr>
                <a:srgbClr val="62666A"/>
              </a:buClr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REAPER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Publishing Platform </a:t>
            </a:r>
          </a:p>
          <a:p>
            <a:pPr lvl="1">
              <a:buFont typeface="Arial"/>
              <a:buChar char="•"/>
            </a:pPr>
            <a:r>
              <a:rPr lang="en-US" sz="2000" err="1">
                <a:latin typeface="Arial"/>
                <a:cs typeface="Arial"/>
              </a:rPr>
              <a:t>Libsyn</a:t>
            </a:r>
            <a:endParaRPr lang="en-US" sz="2000" err="1"/>
          </a:p>
          <a:p>
            <a:pPr lvl="1">
              <a:buFont typeface="Arial"/>
              <a:buChar char="•"/>
            </a:pPr>
            <a:r>
              <a:rPr lang="en-US" sz="2000" dirty="0" err="1">
                <a:latin typeface="Arial"/>
                <a:cs typeface="Arial"/>
              </a:rPr>
              <a:t>Simplecast</a:t>
            </a:r>
            <a:endParaRPr lang="en-US" sz="200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Spotify for Podcasters (formerly Anchor)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117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92E76BE8-83E4-3EED-01FA-B5B0DE991D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6455" y="1180306"/>
            <a:ext cx="6716927" cy="4490652"/>
          </a:xfrm>
        </p:spPr>
      </p:pic>
    </p:spTree>
    <p:extLst>
      <p:ext uri="{BB962C8B-B14F-4D97-AF65-F5344CB8AC3E}">
        <p14:creationId xmlns:p14="http://schemas.microsoft.com/office/powerpoint/2010/main" val="275863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7F46A1A-3FC8-B952-625C-95EFC28B6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000" b="1" dirty="0">
                <a:latin typeface="Arial"/>
                <a:cs typeface="Arial"/>
              </a:rPr>
              <a:t>One tool for your full workflow</a:t>
            </a:r>
            <a:endParaRPr lang="en-US" b="1" dirty="0"/>
          </a:p>
          <a:p>
            <a:pPr marL="0" indent="0">
              <a:buNone/>
            </a:pPr>
            <a:r>
              <a:rPr lang="en-US" sz="3000" dirty="0">
                <a:latin typeface="Arial"/>
                <a:cs typeface="Arial"/>
              </a:rPr>
              <a:t>Descript is the only tool you need to write, record, transcribe, edit, collaborate, and share your videos and podcasts.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060AA-4E05-EF81-E70B-63441D77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New Tools</a:t>
            </a:r>
            <a:endParaRPr lang="en-US" dirty="0"/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EDBCAFF9-57AD-1443-A560-071B25156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6319" y="1966273"/>
            <a:ext cx="2247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79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060AA-4E05-EF81-E70B-63441D77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Three Key Features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F46A1A-3FC8-B952-625C-95EFC28B6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/>
              <a:buChar char="•"/>
            </a:pPr>
            <a:r>
              <a:rPr lang="en-US" dirty="0">
                <a:latin typeface="Arial"/>
                <a:cs typeface="Arial"/>
              </a:rPr>
              <a:t>Transcription / Edit by Script</a:t>
            </a:r>
          </a:p>
          <a:p>
            <a:pPr>
              <a:buFont typeface="Arial,Sans-Serif"/>
              <a:buChar char="•"/>
            </a:pPr>
            <a:r>
              <a:rPr lang="en-US" dirty="0">
                <a:latin typeface="Arial"/>
                <a:cs typeface="Arial"/>
              </a:rPr>
              <a:t>Studio Sound</a:t>
            </a:r>
          </a:p>
          <a:p>
            <a:pPr>
              <a:buFont typeface="Arial,Sans-Serif"/>
              <a:buChar char="•"/>
            </a:pPr>
            <a:r>
              <a:rPr lang="en-US" dirty="0">
                <a:latin typeface="Arial"/>
                <a:cs typeface="Arial"/>
              </a:rPr>
              <a:t>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141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OWA BRAND COLORS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616669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IOWA BRAND COLORS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616669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9AAA9F5F04F64C9D1CEC8738CE42DA" ma:contentTypeVersion="16" ma:contentTypeDescription="Create a new document." ma:contentTypeScope="" ma:versionID="4ff8176291b29c7f02058c4f86a9c12a">
  <xsd:schema xmlns:xsd="http://www.w3.org/2001/XMLSchema" xmlns:xs="http://www.w3.org/2001/XMLSchema" xmlns:p="http://schemas.microsoft.com/office/2006/metadata/properties" xmlns:ns2="3e6d1d6a-9ce8-44eb-93af-f09f834eb1ea" xmlns:ns3="e9c0780e-4bf5-43c2-ac23-9a820fac8882" targetNamespace="http://schemas.microsoft.com/office/2006/metadata/properties" ma:root="true" ma:fieldsID="52c2031104b5d9f9605731a2138f9224" ns2:_="" ns3:_="">
    <xsd:import namespace="3e6d1d6a-9ce8-44eb-93af-f09f834eb1ea"/>
    <xsd:import namespace="e9c0780e-4bf5-43c2-ac23-9a820fac8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d1d6a-9ce8-44eb-93af-f09f834eb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0780e-4bf5-43c2-ac23-9a820fac8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9ff967b-8a3d-4492-a753-9c9ff26ac02d}" ma:internalName="TaxCatchAll" ma:showField="CatchAllData" ma:web="e9c0780e-4bf5-43c2-ac23-9a820fac88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c0780e-4bf5-43c2-ac23-9a820fac8882" xsi:nil="true"/>
    <lcf76f155ced4ddcb4097134ff3c332f xmlns="3e6d1d6a-9ce8-44eb-93af-f09f834eb1e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AAF142-D961-4301-8AA7-6598EF4ECA3B}">
  <ds:schemaRefs>
    <ds:schemaRef ds:uri="3e6d1d6a-9ce8-44eb-93af-f09f834eb1ea"/>
    <ds:schemaRef ds:uri="e9c0780e-4bf5-43c2-ac23-9a820fac888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CFD2F37-BD5B-4E7D-84A2-397265AA46B1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3e6d1d6a-9ce8-44eb-93af-f09f834eb1ea"/>
    <ds:schemaRef ds:uri="http://schemas.openxmlformats.org/package/2006/metadata/core-properties"/>
    <ds:schemaRef ds:uri="e9c0780e-4bf5-43c2-ac23-9a820fac8882"/>
  </ds:schemaRefs>
</ds:datastoreItem>
</file>

<file path=customXml/itemProps3.xml><?xml version="1.0" encoding="utf-8"?>
<ds:datastoreItem xmlns:ds="http://schemas.openxmlformats.org/officeDocument/2006/customXml" ds:itemID="{3D9817A1-66FA-42F1-99EB-E31DB60F91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Macintosh PowerPoint</Application>
  <PresentationFormat>Widescreen</PresentationFormat>
  <Paragraphs>56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Arial,Sans-Serif</vt:lpstr>
      <vt:lpstr>Calibri</vt:lpstr>
      <vt:lpstr>Office Theme</vt:lpstr>
      <vt:lpstr>1_Office Theme</vt:lpstr>
      <vt:lpstr>The New Tools of Podcasting</vt:lpstr>
      <vt:lpstr>Background</vt:lpstr>
      <vt:lpstr>Podcasting Beginnings</vt:lpstr>
      <vt:lpstr>PowerPoint Presentation</vt:lpstr>
      <vt:lpstr>Creating a Pilot Episode</vt:lpstr>
      <vt:lpstr>Traditional Tools</vt:lpstr>
      <vt:lpstr>PowerPoint Presentation</vt:lpstr>
      <vt:lpstr>New Tools</vt:lpstr>
      <vt:lpstr>Three Key Features</vt:lpstr>
      <vt:lpstr>PowerPoint Presentation</vt:lpstr>
      <vt:lpstr>adam-kempenaar@uiowa.edu  UISRM Podcasts – Apple, Spotify  Filmspotting – Apple, Spotify, Filmspotting.net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Corliss, Jessica A</dc:creator>
  <cp:lastModifiedBy>Hohensee, Jalessa R</cp:lastModifiedBy>
  <cp:revision>265</cp:revision>
  <dcterms:created xsi:type="dcterms:W3CDTF">2020-01-21T18:13:39Z</dcterms:created>
  <dcterms:modified xsi:type="dcterms:W3CDTF">2023-06-02T18:24:57Z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0x010100569AAA9F5F04F64C9D1CEC8738CE42DA</vt:lpwstr>
  </property>
  <property fmtid="{D5CDD505-2E9C-101B-9397-08002B2CF9AE}" pid="3" name="MediaServiceImageTags">
    <vt:lpwstr/>
  </property>
</Properties>
</file>