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258" r:id="rId5"/>
    <p:sldId id="379" r:id="rId6"/>
    <p:sldId id="339" r:id="rId7"/>
    <p:sldId id="345" r:id="rId8"/>
    <p:sldId id="344" r:id="rId9"/>
    <p:sldId id="346" r:id="rId10"/>
    <p:sldId id="381" r:id="rId11"/>
    <p:sldId id="347" r:id="rId12"/>
    <p:sldId id="348" r:id="rId13"/>
    <p:sldId id="350" r:id="rId14"/>
    <p:sldId id="351" r:id="rId15"/>
    <p:sldId id="352" r:id="rId16"/>
    <p:sldId id="353" r:id="rId17"/>
    <p:sldId id="354" r:id="rId18"/>
    <p:sldId id="382" r:id="rId19"/>
    <p:sldId id="355" r:id="rId20"/>
    <p:sldId id="358" r:id="rId21"/>
    <p:sldId id="383" r:id="rId22"/>
    <p:sldId id="380" r:id="rId23"/>
    <p:sldId id="356" r:id="rId24"/>
    <p:sldId id="357" r:id="rId25"/>
    <p:sldId id="359" r:id="rId26"/>
    <p:sldId id="1989" r:id="rId27"/>
    <p:sldId id="377" r:id="rId28"/>
    <p:sldId id="378" r:id="rId29"/>
    <p:sldId id="1990" r:id="rId30"/>
    <p:sldId id="33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s, Heath A" initials="HD" lastIdx="1" clrIdx="0">
    <p:extLst>
      <p:ext uri="{19B8F6BF-5375-455C-9EA6-DF929625EA0E}">
        <p15:presenceInfo xmlns:p15="http://schemas.microsoft.com/office/powerpoint/2012/main" userId="S::hdavis@uiowa.edu::aceda2a7-6955-4fa1-87f7-7eeb2532df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76AC1B-B3DA-594B-8A4F-F0601E04D55E}" v="578" dt="2023-05-31T19:02:20.2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66"/>
    <p:restoredTop sz="59568"/>
  </p:normalViewPr>
  <p:slideViewPr>
    <p:cSldViewPr snapToGrid="0">
      <p:cViewPr varScale="1">
        <p:scale>
          <a:sx n="56" d="100"/>
          <a:sy n="56" d="100"/>
        </p:scale>
        <p:origin x="216" y="248"/>
      </p:cViewPr>
      <p:guideLst/>
    </p:cSldViewPr>
  </p:slideViewPr>
  <p:outlineViewPr>
    <p:cViewPr>
      <p:scale>
        <a:sx n="33" d="100"/>
        <a:sy n="33" d="100"/>
      </p:scale>
      <p:origin x="0" y="-568"/>
    </p:cViewPr>
  </p:outlineViewPr>
  <p:notesTextViewPr>
    <p:cViewPr>
      <p:scale>
        <a:sx n="1" d="1"/>
        <a:sy n="1" d="1"/>
      </p:scale>
      <p:origin x="0" y="0"/>
    </p:cViewPr>
  </p:notesTextViewPr>
  <p:notesViewPr>
    <p:cSldViewPr snapToGrid="0">
      <p:cViewPr>
        <p:scale>
          <a:sx n="150" d="100"/>
          <a:sy n="150" d="100"/>
        </p:scale>
        <p:origin x="2648" y="-23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a:t>Change in volume of data request and time to delivery</a:t>
            </a:r>
          </a:p>
        </c:rich>
      </c:tx>
      <c:layout>
        <c:manualLayout>
          <c:xMode val="edge"/>
          <c:yMode val="edge"/>
          <c:x val="0.15896942933576572"/>
          <c:y val="3.3870128417227162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Data Request</c:v>
                </c:pt>
              </c:strCache>
            </c:strRef>
          </c:tx>
          <c:spPr>
            <a:solidFill>
              <a:schemeClr val="accent1"/>
            </a:solidFill>
            <a:ln>
              <a:noFill/>
            </a:ln>
            <a:effectLst/>
          </c:spPr>
          <c:invertIfNegative val="0"/>
          <c:cat>
            <c:numRef>
              <c:f>Sheet1!$A$2:$A$6</c:f>
              <c:numCache>
                <c:formatCode>General</c:formatCode>
                <c:ptCount val="5"/>
                <c:pt idx="0">
                  <c:v>2018</c:v>
                </c:pt>
                <c:pt idx="1">
                  <c:v>2019</c:v>
                </c:pt>
                <c:pt idx="2">
                  <c:v>2020</c:v>
                </c:pt>
                <c:pt idx="3">
                  <c:v>2021</c:v>
                </c:pt>
                <c:pt idx="4">
                  <c:v>2022</c:v>
                </c:pt>
              </c:numCache>
            </c:numRef>
          </c:cat>
          <c:val>
            <c:numRef>
              <c:f>Sheet1!$B$2:$B$6</c:f>
              <c:numCache>
                <c:formatCode>General</c:formatCode>
                <c:ptCount val="5"/>
                <c:pt idx="0">
                  <c:v>78</c:v>
                </c:pt>
                <c:pt idx="1">
                  <c:v>97</c:v>
                </c:pt>
                <c:pt idx="2">
                  <c:v>200</c:v>
                </c:pt>
                <c:pt idx="3">
                  <c:v>185</c:v>
                </c:pt>
                <c:pt idx="4">
                  <c:v>193</c:v>
                </c:pt>
              </c:numCache>
            </c:numRef>
          </c:val>
          <c:extLst>
            <c:ext xmlns:c16="http://schemas.microsoft.com/office/drawing/2014/chart" uri="{C3380CC4-5D6E-409C-BE32-E72D297353CC}">
              <c16:uniqueId val="{00000000-9C27-554D-B4A1-4F56D136192C}"/>
            </c:ext>
          </c:extLst>
        </c:ser>
        <c:ser>
          <c:idx val="1"/>
          <c:order val="1"/>
          <c:tx>
            <c:strRef>
              <c:f>Sheet1!$C$1</c:f>
              <c:strCache>
                <c:ptCount val="1"/>
                <c:pt idx="0">
                  <c:v>Complex Requests</c:v>
                </c:pt>
              </c:strCache>
            </c:strRef>
          </c:tx>
          <c:spPr>
            <a:solidFill>
              <a:schemeClr val="accent2"/>
            </a:solidFill>
            <a:ln>
              <a:noFill/>
            </a:ln>
            <a:effectLst/>
          </c:spPr>
          <c:invertIfNegative val="0"/>
          <c:cat>
            <c:numRef>
              <c:f>Sheet1!$A$2:$A$6</c:f>
              <c:numCache>
                <c:formatCode>General</c:formatCode>
                <c:ptCount val="5"/>
                <c:pt idx="0">
                  <c:v>2018</c:v>
                </c:pt>
                <c:pt idx="1">
                  <c:v>2019</c:v>
                </c:pt>
                <c:pt idx="2">
                  <c:v>2020</c:v>
                </c:pt>
                <c:pt idx="3">
                  <c:v>2021</c:v>
                </c:pt>
                <c:pt idx="4">
                  <c:v>2022</c:v>
                </c:pt>
              </c:numCache>
            </c:numRef>
          </c:cat>
          <c:val>
            <c:numRef>
              <c:f>Sheet1!$C$2:$C$6</c:f>
              <c:numCache>
                <c:formatCode>General</c:formatCode>
                <c:ptCount val="5"/>
                <c:pt idx="0">
                  <c:v>18</c:v>
                </c:pt>
                <c:pt idx="1">
                  <c:v>25</c:v>
                </c:pt>
                <c:pt idx="2">
                  <c:v>67</c:v>
                </c:pt>
                <c:pt idx="3">
                  <c:v>70</c:v>
                </c:pt>
                <c:pt idx="4">
                  <c:v>102</c:v>
                </c:pt>
              </c:numCache>
            </c:numRef>
          </c:val>
          <c:extLst>
            <c:ext xmlns:c16="http://schemas.microsoft.com/office/drawing/2014/chart" uri="{C3380CC4-5D6E-409C-BE32-E72D297353CC}">
              <c16:uniqueId val="{00000001-9C27-554D-B4A1-4F56D136192C}"/>
            </c:ext>
          </c:extLst>
        </c:ser>
        <c:dLbls>
          <c:showLegendKey val="0"/>
          <c:showVal val="0"/>
          <c:showCatName val="0"/>
          <c:showSerName val="0"/>
          <c:showPercent val="0"/>
          <c:showBubbleSize val="0"/>
        </c:dLbls>
        <c:gapWidth val="295"/>
        <c:axId val="345683743"/>
        <c:axId val="345670319"/>
      </c:barChart>
      <c:lineChart>
        <c:grouping val="standard"/>
        <c:varyColors val="0"/>
        <c:ser>
          <c:idx val="2"/>
          <c:order val="2"/>
          <c:tx>
            <c:strRef>
              <c:f>Sheet1!$D$1</c:f>
              <c:strCache>
                <c:ptCount val="1"/>
                <c:pt idx="0">
                  <c:v>Time to Delivery</c:v>
                </c:pt>
              </c:strCache>
            </c:strRef>
          </c:tx>
          <c:spPr>
            <a:ln w="28575" cap="rnd">
              <a:solidFill>
                <a:schemeClr val="tx1"/>
              </a:solidFill>
              <a:round/>
            </a:ln>
            <a:effectLst/>
          </c:spPr>
          <c:marker>
            <c:symbol val="none"/>
          </c:marker>
          <c:cat>
            <c:numRef>
              <c:f>Sheet1!$A$2:$A$6</c:f>
              <c:numCache>
                <c:formatCode>General</c:formatCode>
                <c:ptCount val="5"/>
                <c:pt idx="0">
                  <c:v>2018</c:v>
                </c:pt>
                <c:pt idx="1">
                  <c:v>2019</c:v>
                </c:pt>
                <c:pt idx="2">
                  <c:v>2020</c:v>
                </c:pt>
                <c:pt idx="3">
                  <c:v>2021</c:v>
                </c:pt>
                <c:pt idx="4">
                  <c:v>2022</c:v>
                </c:pt>
              </c:numCache>
            </c:numRef>
          </c:cat>
          <c:val>
            <c:numRef>
              <c:f>Sheet1!$D$2:$D$6</c:f>
              <c:numCache>
                <c:formatCode>General</c:formatCode>
                <c:ptCount val="5"/>
                <c:pt idx="0">
                  <c:v>55</c:v>
                </c:pt>
                <c:pt idx="1">
                  <c:v>70</c:v>
                </c:pt>
                <c:pt idx="2">
                  <c:v>72</c:v>
                </c:pt>
                <c:pt idx="3">
                  <c:v>36</c:v>
                </c:pt>
                <c:pt idx="4">
                  <c:v>26</c:v>
                </c:pt>
              </c:numCache>
            </c:numRef>
          </c:val>
          <c:smooth val="0"/>
          <c:extLst>
            <c:ext xmlns:c16="http://schemas.microsoft.com/office/drawing/2014/chart" uri="{C3380CC4-5D6E-409C-BE32-E72D297353CC}">
              <c16:uniqueId val="{00000002-9C27-554D-B4A1-4F56D136192C}"/>
            </c:ext>
          </c:extLst>
        </c:ser>
        <c:dLbls>
          <c:showLegendKey val="0"/>
          <c:showVal val="0"/>
          <c:showCatName val="0"/>
          <c:showSerName val="0"/>
          <c:showPercent val="0"/>
          <c:showBubbleSize val="0"/>
        </c:dLbls>
        <c:marker val="1"/>
        <c:smooth val="0"/>
        <c:axId val="124375519"/>
        <c:axId val="124166847"/>
      </c:lineChart>
      <c:catAx>
        <c:axId val="345683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45670319"/>
        <c:crosses val="autoZero"/>
        <c:auto val="1"/>
        <c:lblAlgn val="ctr"/>
        <c:lblOffset val="100"/>
        <c:noMultiLvlLbl val="0"/>
      </c:catAx>
      <c:valAx>
        <c:axId val="3456703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Number of requests </a:t>
                </a:r>
              </a:p>
            </c:rich>
          </c:tx>
          <c:layout>
            <c:manualLayout>
              <c:xMode val="edge"/>
              <c:yMode val="edge"/>
              <c:x val="1.9449538249584439E-2"/>
              <c:y val="0.3392524288386610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45683743"/>
        <c:crosses val="autoZero"/>
        <c:crossBetween val="between"/>
      </c:valAx>
      <c:valAx>
        <c:axId val="124166847"/>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4375519"/>
        <c:crosses val="max"/>
        <c:crossBetween val="between"/>
      </c:valAx>
      <c:catAx>
        <c:axId val="124375519"/>
        <c:scaling>
          <c:orientation val="minMax"/>
        </c:scaling>
        <c:delete val="1"/>
        <c:axPos val="b"/>
        <c:numFmt formatCode="General" sourceLinked="1"/>
        <c:majorTickMark val="out"/>
        <c:minorTickMark val="none"/>
        <c:tickLblPos val="nextTo"/>
        <c:crossAx val="124166847"/>
        <c:crosses val="autoZero"/>
        <c:auto val="1"/>
        <c:lblAlgn val="ctr"/>
        <c:lblOffset val="100"/>
        <c:noMultiLvlLbl val="0"/>
      </c:catAx>
      <c:spPr>
        <a:noFill/>
        <a:ln>
          <a:noFill/>
        </a:ln>
        <a:effectLst/>
      </c:spPr>
    </c:plotArea>
    <c:legend>
      <c:legendPos val="b"/>
      <c:layout>
        <c:manualLayout>
          <c:xMode val="edge"/>
          <c:yMode val="edge"/>
          <c:x val="5.1398637330950944E-2"/>
          <c:y val="0.92612661708071164"/>
          <c:w val="0.93605347059539823"/>
          <c:h val="6.240582047655381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77051E-B811-D949-830F-55D35BA79C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2EC375-152E-3F4A-8C1A-308E3DFABC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830E4C-56B7-2443-B370-610F8D1BCD9C}" type="datetimeFigureOut">
              <a:rPr lang="en-US" smtClean="0"/>
              <a:t>5/31/23</a:t>
            </a:fld>
            <a:endParaRPr lang="en-US"/>
          </a:p>
        </p:txBody>
      </p:sp>
      <p:sp>
        <p:nvSpPr>
          <p:cNvPr id="4" name="Footer Placeholder 3">
            <a:extLst>
              <a:ext uri="{FF2B5EF4-FFF2-40B4-BE49-F238E27FC236}">
                <a16:creationId xmlns:a16="http://schemas.microsoft.com/office/drawing/2014/main" id="{3DAD90D4-C48B-C647-BA8A-B43CFA99A4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40E78B-91EF-F148-8F7B-2AEC532510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7D0152-5968-C24B-9EC0-2DFF74304A89}" type="slidenum">
              <a:rPr lang="en-US" smtClean="0"/>
              <a:t>‹#›</a:t>
            </a:fld>
            <a:endParaRPr lang="en-US"/>
          </a:p>
        </p:txBody>
      </p:sp>
    </p:spTree>
    <p:extLst>
      <p:ext uri="{BB962C8B-B14F-4D97-AF65-F5344CB8AC3E}">
        <p14:creationId xmlns:p14="http://schemas.microsoft.com/office/powerpoint/2010/main" val="1580248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D2FD1-B169-9B41-A890-0ECD81C3476C}" type="datetimeFigureOut">
              <a:rPr lang="en-US" smtClean="0"/>
              <a:t>5/31/23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943EA-69D9-7E49-97CD-A49926F617C9}" type="slidenum">
              <a:rPr lang="en-US" smtClean="0"/>
              <a:t>‹#›</a:t>
            </a:fld>
            <a:endParaRPr lang="en-US"/>
          </a:p>
        </p:txBody>
      </p:sp>
    </p:spTree>
    <p:extLst>
      <p:ext uri="{BB962C8B-B14F-4D97-AF65-F5344CB8AC3E}">
        <p14:creationId xmlns:p14="http://schemas.microsoft.com/office/powerpoint/2010/main" val="173512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1</a:t>
            </a:fld>
            <a:endParaRPr lang="en-US" dirty="0"/>
          </a:p>
        </p:txBody>
      </p:sp>
    </p:spTree>
    <p:extLst>
      <p:ext uri="{BB962C8B-B14F-4D97-AF65-F5344CB8AC3E}">
        <p14:creationId xmlns:p14="http://schemas.microsoft.com/office/powerpoint/2010/main" val="2932670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p:txBody>
      </p:sp>
      <p:sp>
        <p:nvSpPr>
          <p:cNvPr id="4" name="Slide Number Placeholder 3"/>
          <p:cNvSpPr>
            <a:spLocks noGrp="1"/>
          </p:cNvSpPr>
          <p:nvPr>
            <p:ph type="sldNum" sz="quarter" idx="5"/>
          </p:nvPr>
        </p:nvSpPr>
        <p:spPr/>
        <p:txBody>
          <a:bodyPr/>
          <a:lstStyle/>
          <a:p>
            <a:fld id="{769943EA-69D9-7E49-97CD-A49926F617C9}" type="slidenum">
              <a:rPr lang="en-US" smtClean="0"/>
              <a:t>10</a:t>
            </a:fld>
            <a:endParaRPr lang="en-US"/>
          </a:p>
        </p:txBody>
      </p:sp>
    </p:spTree>
    <p:extLst>
      <p:ext uri="{BB962C8B-B14F-4D97-AF65-F5344CB8AC3E}">
        <p14:creationId xmlns:p14="http://schemas.microsoft.com/office/powerpoint/2010/main" val="3047122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11</a:t>
            </a:fld>
            <a:endParaRPr lang="en-US"/>
          </a:p>
        </p:txBody>
      </p:sp>
    </p:spTree>
    <p:extLst>
      <p:ext uri="{BB962C8B-B14F-4D97-AF65-F5344CB8AC3E}">
        <p14:creationId xmlns:p14="http://schemas.microsoft.com/office/powerpoint/2010/main" val="257588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12</a:t>
            </a:fld>
            <a:endParaRPr lang="en-US"/>
          </a:p>
        </p:txBody>
      </p:sp>
    </p:spTree>
    <p:extLst>
      <p:ext uri="{BB962C8B-B14F-4D97-AF65-F5344CB8AC3E}">
        <p14:creationId xmlns:p14="http://schemas.microsoft.com/office/powerpoint/2010/main" val="2672518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13</a:t>
            </a:fld>
            <a:endParaRPr lang="en-US"/>
          </a:p>
        </p:txBody>
      </p:sp>
    </p:spTree>
    <p:extLst>
      <p:ext uri="{BB962C8B-B14F-4D97-AF65-F5344CB8AC3E}">
        <p14:creationId xmlns:p14="http://schemas.microsoft.com/office/powerpoint/2010/main" val="3149034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Same info, different visualization, you can see the tightened timeline for complex data (T4) requests</a:t>
            </a:r>
          </a:p>
        </p:txBody>
      </p:sp>
      <p:sp>
        <p:nvSpPr>
          <p:cNvPr id="4" name="Slide Number Placeholder 3"/>
          <p:cNvSpPr>
            <a:spLocks noGrp="1"/>
          </p:cNvSpPr>
          <p:nvPr>
            <p:ph type="sldNum" sz="quarter" idx="5"/>
          </p:nvPr>
        </p:nvSpPr>
        <p:spPr/>
        <p:txBody>
          <a:bodyPr/>
          <a:lstStyle/>
          <a:p>
            <a:fld id="{769943EA-69D9-7E49-97CD-A49926F617C9}" type="slidenum">
              <a:rPr lang="en-US" smtClean="0"/>
              <a:t>14</a:t>
            </a:fld>
            <a:endParaRPr lang="en-US"/>
          </a:p>
        </p:txBody>
      </p:sp>
    </p:spTree>
    <p:extLst>
      <p:ext uri="{BB962C8B-B14F-4D97-AF65-F5344CB8AC3E}">
        <p14:creationId xmlns:p14="http://schemas.microsoft.com/office/powerpoint/2010/main" val="3660784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effectLst/>
                <a:ea typeface="Calibri" panose="020F0502020204030204" pitchFamily="34" charset="0"/>
              </a:rPr>
              <a:t>Most straight forward part of the 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effectLst/>
                <a:ea typeface="Calibri" panose="020F0502020204030204" pitchFamily="34" charset="0"/>
              </a:rPr>
              <a:t>To address our second goal, technology we implemented a data enclave that serves as a protected computational resource for studies involving patient data University of Iowa Health Care.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effectLst/>
                <a:ea typeface="Times New Roman" panose="02020603050405020304" pitchFamily="18" charset="0"/>
              </a:rPr>
              <a:t>Created through a collaboration between three campus organizations, OneIT team, UI Health Care IT , and IHDR team, </a:t>
            </a:r>
            <a:endParaRPr lang="en-US">
              <a:solidFill>
                <a:srgbClr val="000000"/>
              </a:solidFill>
              <a:effectLst/>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16</a:t>
            </a:fld>
            <a:endParaRPr lang="en-US"/>
          </a:p>
        </p:txBody>
      </p:sp>
    </p:spTree>
    <p:extLst>
      <p:ext uri="{BB962C8B-B14F-4D97-AF65-F5344CB8AC3E}">
        <p14:creationId xmlns:p14="http://schemas.microsoft.com/office/powerpoint/2010/main" val="625230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0"/>
              </a:spcBef>
              <a:spcAft>
                <a:spcPts val="0"/>
              </a:spcAft>
              <a:buFont typeface="Arial" panose="020B0604020202020204" pitchFamily="34" charset="0"/>
              <a:buChar char="•"/>
            </a:pPr>
            <a:r>
              <a:rPr lang="en-US" sz="1300" kern="100">
                <a:effectLst/>
                <a:latin typeface="Calibri" panose="020F0502020204030204" pitchFamily="34" charset="0"/>
                <a:ea typeface="Calibri" panose="020F0502020204030204" pitchFamily="34" charset="0"/>
                <a:cs typeface="Calibri" panose="020F0502020204030204" pitchFamily="34" charset="0"/>
              </a:rPr>
              <a:t>You can see a smattering of the projects and collaborations using this resource</a:t>
            </a:r>
          </a:p>
          <a:p>
            <a:pPr marL="285750" marR="0" lvl="0" indent="-285750">
              <a:spcBef>
                <a:spcPts val="0"/>
              </a:spcBef>
              <a:spcAft>
                <a:spcPts val="0"/>
              </a:spcAft>
              <a:buFont typeface="Arial" panose="020B0604020202020204" pitchFamily="34" charset="0"/>
              <a:buChar char="•"/>
            </a:pPr>
            <a:r>
              <a:rPr lang="en-US" sz="1300" kern="100">
                <a:effectLst/>
                <a:latin typeface="Calibri" panose="020F0502020204030204" pitchFamily="34" charset="0"/>
                <a:ea typeface="Calibri" panose="020F0502020204030204" pitchFamily="34" charset="0"/>
                <a:cs typeface="Calibri" panose="020F0502020204030204" pitchFamily="34" charset="0"/>
              </a:rPr>
              <a:t>The resource has been live for nearly a year</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300" kern="100">
                <a:effectLst/>
                <a:latin typeface="Calibri" panose="020F0502020204030204" pitchFamily="34" charset="0"/>
                <a:ea typeface="Calibri" panose="020F0502020204030204" pitchFamily="34" charset="0"/>
                <a:cs typeface="Calibri" panose="020F0502020204030204" pitchFamily="34" charset="0"/>
              </a:rPr>
              <a:t>This eliminated a bottleneck of researchers waiting for access to computational resources</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300" kern="100">
                <a:effectLst/>
                <a:latin typeface="Calibri" panose="020F0502020204030204" pitchFamily="34" charset="0"/>
                <a:ea typeface="Calibri" panose="020F0502020204030204" pitchFamily="34" charset="0"/>
                <a:cs typeface="Calibri" panose="020F0502020204030204" pitchFamily="34" charset="0"/>
              </a:rPr>
              <a:t>This eliminated the need to duplicate computational infrastructure inside the hospital firewall. </a:t>
            </a:r>
          </a:p>
          <a:p>
            <a:pPr marL="285750" marR="0" lvl="0" indent="-285750">
              <a:spcBef>
                <a:spcPts val="0"/>
              </a:spcBef>
              <a:spcAft>
                <a:spcPts val="0"/>
              </a:spcAft>
              <a:buFont typeface="Arial" panose="020B0604020202020204" pitchFamily="34" charset="0"/>
              <a:buChar char="•"/>
            </a:pPr>
            <a:r>
              <a:rPr lang="en-US" sz="1300" kern="100">
                <a:effectLst/>
                <a:latin typeface="Calibri" panose="020F0502020204030204" pitchFamily="34" charset="0"/>
                <a:ea typeface="Calibri" panose="020F0502020204030204" pitchFamily="34" charset="0"/>
                <a:cs typeface="Calibri" panose="020F0502020204030204" pitchFamily="34" charset="0"/>
              </a:rPr>
              <a:t>Thus, reducing infrastructure, hardware and human resource costs while leveraging the existing expertise embedded in the campus research computing team</a:t>
            </a:r>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17</a:t>
            </a:fld>
            <a:endParaRPr lang="en-US"/>
          </a:p>
        </p:txBody>
      </p:sp>
    </p:spTree>
    <p:extLst>
      <p:ext uri="{BB962C8B-B14F-4D97-AF65-F5344CB8AC3E}">
        <p14:creationId xmlns:p14="http://schemas.microsoft.com/office/powerpoint/2010/main" val="1328128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itchFamily="2" charset="2"/>
              <a:buNone/>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9943EA-69D9-7E49-97CD-A49926F617C9}" type="slidenum">
              <a:rPr lang="en-US" smtClean="0"/>
              <a:t>20</a:t>
            </a:fld>
            <a:endParaRPr lang="en-US" dirty="0"/>
          </a:p>
        </p:txBody>
      </p:sp>
    </p:spTree>
    <p:extLst>
      <p:ext uri="{BB962C8B-B14F-4D97-AF65-F5344CB8AC3E}">
        <p14:creationId xmlns:p14="http://schemas.microsoft.com/office/powerpoint/2010/main" val="3318174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Arial" panose="020B0604020202020204" pitchFamily="34" charset="0"/>
              <a:buNone/>
            </a:pPr>
            <a:r>
              <a:rPr lang="en-US" sz="1300" kern="100">
                <a:effectLst/>
                <a:latin typeface="Calibri" panose="020F0502020204030204" pitchFamily="34" charset="0"/>
                <a:ea typeface="Calibri" panose="020F0502020204030204" pitchFamily="34" charset="0"/>
                <a:cs typeface="Calibri" panose="020F0502020204030204" pitchFamily="34" charset="0"/>
              </a:rPr>
              <a:t>Example PI of IHK</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300" kern="100">
                <a:effectLst/>
                <a:latin typeface="Calibri" panose="020F0502020204030204" pitchFamily="34" charset="0"/>
                <a:ea typeface="Calibri" panose="020F0502020204030204" pitchFamily="34" charset="0"/>
                <a:cs typeface="Calibri" panose="020F0502020204030204" pitchFamily="34" charset="0"/>
              </a:rPr>
              <a:t>She estimates she can now do in a few days with would have taken 6-8 weeks minimum to complete completely in the past for a single research question</a:t>
            </a: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21</a:t>
            </a:fld>
            <a:endParaRPr lang="en-US"/>
          </a:p>
        </p:txBody>
      </p:sp>
    </p:spTree>
    <p:extLst>
      <p:ext uri="{BB962C8B-B14F-4D97-AF65-F5344CB8AC3E}">
        <p14:creationId xmlns:p14="http://schemas.microsoft.com/office/powerpoint/2010/main" val="51493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itchFamily="2"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ICTS’s CTSA competitive renewal figure of our infrastructure, our enterprise data warehouse for research  (just awarded 7 years 28 million)</a:t>
            </a:r>
          </a:p>
          <a:p>
            <a:pPr marL="342900" marR="0" lvl="0" indent="-342900">
              <a:spcBef>
                <a:spcPts val="0"/>
              </a:spcBef>
              <a:spcAft>
                <a:spcPts val="0"/>
              </a:spcAft>
              <a:buFont typeface="Symbol" pitchFamily="2"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 – the big picture so to say we have improved our ecosystem</a:t>
            </a:r>
          </a:p>
          <a:p>
            <a:pPr marL="800100" marR="0" lvl="1" indent="-342900" algn="l" defTabSz="914400" rtl="0" eaLnBrk="0" fontAlgn="base" latinLnBrk="0" hangingPunct="0">
              <a:lnSpc>
                <a:spcPct val="100000"/>
              </a:lnSpc>
              <a:spcBef>
                <a:spcPts val="0"/>
              </a:spcBef>
              <a:spcAft>
                <a:spcPts val="0"/>
              </a:spcAft>
              <a:buClrTx/>
              <a:buSzTx/>
              <a:buFont typeface="Symbol" pitchFamily="2" charset="2"/>
              <a:buChar char=""/>
              <a:tabLst/>
              <a:defRPr/>
            </a:pPr>
            <a:r>
              <a:rPr lang="en-US" sz="1400">
                <a:effectLst/>
                <a:latin typeface="Calibri" panose="020F0502020204030204" pitchFamily="34" charset="0"/>
                <a:ea typeface="Calibri" panose="020F0502020204030204" pitchFamily="34" charset="0"/>
                <a:cs typeface="Times New Roman" panose="02020603050405020304" pitchFamily="18" charset="0"/>
              </a:rPr>
              <a:t>People – Growing and developing out workforce in place and adding clinical and scientific expertise by adding IAI data liaisons</a:t>
            </a:r>
          </a:p>
          <a:p>
            <a:pPr marL="800100" marR="0" lvl="1" indent="-342900">
              <a:spcBef>
                <a:spcPts val="0"/>
              </a:spcBef>
              <a:spcAft>
                <a:spcPts val="0"/>
              </a:spcAft>
              <a:buFont typeface="Symbol" pitchFamily="2"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Technology - Establishing a data enclave </a:t>
            </a:r>
          </a:p>
          <a:p>
            <a:pPr marL="800100" marR="0" lvl="1" indent="-342900" algn="l" defTabSz="914400" rtl="0" eaLnBrk="0" fontAlgn="base" latinLnBrk="0" hangingPunct="0">
              <a:lnSpc>
                <a:spcPct val="100000"/>
              </a:lnSpc>
              <a:spcBef>
                <a:spcPts val="0"/>
              </a:spcBef>
              <a:spcAft>
                <a:spcPts val="0"/>
              </a:spcAft>
              <a:buClrTx/>
              <a:buSzTx/>
              <a:buFont typeface="Symbol" pitchFamily="2" charset="2"/>
              <a:buChar char=""/>
              <a:tabLst/>
              <a:defRPr/>
            </a:pPr>
            <a:r>
              <a:rPr lang="en-US" sz="1400">
                <a:effectLst/>
                <a:latin typeface="Calibri" panose="020F0502020204030204" pitchFamily="34" charset="0"/>
                <a:ea typeface="Calibri" panose="020F0502020204030204" pitchFamily="34" charset="0"/>
                <a:cs typeface="Times New Roman" panose="02020603050405020304" pitchFamily="18" charset="0"/>
              </a:rPr>
              <a:t>Data - The additional of several domain specific transformative datasets to support health research led by a faculty</a:t>
            </a:r>
          </a:p>
          <a:p>
            <a:pPr marL="342900" marR="0" lvl="0" indent="-342900">
              <a:spcBef>
                <a:spcPts val="0"/>
              </a:spcBef>
              <a:spcAft>
                <a:spcPts val="0"/>
              </a:spcAft>
              <a:buFont typeface="Symbol" pitchFamily="2"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Using the IHDR for Faculty Recruitment</a:t>
            </a:r>
          </a:p>
          <a:p>
            <a:pPr marL="342900" marR="0" lvl="0" indent="-342900" algn="l" defTabSz="914400" rtl="0" eaLnBrk="0" fontAlgn="base" latinLnBrk="0" hangingPunct="0">
              <a:lnSpc>
                <a:spcPct val="100000"/>
              </a:lnSpc>
              <a:spcBef>
                <a:spcPts val="0"/>
              </a:spcBef>
              <a:spcAft>
                <a:spcPts val="0"/>
              </a:spcAft>
              <a:buClrTx/>
              <a:buSzTx/>
              <a:buFont typeface="Symbol" pitchFamily="2" charset="2"/>
              <a:buChar char=""/>
              <a:tabLst/>
              <a:defRPr/>
            </a:pPr>
            <a:r>
              <a:rPr lang="en-US" sz="1400">
                <a:effectLst/>
                <a:latin typeface="Calibri" panose="020F0502020204030204" pitchFamily="34" charset="0"/>
                <a:ea typeface="Calibri" panose="020F0502020204030204" pitchFamily="34" charset="0"/>
                <a:cs typeface="Times New Roman" panose="02020603050405020304" pitchFamily="18" charset="0"/>
              </a:rPr>
              <a:t>Working IHDR in the curriculum</a:t>
            </a:r>
          </a:p>
          <a:p>
            <a:pPr marL="342900" marR="0" lvl="0" indent="-342900" algn="l" defTabSz="914400" rtl="0" eaLnBrk="0" fontAlgn="base" latinLnBrk="0" hangingPunct="0">
              <a:lnSpc>
                <a:spcPct val="100000"/>
              </a:lnSpc>
              <a:spcBef>
                <a:spcPts val="0"/>
              </a:spcBef>
              <a:spcAft>
                <a:spcPts val="0"/>
              </a:spcAft>
              <a:buClrTx/>
              <a:buSzTx/>
              <a:buFont typeface="Symbol" pitchFamily="2" charset="2"/>
              <a:buChar char=""/>
              <a:tabLst/>
              <a:defRPr/>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600" kern="100">
              <a:effectLst/>
              <a:latin typeface="Calibri" panose="020F0502020204030204" pitchFamily="34" charset="0"/>
              <a:ea typeface="Calibri" panose="020F0502020204030204" pitchFamily="34" charset="0"/>
              <a:cs typeface="Calibri" panose="020F0502020204030204" pitchFamily="34" charset="0"/>
            </a:endParaRPr>
          </a:p>
          <a:p>
            <a:r>
              <a:rPr lang="en-US" sz="1400">
                <a:ea typeface="Times New Roman" panose="02020603050405020304" pitchFamily="18" charset="0"/>
                <a:cs typeface="Times New Roman" panose="02020603050405020304" pitchFamily="18" charset="0"/>
              </a:rPr>
              <a:t>UMLS-Unified Medical Language System</a:t>
            </a:r>
          </a:p>
          <a:p>
            <a:r>
              <a:rPr lang="en-US" sz="1400">
                <a:ea typeface="Times New Roman" panose="02020603050405020304" pitchFamily="18" charset="0"/>
                <a:cs typeface="Times New Roman" panose="02020603050405020304" pitchFamily="18" charset="0"/>
              </a:rPr>
              <a:t>NAACR-North American Association of Cancer Registries</a:t>
            </a:r>
          </a:p>
          <a:p>
            <a:r>
              <a:rPr lang="en-US" sz="1400">
                <a:ea typeface="Times New Roman" panose="02020603050405020304" pitchFamily="18" charset="0"/>
                <a:cs typeface="Times New Roman" panose="02020603050405020304" pitchFamily="18" charset="0"/>
              </a:rPr>
              <a:t>SDOH-Social Determinants of Health</a:t>
            </a:r>
          </a:p>
          <a:p>
            <a:r>
              <a:rPr lang="en-US" sz="1400">
                <a:ea typeface="Times New Roman" panose="02020603050405020304" pitchFamily="18" charset="0"/>
                <a:cs typeface="Times New Roman" panose="02020603050405020304" pitchFamily="18" charset="0"/>
              </a:rPr>
              <a:t>CTMS-Clinical Trial Management System</a:t>
            </a:r>
          </a:p>
          <a:p>
            <a:r>
              <a:rPr lang="en-US" sz="1400">
                <a:ea typeface="Times New Roman" panose="02020603050405020304" pitchFamily="18" charset="0"/>
                <a:cs typeface="Times New Roman" panose="02020603050405020304" pitchFamily="18" charset="0"/>
              </a:rPr>
              <a:t>FHIR-Fast Healthcare Interoperability Resources</a:t>
            </a:r>
          </a:p>
          <a:p>
            <a:r>
              <a:rPr lang="en-US" sz="1400">
                <a:ea typeface="Times New Roman" panose="02020603050405020304" pitchFamily="18" charset="0"/>
                <a:cs typeface="Times New Roman" panose="02020603050405020304" pitchFamily="18" charset="0"/>
              </a:rPr>
              <a:t>OMOP-Observational Medical Outcomes Partnership</a:t>
            </a:r>
          </a:p>
          <a:p>
            <a:r>
              <a:rPr lang="en-US" sz="1400">
                <a:ea typeface="Times New Roman" panose="02020603050405020304" pitchFamily="18" charset="0"/>
                <a:cs typeface="Times New Roman" panose="02020603050405020304" pitchFamily="18" charset="0"/>
              </a:rPr>
              <a:t>N3C-National Covid Cohort Collaborative</a:t>
            </a:r>
          </a:p>
          <a:p>
            <a:r>
              <a:rPr lang="en-US" sz="1400">
                <a:ea typeface="Times New Roman" panose="02020603050405020304" pitchFamily="18" charset="0"/>
                <a:cs typeface="Times New Roman" panose="02020603050405020304" pitchFamily="18" charset="0"/>
              </a:rPr>
              <a:t>BMI- Biomedical Informatics</a:t>
            </a:r>
          </a:p>
          <a:p>
            <a:r>
              <a:rPr lang="en-US" sz="1400">
                <a:ea typeface="Times New Roman" panose="02020603050405020304" pitchFamily="18" charset="0"/>
                <a:cs typeface="Times New Roman" panose="02020603050405020304" pitchFamily="18" charset="0"/>
              </a:rPr>
              <a:t>IHK-Inter-Generational Knowledgebase</a:t>
            </a:r>
          </a:p>
          <a:p>
            <a:r>
              <a:rPr lang="en-US" sz="1400">
                <a:ea typeface="Times New Roman" panose="02020603050405020304" pitchFamily="18" charset="0"/>
                <a:cs typeface="Times New Roman" panose="02020603050405020304" pitchFamily="18" charset="0"/>
              </a:rPr>
              <a:t>DMDM-Dental Medical Data Mart</a:t>
            </a:r>
          </a:p>
          <a:p>
            <a:r>
              <a:rPr lang="en-US" sz="1400">
                <a:ea typeface="Times New Roman" panose="02020603050405020304" pitchFamily="18" charset="0"/>
                <a:cs typeface="Times New Roman" panose="02020603050405020304" pitchFamily="18" charset="0"/>
              </a:rPr>
              <a:t>NDVR-Neuro Developmental Registry</a:t>
            </a:r>
          </a:p>
          <a:p>
            <a:r>
              <a:rPr lang="en-US" sz="1400">
                <a:ea typeface="Times New Roman" panose="02020603050405020304" pitchFamily="18" charset="0"/>
                <a:cs typeface="Times New Roman" panose="02020603050405020304" pitchFamily="18" charset="0"/>
              </a:rPr>
              <a:t>EHRMIR-EHR Medical Imaging Resource</a:t>
            </a:r>
          </a:p>
          <a:p>
            <a:r>
              <a:rPr lang="en-US" sz="1400">
                <a:ea typeface="Times New Roman" panose="02020603050405020304" pitchFamily="18" charset="0"/>
                <a:cs typeface="Times New Roman" panose="02020603050405020304" pitchFamily="18" charset="0"/>
              </a:rPr>
              <a:t>NCD-Nursing Care Dataset</a:t>
            </a:r>
          </a:p>
          <a:p>
            <a:r>
              <a:rPr lang="en-US" sz="1400">
                <a:ea typeface="Times New Roman" panose="02020603050405020304" pitchFamily="18" charset="0"/>
                <a:cs typeface="Times New Roman" panose="02020603050405020304" pitchFamily="18" charset="0"/>
              </a:rPr>
              <a:t>Cochlear  - Cochlear Implant Datamart </a:t>
            </a:r>
          </a:p>
          <a:p>
            <a:r>
              <a:rPr lang="en-US" sz="1400" err="1">
                <a:ea typeface="Times New Roman" panose="02020603050405020304" pitchFamily="18" charset="0"/>
                <a:cs typeface="Times New Roman" panose="02020603050405020304" pitchFamily="18" charset="0"/>
              </a:rPr>
              <a:t>RioH</a:t>
            </a:r>
            <a:r>
              <a:rPr lang="en-US" sz="1400">
                <a:ea typeface="Times New Roman" panose="02020603050405020304" pitchFamily="18" charset="0"/>
                <a:cs typeface="Times New Roman" panose="02020603050405020304" pitchFamily="18" charset="0"/>
              </a:rPr>
              <a:t> – Rural Impact on Health </a:t>
            </a:r>
          </a:p>
          <a:p>
            <a:r>
              <a:rPr lang="en-US" sz="1400">
                <a:ea typeface="Times New Roman" panose="02020603050405020304" pitchFamily="18" charset="0"/>
                <a:cs typeface="Times New Roman" panose="02020603050405020304" pitchFamily="18" charset="0"/>
              </a:rPr>
              <a:t>IEHR – Imaging EHR </a:t>
            </a:r>
            <a:r>
              <a:rPr lang="en-US" sz="1400" err="1">
                <a:ea typeface="Times New Roman" panose="02020603050405020304" pitchFamily="18" charset="0"/>
                <a:cs typeface="Times New Roman" panose="02020603050405020304" pitchFamily="18" charset="0"/>
              </a:rPr>
              <a:t>datamart</a:t>
            </a:r>
            <a:endParaRPr lang="en-US" sz="1400">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ts val="0"/>
              </a:spcBef>
              <a:spcAft>
                <a:spcPts val="0"/>
              </a:spcAft>
              <a:buClrTx/>
              <a:buSzTx/>
              <a:buFont typeface="Symbol" pitchFamily="2" charset="2"/>
              <a:buChar char=""/>
              <a:tabLst/>
              <a:defRPr/>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22</a:t>
            </a:fld>
            <a:endParaRPr lang="en-US"/>
          </a:p>
        </p:txBody>
      </p:sp>
    </p:spTree>
    <p:extLst>
      <p:ext uri="{BB962C8B-B14F-4D97-AF65-F5344CB8AC3E}">
        <p14:creationId xmlns:p14="http://schemas.microsoft.com/office/powerpoint/2010/main" val="443809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a:p>
        </p:txBody>
      </p:sp>
      <p:sp>
        <p:nvSpPr>
          <p:cNvPr id="4" name="Slide Number Placeholder 3"/>
          <p:cNvSpPr>
            <a:spLocks noGrp="1"/>
          </p:cNvSpPr>
          <p:nvPr>
            <p:ph type="sldNum" sz="quarter" idx="5"/>
          </p:nvPr>
        </p:nvSpPr>
        <p:spPr/>
        <p:txBody>
          <a:bodyPr/>
          <a:lstStyle/>
          <a:p>
            <a:fld id="{769943EA-69D9-7E49-97CD-A49926F617C9}" type="slidenum">
              <a:rPr lang="en-US" smtClean="0"/>
              <a:t>2</a:t>
            </a:fld>
            <a:endParaRPr lang="en-US"/>
          </a:p>
        </p:txBody>
      </p:sp>
    </p:spTree>
    <p:extLst>
      <p:ext uri="{BB962C8B-B14F-4D97-AF65-F5344CB8AC3E}">
        <p14:creationId xmlns:p14="http://schemas.microsoft.com/office/powerpoint/2010/main" val="3339704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25</a:t>
            </a:fld>
            <a:endParaRPr lang="en-US"/>
          </a:p>
        </p:txBody>
      </p:sp>
    </p:spTree>
    <p:extLst>
      <p:ext uri="{BB962C8B-B14F-4D97-AF65-F5344CB8AC3E}">
        <p14:creationId xmlns:p14="http://schemas.microsoft.com/office/powerpoint/2010/main" val="4144975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26</a:t>
            </a:fld>
            <a:endParaRPr lang="en-US"/>
          </a:p>
        </p:txBody>
      </p:sp>
    </p:spTree>
    <p:extLst>
      <p:ext uri="{BB962C8B-B14F-4D97-AF65-F5344CB8AC3E}">
        <p14:creationId xmlns:p14="http://schemas.microsoft.com/office/powerpoint/2010/main" val="3394553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a:t>As interest broadened, demand increased from a much larger community of researchers, some who had never used real world data, or don’t practice clinically, with that we saw understanding of the data decreased</a:t>
            </a:r>
          </a:p>
        </p:txBody>
      </p:sp>
      <p:sp>
        <p:nvSpPr>
          <p:cNvPr id="4" name="Slide Number Placeholder 3"/>
          <p:cNvSpPr>
            <a:spLocks noGrp="1"/>
          </p:cNvSpPr>
          <p:nvPr>
            <p:ph type="sldNum" sz="quarter" idx="5"/>
          </p:nvPr>
        </p:nvSpPr>
        <p:spPr/>
        <p:txBody>
          <a:bodyPr/>
          <a:lstStyle/>
          <a:p>
            <a:fld id="{769943EA-69D9-7E49-97CD-A49926F617C9}" type="slidenum">
              <a:rPr lang="en-US" smtClean="0"/>
              <a:t>3</a:t>
            </a:fld>
            <a:endParaRPr lang="en-US"/>
          </a:p>
        </p:txBody>
      </p:sp>
    </p:spTree>
    <p:extLst>
      <p:ext uri="{BB962C8B-B14F-4D97-AF65-F5344CB8AC3E}">
        <p14:creationId xmlns:p14="http://schemas.microsoft.com/office/powerpoint/2010/main" val="190129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effectLst/>
              </a:rPr>
              <a:t>At Iowa learned from this research</a:t>
            </a:r>
          </a:p>
          <a:p>
            <a:pPr marL="171450" lvl="0" indent="-171450">
              <a:buFont typeface="Arial" panose="020B0604020202020204" pitchFamily="34" charset="0"/>
              <a:buChar char="•"/>
            </a:pPr>
            <a:r>
              <a:rPr lang="en-US">
                <a:effectLst/>
              </a:rPr>
              <a:t>Iowa wasn’t unique in our struggles, there were common themes across the consortium.</a:t>
            </a:r>
          </a:p>
          <a:p>
            <a:pPr marL="171450" lvl="0" indent="-171450">
              <a:buFont typeface="Arial" panose="020B0604020202020204" pitchFamily="34" charset="0"/>
              <a:buChar char="•"/>
            </a:pPr>
            <a:r>
              <a:rPr lang="en-US">
                <a:effectLst/>
              </a:rPr>
              <a:t>To our advantage, other institutions that were more mature than us, had good solutions.</a:t>
            </a:r>
          </a:p>
          <a:p>
            <a:pPr marL="0" indent="0">
              <a:buFont typeface="Arial" panose="020B0604020202020204" pitchFamily="34" charset="0"/>
              <a:buNone/>
            </a:pPr>
            <a:endParaRPr lang="en-US">
              <a:effectLst/>
            </a:endParaRPr>
          </a:p>
        </p:txBody>
      </p:sp>
      <p:sp>
        <p:nvSpPr>
          <p:cNvPr id="4" name="Slide Number Placeholder 3"/>
          <p:cNvSpPr>
            <a:spLocks noGrp="1"/>
          </p:cNvSpPr>
          <p:nvPr>
            <p:ph type="sldNum" sz="quarter" idx="5"/>
          </p:nvPr>
        </p:nvSpPr>
        <p:spPr/>
        <p:txBody>
          <a:bodyPr/>
          <a:lstStyle/>
          <a:p>
            <a:fld id="{769943EA-69D9-7E49-97CD-A49926F617C9}" type="slidenum">
              <a:rPr lang="en-US" smtClean="0"/>
              <a:t>4</a:t>
            </a:fld>
            <a:endParaRPr lang="en-US"/>
          </a:p>
        </p:txBody>
      </p:sp>
    </p:spTree>
    <p:extLst>
      <p:ext uri="{BB962C8B-B14F-4D97-AF65-F5344CB8AC3E}">
        <p14:creationId xmlns:p14="http://schemas.microsoft.com/office/powerpoint/2010/main" val="2732665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ffectLst/>
              </a:rPr>
              <a:t>To address </a:t>
            </a:r>
            <a:r>
              <a:rPr lang="en-US"/>
              <a:t>the gaps we identified</a:t>
            </a:r>
            <a:r>
              <a:rPr lang="en-US">
                <a:effectLst/>
              </a:rPr>
              <a:t>, we applied for A Strategic Public Private Partnership Grant (P3), from our University.</a:t>
            </a:r>
          </a:p>
          <a:p>
            <a:r>
              <a:rPr lang="en-US">
                <a:effectLst/>
              </a:rPr>
              <a:t>• The overarching gaps we identified: access to data, wait times, scientific expertise, and the need for better tools</a:t>
            </a:r>
          </a:p>
          <a:p>
            <a:r>
              <a:rPr lang="en-US">
                <a:effectLst/>
              </a:rPr>
              <a:t>.</a:t>
            </a:r>
          </a:p>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5</a:t>
            </a:fld>
            <a:endParaRPr lang="en-US"/>
          </a:p>
        </p:txBody>
      </p:sp>
    </p:spTree>
    <p:extLst>
      <p:ext uri="{BB962C8B-B14F-4D97-AF65-F5344CB8AC3E}">
        <p14:creationId xmlns:p14="http://schemas.microsoft.com/office/powerpoint/2010/main" val="2415749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anose="020B0604020202020204" pitchFamily="34" charset="0"/>
              <a:buNone/>
            </a:pPr>
            <a:r>
              <a:rPr lang="en-US" b="0" i="0">
                <a:solidFill>
                  <a:schemeClr val="tx1"/>
                </a:solidFill>
                <a:effectLst/>
                <a:latin typeface="+mj-lt"/>
              </a:rPr>
              <a:t>One of Iowa’s strengths that we leveraged is that Iowa is very collaborative </a:t>
            </a:r>
          </a:p>
          <a:p>
            <a:pPr lvl="0">
              <a:buFont typeface="Arial" panose="020B0604020202020204" pitchFamily="34" charset="0"/>
              <a:buChar char="•"/>
            </a:pPr>
            <a:r>
              <a:rPr lang="en-US" b="0" i="0">
                <a:solidFill>
                  <a:schemeClr val="tx1"/>
                </a:solidFill>
                <a:effectLst/>
                <a:latin typeface="+mj-lt"/>
              </a:rPr>
              <a:t>We have tight funding, Tight growth and very lean operations</a:t>
            </a:r>
          </a:p>
          <a:p>
            <a:pPr lvl="0">
              <a:buFont typeface="Arial" panose="020B0604020202020204" pitchFamily="34" charset="0"/>
              <a:buNone/>
            </a:pPr>
            <a:r>
              <a:rPr lang="en-US" b="0" i="0">
                <a:solidFill>
                  <a:schemeClr val="tx1"/>
                </a:solidFill>
                <a:effectLst/>
                <a:latin typeface="+mj-lt"/>
              </a:rPr>
              <a:t>We are motivated to work together – its Iowa’s superpower</a:t>
            </a:r>
          </a:p>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6</a:t>
            </a:fld>
            <a:endParaRPr lang="en-US"/>
          </a:p>
        </p:txBody>
      </p:sp>
    </p:spTree>
    <p:extLst>
      <p:ext uri="{BB962C8B-B14F-4D97-AF65-F5344CB8AC3E}">
        <p14:creationId xmlns:p14="http://schemas.microsoft.com/office/powerpoint/2010/main" val="1841761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7</a:t>
            </a:fld>
            <a:endParaRPr lang="en-US"/>
          </a:p>
        </p:txBody>
      </p:sp>
    </p:spTree>
    <p:extLst>
      <p:ext uri="{BB962C8B-B14F-4D97-AF65-F5344CB8AC3E}">
        <p14:creationId xmlns:p14="http://schemas.microsoft.com/office/powerpoint/2010/main" val="1291967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8</a:t>
            </a:fld>
            <a:endParaRPr lang="en-US"/>
          </a:p>
        </p:txBody>
      </p:sp>
    </p:spTree>
    <p:extLst>
      <p:ext uri="{BB962C8B-B14F-4D97-AF65-F5344CB8AC3E}">
        <p14:creationId xmlns:p14="http://schemas.microsoft.com/office/powerpoint/2010/main" val="3056676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ffectLst/>
                <a:latin typeface="Helvetica" pitchFamily="2" charset="0"/>
              </a:rPr>
              <a:t>The resulted in a new learning timeline, both experiential and formal, </a:t>
            </a:r>
          </a:p>
          <a:p>
            <a:r>
              <a:rPr lang="en-US">
                <a:effectLst/>
                <a:latin typeface="Helvetica" pitchFamily="2" charset="0"/>
              </a:rPr>
              <a:t>Two months, typically 4-5 people per cohort, 40-60 hours depending on responsibilities </a:t>
            </a:r>
          </a:p>
          <a:p>
            <a:r>
              <a:rPr lang="en-US">
                <a:effectLst/>
                <a:latin typeface="Helvetica" pitchFamily="2" charset="0"/>
              </a:rPr>
              <a:t>Ongoing .5-4 hours a week</a:t>
            </a:r>
          </a:p>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9</a:t>
            </a:fld>
            <a:endParaRPr lang="en-US"/>
          </a:p>
        </p:txBody>
      </p:sp>
    </p:spTree>
    <p:extLst>
      <p:ext uri="{BB962C8B-B14F-4D97-AF65-F5344CB8AC3E}">
        <p14:creationId xmlns:p14="http://schemas.microsoft.com/office/powerpoint/2010/main" val="3746583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74725" y="2677626"/>
            <a:ext cx="10354360" cy="1843238"/>
          </a:xfrm>
        </p:spPr>
        <p:txBody>
          <a:bodyPr lIns="0" tIns="0" rIns="0" bIns="0" anchor="t" anchorCtr="0">
            <a:normAutofit/>
          </a:bodyPr>
          <a:lstStyle>
            <a:lvl1pPr algn="l">
              <a:defRPr sz="60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en-US"/>
              <a:t>Presentation Title Goes </a:t>
            </a:r>
            <a:br>
              <a:rPr lang="en-US"/>
            </a:br>
            <a:r>
              <a:rPr lang="en-US"/>
              <a:t>Right Here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339665"/>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74725" y="4709626"/>
            <a:ext cx="10354360" cy="407460"/>
          </a:xfrm>
        </p:spPr>
        <p:txBody>
          <a:bodyPr lIns="0" tIns="0" rIns="0" bIns="0"/>
          <a:lstStyle>
            <a:lvl1pPr marL="0" indent="0" algn="l">
              <a:buNone/>
              <a:defRPr sz="2400" b="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974725" y="5148794"/>
            <a:ext cx="10354360" cy="463108"/>
          </a:xfrm>
        </p:spPr>
        <p:txBody>
          <a:bodyPr lIns="0" tIns="0" rIns="0" bIns="0">
            <a:normAutofit/>
          </a:bodyPr>
          <a:lstStyle>
            <a:lvl1pPr marL="0" indent="0">
              <a:buNone/>
              <a:defRPr sz="2400">
                <a:solidFill>
                  <a:schemeClr val="bg1"/>
                </a:solidFill>
                <a:latin typeface="Roboto" panose="02000000000000000000"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952500" y="1774216"/>
            <a:ext cx="10376585" cy="365125"/>
          </a:xfrm>
          <a:prstGeom prst="rect">
            <a:avLst/>
          </a:prstGeom>
          <a:noFill/>
        </p:spPr>
        <p:txBody>
          <a:bodyPr vert="horz" lIns="0" tIns="0" rIns="0" bIns="0" rtlCol="0" anchor="ctr"/>
          <a:lstStyle>
            <a:lvl1pPr algn="l">
              <a:defRPr sz="2200" b="0">
                <a:solidFill>
                  <a:schemeClr val="bg1"/>
                </a:solidFill>
                <a:latin typeface="Roboto" panose="02000000000000000000" pitchFamily="2" charset="0"/>
                <a:ea typeface="Roboto" panose="02000000000000000000" pitchFamily="2" charset="0"/>
              </a:defRPr>
            </a:lvl1pPr>
          </a:lstStyle>
          <a:p>
            <a:r>
              <a:rPr lang="en-US"/>
              <a:t>Insert-&gt;Header and Footer-&gt;Type Customizable Name</a:t>
            </a:r>
          </a:p>
        </p:txBody>
      </p:sp>
      <p:pic>
        <p:nvPicPr>
          <p:cNvPr id="12" name="Picture 11" descr="The University of Iowa">
            <a:extLst>
              <a:ext uri="{FF2B5EF4-FFF2-40B4-BE49-F238E27FC236}">
                <a16:creationId xmlns:a16="http://schemas.microsoft.com/office/drawing/2014/main" id="{A096FDD2-3609-3C49-9ED5-616F9E36DB07}"/>
              </a:ext>
            </a:extLst>
          </p:cNvPr>
          <p:cNvPicPr>
            <a:picLocks noChangeAspect="1"/>
          </p:cNvPicPr>
          <p:nvPr userDrawn="1"/>
        </p:nvPicPr>
        <p:blipFill>
          <a:blip r:embed="rId2"/>
          <a:stretch>
            <a:fillRect/>
          </a:stretch>
        </p:blipFill>
        <p:spPr>
          <a:xfrm>
            <a:off x="8625016" y="0"/>
            <a:ext cx="2693773" cy="1279542"/>
          </a:xfrm>
          <a:prstGeom prst="rect">
            <a:avLst/>
          </a:prstGeom>
        </p:spPr>
      </p:pic>
    </p:spTree>
    <p:extLst>
      <p:ext uri="{BB962C8B-B14F-4D97-AF65-F5344CB8AC3E}">
        <p14:creationId xmlns:p14="http://schemas.microsoft.com/office/powerpoint/2010/main" val="35599010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0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ullet Slide - 2 Lin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hasCustomPrompt="1"/>
          </p:nvPr>
        </p:nvSpPr>
        <p:spPr>
          <a:xfrm>
            <a:off x="952500" y="389509"/>
            <a:ext cx="10287000" cy="1331865"/>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 </a:t>
            </a:r>
            <a:br>
              <a:rPr lang="en-US"/>
            </a:br>
            <a:r>
              <a:rPr lang="en-US"/>
              <a:t>that runs to two lines</a:t>
            </a:r>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952500" y="17340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ACD2525-98F9-924C-B8E5-083B38E28238}"/>
              </a:ext>
            </a:extLst>
          </p:cNvPr>
          <p:cNvSpPr>
            <a:spLocks noGrp="1"/>
          </p:cNvSpPr>
          <p:nvPr>
            <p:ph idx="1"/>
          </p:nvPr>
        </p:nvSpPr>
        <p:spPr>
          <a:xfrm>
            <a:off x="952500" y="2050741"/>
            <a:ext cx="10287000" cy="3892859"/>
          </a:xfrm>
        </p:spPr>
        <p:txBody>
          <a:bodyPr lIns="0" tIns="0" rIns="0" bIns="0"/>
          <a:lstStyle>
            <a:lvl1pPr marL="228600" indent="-22860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6858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7995AAAF-3BA6-4445-BF32-091644479611}"/>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4" name="Picture 13" descr="The University of Iowa">
            <a:extLst>
              <a:ext uri="{FF2B5EF4-FFF2-40B4-BE49-F238E27FC236}">
                <a16:creationId xmlns:a16="http://schemas.microsoft.com/office/drawing/2014/main" id="{0AA5F87C-9826-7441-9CF2-6F364BF7D9CA}"/>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3" name="Footer Placeholder 4">
            <a:extLst>
              <a:ext uri="{FF2B5EF4-FFF2-40B4-BE49-F238E27FC236}">
                <a16:creationId xmlns:a16="http://schemas.microsoft.com/office/drawing/2014/main" id="{8678EF36-A6E8-DB4E-8C3A-B3624ECEE498}"/>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Tech Forum 2023  &gt; Institute for Clinical and Translational Science</a:t>
            </a:r>
          </a:p>
        </p:txBody>
      </p:sp>
    </p:spTree>
    <p:extLst>
      <p:ext uri="{BB962C8B-B14F-4D97-AF65-F5344CB8AC3E}">
        <p14:creationId xmlns:p14="http://schemas.microsoft.com/office/powerpoint/2010/main" val="2897963369"/>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3840" userDrawn="1">
          <p15:clr>
            <a:srgbClr val="FBAE40"/>
          </p15:clr>
        </p15:guide>
        <p15:guide id="3" pos="600" userDrawn="1">
          <p15:clr>
            <a:srgbClr val="FBAE40"/>
          </p15:clr>
        </p15:guide>
        <p15:guide id="4" pos="7080" userDrawn="1">
          <p15:clr>
            <a:srgbClr val="FBAE40"/>
          </p15:clr>
        </p15:guide>
        <p15:guide id="8" orient="horz" pos="37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Text Layou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2D2F673-8F81-4982-AA66-35312BF3859C}"/>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800224" cy="754602"/>
          </a:xfrm>
        </p:spPr>
        <p:txBody>
          <a:bodyPr lIns="0" tIns="0" rIns="0" bIns="0" anchor="b" anchorCtr="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4800219" cy="327925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433724" y="1676706"/>
            <a:ext cx="4800224" cy="754602"/>
          </a:xfrm>
        </p:spPr>
        <p:txBody>
          <a:bodyPr lIns="0" tIns="0" rIns="0" bIns="0" anchor="b" anchorCtr="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433725" y="2664346"/>
            <a:ext cx="4800224" cy="327925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6096000" y="1686758"/>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8B99253-B000-1442-A7D2-EB536C15CBCB}"/>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8" name="Picture 17" descr="The University of Iowa">
            <a:extLst>
              <a:ext uri="{FF2B5EF4-FFF2-40B4-BE49-F238E27FC236}">
                <a16:creationId xmlns:a16="http://schemas.microsoft.com/office/drawing/2014/main" id="{A96F9427-B9C2-6F44-ADD6-28635EDF4B29}"/>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6" name="Footer Placeholder 4">
            <a:extLst>
              <a:ext uri="{FF2B5EF4-FFF2-40B4-BE49-F238E27FC236}">
                <a16:creationId xmlns:a16="http://schemas.microsoft.com/office/drawing/2014/main" id="{45D918E3-A228-4F47-B892-288E22CD6CB2}"/>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Institute for Clinical and Translational Science</a:t>
            </a:r>
            <a:endParaRPr lang="en-US" b="0"/>
          </a:p>
        </p:txBody>
      </p:sp>
    </p:spTree>
    <p:extLst>
      <p:ext uri="{BB962C8B-B14F-4D97-AF65-F5344CB8AC3E}">
        <p14:creationId xmlns:p14="http://schemas.microsoft.com/office/powerpoint/2010/main" val="2899422758"/>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697" userDrawn="1">
          <p15:clr>
            <a:srgbClr val="FBAE40"/>
          </p15:clr>
        </p15:guide>
        <p15:guide id="7" orient="horz" pos="24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Text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316674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1686756"/>
            <a:ext cx="2973372"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4616386" y="2674396"/>
            <a:ext cx="2973372"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1686756"/>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8063515" y="2674396"/>
            <a:ext cx="316674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7806430"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4376691"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944143A-0CC6-6041-BD38-4C994DA8E0B2}"/>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3" name="Picture 22" descr="The University of Iowa">
            <a:extLst>
              <a:ext uri="{FF2B5EF4-FFF2-40B4-BE49-F238E27FC236}">
                <a16:creationId xmlns:a16="http://schemas.microsoft.com/office/drawing/2014/main" id="{529638AC-0ED3-DE46-BC83-28B1D845EE0F}"/>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1" name="Footer Placeholder 4">
            <a:extLst>
              <a:ext uri="{FF2B5EF4-FFF2-40B4-BE49-F238E27FC236}">
                <a16:creationId xmlns:a16="http://schemas.microsoft.com/office/drawing/2014/main" id="{642FB62D-41EB-7A41-B0D2-60C8BB6A3166}"/>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Institute for Clinical and Translational Science</a:t>
            </a:r>
            <a:endParaRPr lang="en-US" b="0"/>
          </a:p>
        </p:txBody>
      </p:sp>
    </p:spTree>
    <p:extLst>
      <p:ext uri="{BB962C8B-B14F-4D97-AF65-F5344CB8AC3E}">
        <p14:creationId xmlns:p14="http://schemas.microsoft.com/office/powerpoint/2010/main" val="2851774748"/>
      </p:ext>
    </p:extLst>
  </p:cSld>
  <p:clrMapOvr>
    <a:masterClrMapping/>
  </p:clrMapOvr>
  <p:extLst>
    <p:ext uri="{DCECCB84-F9BA-43D5-87BE-67443E8EF086}">
      <p15:sldGuideLst xmlns:p15="http://schemas.microsoft.com/office/powerpoint/2012/main">
        <p15:guide id="2" pos="598" userDrawn="1">
          <p15:clr>
            <a:srgbClr val="FBAE40"/>
          </p15:clr>
        </p15:guide>
        <p15:guide id="3" pos="7080" userDrawn="1">
          <p15:clr>
            <a:srgbClr val="FBAE40"/>
          </p15:clr>
        </p15:guide>
        <p15:guide id="4" pos="3840" userDrawn="1">
          <p15:clr>
            <a:srgbClr val="FBAE40"/>
          </p15:clr>
        </p15:guide>
        <p15:guide id="5" orient="horz" pos="1054" userDrawn="1">
          <p15:clr>
            <a:srgbClr val="FBAE40"/>
          </p15:clr>
        </p15:guide>
        <p15:guide id="7" orient="horz" pos="3744" userDrawn="1">
          <p15:clr>
            <a:srgbClr val="FBAE40"/>
          </p15:clr>
        </p15:guide>
        <p15:guide id="8" orient="horz" pos="697" userDrawn="1">
          <p15:clr>
            <a:srgbClr val="FBAE40"/>
          </p15:clr>
        </p15:guide>
        <p15:guide id="9" orient="horz" pos="240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lumn Text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2358867"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52425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737133" y="1686756"/>
            <a:ext cx="214876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737134" y="2674396"/>
            <a:ext cx="214876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306107" y="1686756"/>
            <a:ext cx="214876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306108" y="2674396"/>
            <a:ext cx="214876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867410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8875080" y="1676706"/>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8875081" y="2664346"/>
            <a:ext cx="2358867"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1" name="Rectangle 20">
            <a:extLst>
              <a:ext uri="{FF2B5EF4-FFF2-40B4-BE49-F238E27FC236}">
                <a16:creationId xmlns:a16="http://schemas.microsoft.com/office/drawing/2014/main" id="{55DF11BA-BD6E-E14D-A115-587308DBF4A7}"/>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6" name="Picture 25" descr="The University of Iowa">
            <a:extLst>
              <a:ext uri="{FF2B5EF4-FFF2-40B4-BE49-F238E27FC236}">
                <a16:creationId xmlns:a16="http://schemas.microsoft.com/office/drawing/2014/main" id="{178B6A3E-B578-0F40-9695-2E975D126F8E}"/>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3" name="Footer Placeholder 4">
            <a:extLst>
              <a:ext uri="{FF2B5EF4-FFF2-40B4-BE49-F238E27FC236}">
                <a16:creationId xmlns:a16="http://schemas.microsoft.com/office/drawing/2014/main" id="{9253C989-F49D-8D4D-BFD5-ECCB6E59B78D}"/>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Institute for Clinical and Translational Science</a:t>
            </a:r>
            <a:endParaRPr lang="en-US" b="0"/>
          </a:p>
        </p:txBody>
      </p:sp>
    </p:spTree>
    <p:extLst>
      <p:ext uri="{BB962C8B-B14F-4D97-AF65-F5344CB8AC3E}">
        <p14:creationId xmlns:p14="http://schemas.microsoft.com/office/powerpoint/2010/main" val="1772614730"/>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ve Column Text Layout">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8F3E476F-E407-4406-BB4F-38E54533153E}"/>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1686758"/>
            <a:ext cx="1835088"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850484"/>
            <a:ext cx="1835088"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a:cxnSpLocks/>
          </p:cNvCxnSpPr>
          <p:nvPr userDrawn="1"/>
        </p:nvCxnSpPr>
        <p:spPr>
          <a:xfrm>
            <a:off x="3011869"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ACA73044-ABA5-4A68-81D4-75723F104CFB}"/>
              </a:ext>
            </a:extLst>
          </p:cNvPr>
          <p:cNvSpPr>
            <a:spLocks noGrp="1"/>
          </p:cNvSpPr>
          <p:nvPr>
            <p:ph idx="11" hasCustomPrompt="1"/>
          </p:nvPr>
        </p:nvSpPr>
        <p:spPr>
          <a:xfrm>
            <a:off x="3229003" y="1686758"/>
            <a:ext cx="1624302"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5" name="Content Placeholder 2">
            <a:extLst>
              <a:ext uri="{FF2B5EF4-FFF2-40B4-BE49-F238E27FC236}">
                <a16:creationId xmlns:a16="http://schemas.microsoft.com/office/drawing/2014/main" id="{D69FEDBA-37CD-4D7E-A729-6821E598E67D}"/>
              </a:ext>
            </a:extLst>
          </p:cNvPr>
          <p:cNvSpPr>
            <a:spLocks noGrp="1"/>
          </p:cNvSpPr>
          <p:nvPr>
            <p:ph idx="12" hasCustomPrompt="1"/>
          </p:nvPr>
        </p:nvSpPr>
        <p:spPr>
          <a:xfrm>
            <a:off x="322900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5066192" y="1686759"/>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B96DFA0C-E450-4893-8C79-6243F5697984}"/>
              </a:ext>
            </a:extLst>
          </p:cNvPr>
          <p:cNvSpPr>
            <a:spLocks noGrp="1"/>
          </p:cNvSpPr>
          <p:nvPr>
            <p:ph idx="13" hasCustomPrompt="1"/>
          </p:nvPr>
        </p:nvSpPr>
        <p:spPr>
          <a:xfrm>
            <a:off x="5281223" y="1686758"/>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7" name="Content Placeholder 2">
            <a:extLst>
              <a:ext uri="{FF2B5EF4-FFF2-40B4-BE49-F238E27FC236}">
                <a16:creationId xmlns:a16="http://schemas.microsoft.com/office/drawing/2014/main" id="{E9D9C274-DDDD-4725-8A7B-113147DD7832}"/>
              </a:ext>
            </a:extLst>
          </p:cNvPr>
          <p:cNvSpPr>
            <a:spLocks noGrp="1"/>
          </p:cNvSpPr>
          <p:nvPr>
            <p:ph idx="14" hasCustomPrompt="1"/>
          </p:nvPr>
        </p:nvSpPr>
        <p:spPr>
          <a:xfrm>
            <a:off x="528122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a:cxnSpLocks/>
          </p:cNvCxnSpPr>
          <p:nvPr userDrawn="1"/>
        </p:nvCxnSpPr>
        <p:spPr>
          <a:xfrm>
            <a:off x="7131909"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F93742B6-D009-4AB4-BBDC-24522E901BB5}"/>
              </a:ext>
            </a:extLst>
          </p:cNvPr>
          <p:cNvSpPr>
            <a:spLocks noGrp="1"/>
          </p:cNvSpPr>
          <p:nvPr>
            <p:ph idx="15" hasCustomPrompt="1"/>
          </p:nvPr>
        </p:nvSpPr>
        <p:spPr>
          <a:xfrm>
            <a:off x="7349043" y="1686758"/>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9" name="Content Placeholder 2">
            <a:extLst>
              <a:ext uri="{FF2B5EF4-FFF2-40B4-BE49-F238E27FC236}">
                <a16:creationId xmlns:a16="http://schemas.microsoft.com/office/drawing/2014/main" id="{90357619-5F6A-4C63-90C3-32B37CE73C91}"/>
              </a:ext>
            </a:extLst>
          </p:cNvPr>
          <p:cNvSpPr>
            <a:spLocks noGrp="1"/>
          </p:cNvSpPr>
          <p:nvPr>
            <p:ph idx="16" hasCustomPrompt="1"/>
          </p:nvPr>
        </p:nvSpPr>
        <p:spPr>
          <a:xfrm>
            <a:off x="734904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3" name="Straight Connector 22">
            <a:extLst>
              <a:ext uri="{FF2B5EF4-FFF2-40B4-BE49-F238E27FC236}">
                <a16:creationId xmlns:a16="http://schemas.microsoft.com/office/drawing/2014/main" id="{55F5ADDF-F780-4384-87F4-30070C81BB29}"/>
              </a:ext>
            </a:extLst>
          </p:cNvPr>
          <p:cNvCxnSpPr>
            <a:cxnSpLocks/>
          </p:cNvCxnSpPr>
          <p:nvPr userDrawn="1"/>
        </p:nvCxnSpPr>
        <p:spPr>
          <a:xfrm>
            <a:off x="918413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Content Placeholder 2">
            <a:extLst>
              <a:ext uri="{FF2B5EF4-FFF2-40B4-BE49-F238E27FC236}">
                <a16:creationId xmlns:a16="http://schemas.microsoft.com/office/drawing/2014/main" id="{035F8812-D495-478D-828C-D8CF0753EEB5}"/>
              </a:ext>
            </a:extLst>
          </p:cNvPr>
          <p:cNvSpPr>
            <a:spLocks noGrp="1"/>
          </p:cNvSpPr>
          <p:nvPr>
            <p:ph idx="17" hasCustomPrompt="1"/>
          </p:nvPr>
        </p:nvSpPr>
        <p:spPr>
          <a:xfrm>
            <a:off x="9401266" y="1686758"/>
            <a:ext cx="1835087"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31" name="Content Placeholder 2">
            <a:extLst>
              <a:ext uri="{FF2B5EF4-FFF2-40B4-BE49-F238E27FC236}">
                <a16:creationId xmlns:a16="http://schemas.microsoft.com/office/drawing/2014/main" id="{338FA747-D085-4909-A6FE-575A5C652420}"/>
              </a:ext>
            </a:extLst>
          </p:cNvPr>
          <p:cNvSpPr>
            <a:spLocks noGrp="1"/>
          </p:cNvSpPr>
          <p:nvPr>
            <p:ph idx="18" hasCustomPrompt="1"/>
          </p:nvPr>
        </p:nvSpPr>
        <p:spPr>
          <a:xfrm>
            <a:off x="9401267" y="2850484"/>
            <a:ext cx="183823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32" name="Rectangle 31">
            <a:extLst>
              <a:ext uri="{FF2B5EF4-FFF2-40B4-BE49-F238E27FC236}">
                <a16:creationId xmlns:a16="http://schemas.microsoft.com/office/drawing/2014/main" id="{8A4AB6F8-D05F-8E40-A637-083D1274FB35}"/>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38" name="Picture 37" descr="The University of Iowa">
            <a:extLst>
              <a:ext uri="{FF2B5EF4-FFF2-40B4-BE49-F238E27FC236}">
                <a16:creationId xmlns:a16="http://schemas.microsoft.com/office/drawing/2014/main" id="{03F28A08-B979-7F4D-A857-AE155CAB0EE7}"/>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36" name="Footer Placeholder 4">
            <a:extLst>
              <a:ext uri="{FF2B5EF4-FFF2-40B4-BE49-F238E27FC236}">
                <a16:creationId xmlns:a16="http://schemas.microsoft.com/office/drawing/2014/main" id="{48092FCE-E544-874D-A440-7B68904C34DF}"/>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Institute for Clinical and Translational Science</a:t>
            </a:r>
            <a:endParaRPr lang="en-US" b="0"/>
          </a:p>
        </p:txBody>
      </p:sp>
    </p:spTree>
    <p:extLst>
      <p:ext uri="{BB962C8B-B14F-4D97-AF65-F5344CB8AC3E}">
        <p14:creationId xmlns:p14="http://schemas.microsoft.com/office/powerpoint/2010/main" val="439371316"/>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p15:clr>
            <a:srgbClr val="FBAE40"/>
          </p15:clr>
        </p15:guide>
        <p15:guide id="7" orient="horz" pos="69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1 Grid Layout">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83F529D-C880-45A0-81D8-FD2CC04E07D8}"/>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10288587"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120010"/>
            <a:ext cx="10288586"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949325" y="309830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952502" y="3291760"/>
            <a:ext cx="10288587" cy="328016"/>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952504" y="3725012"/>
            <a:ext cx="10288586" cy="644563"/>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950912" y="4520213"/>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952504" y="4753992"/>
            <a:ext cx="10288587"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952506" y="5187244"/>
            <a:ext cx="10288586"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15" name="Rectangle 14">
            <a:extLst>
              <a:ext uri="{FF2B5EF4-FFF2-40B4-BE49-F238E27FC236}">
                <a16:creationId xmlns:a16="http://schemas.microsoft.com/office/drawing/2014/main" id="{55E76717-4761-EC4B-BDB1-C130638E59C3}"/>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0" name="Picture 19" descr="The University of Iowa">
            <a:extLst>
              <a:ext uri="{FF2B5EF4-FFF2-40B4-BE49-F238E27FC236}">
                <a16:creationId xmlns:a16="http://schemas.microsoft.com/office/drawing/2014/main" id="{40242CE7-09BD-8143-AE27-4BF193790A81}"/>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6" name="Footer Placeholder 4">
            <a:extLst>
              <a:ext uri="{FF2B5EF4-FFF2-40B4-BE49-F238E27FC236}">
                <a16:creationId xmlns:a16="http://schemas.microsoft.com/office/drawing/2014/main" id="{AF415A2A-5C4A-BE45-8CAF-820EC97BED1D}"/>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Institute for Clinical and Translational Science</a:t>
            </a:r>
            <a:endParaRPr lang="en-US" b="0"/>
          </a:p>
        </p:txBody>
      </p:sp>
    </p:spTree>
    <p:extLst>
      <p:ext uri="{BB962C8B-B14F-4D97-AF65-F5344CB8AC3E}">
        <p14:creationId xmlns:p14="http://schemas.microsoft.com/office/powerpoint/2010/main" val="840878860"/>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x2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A9A771B-4FFF-4EBF-A07A-0D6292AC2FE3}"/>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1686758"/>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120010"/>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949325" y="309830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952503" y="3291760"/>
            <a:ext cx="4755838" cy="328016"/>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952504" y="3725012"/>
            <a:ext cx="4755838" cy="644563"/>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950912" y="4520213"/>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952505" y="4753992"/>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952506" y="5187244"/>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28" name="Straight Connector 27">
            <a:extLst>
              <a:ext uri="{FF2B5EF4-FFF2-40B4-BE49-F238E27FC236}">
                <a16:creationId xmlns:a16="http://schemas.microsoft.com/office/drawing/2014/main" id="{AA23041F-D604-4688-B75A-90D37AFDDB0E}"/>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F7B91F83-8428-4E5A-9C88-17829B687B77}"/>
              </a:ext>
            </a:extLst>
          </p:cNvPr>
          <p:cNvSpPr>
            <a:spLocks noGrp="1"/>
          </p:cNvSpPr>
          <p:nvPr>
            <p:ph idx="15" hasCustomPrompt="1"/>
          </p:nvPr>
        </p:nvSpPr>
        <p:spPr>
          <a:xfrm>
            <a:off x="6483696" y="1688512"/>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3" name="Content Placeholder 2">
            <a:extLst>
              <a:ext uri="{FF2B5EF4-FFF2-40B4-BE49-F238E27FC236}">
                <a16:creationId xmlns:a16="http://schemas.microsoft.com/office/drawing/2014/main" id="{ADB1D581-6D4C-4716-AE96-DBB4F953B95C}"/>
              </a:ext>
            </a:extLst>
          </p:cNvPr>
          <p:cNvSpPr>
            <a:spLocks noGrp="1"/>
          </p:cNvSpPr>
          <p:nvPr>
            <p:ph idx="16" hasCustomPrompt="1"/>
          </p:nvPr>
        </p:nvSpPr>
        <p:spPr>
          <a:xfrm>
            <a:off x="6483697" y="2121764"/>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4" name="Content Placeholder 2">
            <a:extLst>
              <a:ext uri="{FF2B5EF4-FFF2-40B4-BE49-F238E27FC236}">
                <a16:creationId xmlns:a16="http://schemas.microsoft.com/office/drawing/2014/main" id="{279BA4B0-A083-4A1F-9D3B-A041B59E7C22}"/>
              </a:ext>
            </a:extLst>
          </p:cNvPr>
          <p:cNvSpPr>
            <a:spLocks noGrp="1"/>
          </p:cNvSpPr>
          <p:nvPr>
            <p:ph idx="17" hasCustomPrompt="1"/>
          </p:nvPr>
        </p:nvSpPr>
        <p:spPr>
          <a:xfrm>
            <a:off x="6483698" y="3293514"/>
            <a:ext cx="4755838" cy="328016"/>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5" name="Content Placeholder 2">
            <a:extLst>
              <a:ext uri="{FF2B5EF4-FFF2-40B4-BE49-F238E27FC236}">
                <a16:creationId xmlns:a16="http://schemas.microsoft.com/office/drawing/2014/main" id="{8FDD4A4D-E1FC-4E83-A8AA-A324B6B0E441}"/>
              </a:ext>
            </a:extLst>
          </p:cNvPr>
          <p:cNvSpPr>
            <a:spLocks noGrp="1"/>
          </p:cNvSpPr>
          <p:nvPr>
            <p:ph idx="18" hasCustomPrompt="1"/>
          </p:nvPr>
        </p:nvSpPr>
        <p:spPr>
          <a:xfrm>
            <a:off x="6483699" y="3726766"/>
            <a:ext cx="4755838" cy="644563"/>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6" name="Content Placeholder 2">
            <a:extLst>
              <a:ext uri="{FF2B5EF4-FFF2-40B4-BE49-F238E27FC236}">
                <a16:creationId xmlns:a16="http://schemas.microsoft.com/office/drawing/2014/main" id="{DE8E7D5C-ACCB-47E6-A3F5-6F3F51A0F37F}"/>
              </a:ext>
            </a:extLst>
          </p:cNvPr>
          <p:cNvSpPr>
            <a:spLocks noGrp="1"/>
          </p:cNvSpPr>
          <p:nvPr>
            <p:ph idx="19" hasCustomPrompt="1"/>
          </p:nvPr>
        </p:nvSpPr>
        <p:spPr>
          <a:xfrm>
            <a:off x="6483700" y="4755746"/>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7" name="Content Placeholder 2">
            <a:extLst>
              <a:ext uri="{FF2B5EF4-FFF2-40B4-BE49-F238E27FC236}">
                <a16:creationId xmlns:a16="http://schemas.microsoft.com/office/drawing/2014/main" id="{659D9DC4-BB53-4441-9B74-84922B369948}"/>
              </a:ext>
            </a:extLst>
          </p:cNvPr>
          <p:cNvSpPr>
            <a:spLocks noGrp="1"/>
          </p:cNvSpPr>
          <p:nvPr>
            <p:ph idx="20" hasCustomPrompt="1"/>
          </p:nvPr>
        </p:nvSpPr>
        <p:spPr>
          <a:xfrm>
            <a:off x="6483701" y="5188998"/>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9" name="Rectangle 28">
            <a:extLst>
              <a:ext uri="{FF2B5EF4-FFF2-40B4-BE49-F238E27FC236}">
                <a16:creationId xmlns:a16="http://schemas.microsoft.com/office/drawing/2014/main" id="{A774845D-2BF0-2740-9880-8D2B0EBB22B7}"/>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39" name="Picture 38" descr="The University of Iowa">
            <a:extLst>
              <a:ext uri="{FF2B5EF4-FFF2-40B4-BE49-F238E27FC236}">
                <a16:creationId xmlns:a16="http://schemas.microsoft.com/office/drawing/2014/main" id="{0BB6734F-670C-234F-9B83-4953BF83CF18}"/>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34" name="Footer Placeholder 4">
            <a:extLst>
              <a:ext uri="{FF2B5EF4-FFF2-40B4-BE49-F238E27FC236}">
                <a16:creationId xmlns:a16="http://schemas.microsoft.com/office/drawing/2014/main" id="{7695749F-B8A1-694A-8E96-E3DE4B0E92E9}"/>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3435829950"/>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x2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1EE2C71-E6FD-4A5F-BC00-7290049C4471}"/>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120010"/>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949325" y="2760956"/>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FC9698A-599E-4227-BA19-18EFBBF3E0DD}"/>
              </a:ext>
            </a:extLst>
          </p:cNvPr>
          <p:cNvSpPr>
            <a:spLocks noGrp="1"/>
          </p:cNvSpPr>
          <p:nvPr>
            <p:ph idx="11" hasCustomPrompt="1"/>
          </p:nvPr>
        </p:nvSpPr>
        <p:spPr>
          <a:xfrm>
            <a:off x="954094" y="2904080"/>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8" name="Content Placeholder 2">
            <a:extLst>
              <a:ext uri="{FF2B5EF4-FFF2-40B4-BE49-F238E27FC236}">
                <a16:creationId xmlns:a16="http://schemas.microsoft.com/office/drawing/2014/main" id="{C4B470A9-B821-4D01-8FB4-31DF303421A9}"/>
              </a:ext>
            </a:extLst>
          </p:cNvPr>
          <p:cNvSpPr>
            <a:spLocks noGrp="1"/>
          </p:cNvSpPr>
          <p:nvPr>
            <p:ph idx="12" hasCustomPrompt="1"/>
          </p:nvPr>
        </p:nvSpPr>
        <p:spPr>
          <a:xfrm>
            <a:off x="954096" y="3337333"/>
            <a:ext cx="4772003" cy="30491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950912" y="3792244"/>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C507C81-6817-4069-BC84-0CE4705AE16C}"/>
              </a:ext>
            </a:extLst>
          </p:cNvPr>
          <p:cNvSpPr>
            <a:spLocks noGrp="1"/>
          </p:cNvSpPr>
          <p:nvPr>
            <p:ph idx="15" hasCustomPrompt="1"/>
          </p:nvPr>
        </p:nvSpPr>
        <p:spPr>
          <a:xfrm>
            <a:off x="954098" y="3970621"/>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3" name="Content Placeholder 2">
            <a:extLst>
              <a:ext uri="{FF2B5EF4-FFF2-40B4-BE49-F238E27FC236}">
                <a16:creationId xmlns:a16="http://schemas.microsoft.com/office/drawing/2014/main" id="{94103820-8C7A-497C-BCBA-2CFEB4549C83}"/>
              </a:ext>
            </a:extLst>
          </p:cNvPr>
          <p:cNvSpPr>
            <a:spLocks noGrp="1"/>
          </p:cNvSpPr>
          <p:nvPr>
            <p:ph idx="16" hasCustomPrompt="1"/>
          </p:nvPr>
        </p:nvSpPr>
        <p:spPr>
          <a:xfrm>
            <a:off x="954100" y="4403874"/>
            <a:ext cx="4772003" cy="3109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16" name="Straight Connector 15">
            <a:extLst>
              <a:ext uri="{FF2B5EF4-FFF2-40B4-BE49-F238E27FC236}">
                <a16:creationId xmlns:a16="http://schemas.microsoft.com/office/drawing/2014/main" id="{1F1CE437-6AD8-4170-8DC8-66894266CE06}"/>
              </a:ext>
            </a:extLst>
          </p:cNvPr>
          <p:cNvCxnSpPr/>
          <p:nvPr userDrawn="1"/>
        </p:nvCxnSpPr>
        <p:spPr>
          <a:xfrm>
            <a:off x="952506" y="488567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0C02F409-DCF5-4241-BB5E-6E37CC8D3518}"/>
              </a:ext>
            </a:extLst>
          </p:cNvPr>
          <p:cNvSpPr>
            <a:spLocks noGrp="1"/>
          </p:cNvSpPr>
          <p:nvPr>
            <p:ph idx="13" hasCustomPrompt="1"/>
          </p:nvPr>
        </p:nvSpPr>
        <p:spPr>
          <a:xfrm>
            <a:off x="954096" y="5089029"/>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0" name="Content Placeholder 2">
            <a:extLst>
              <a:ext uri="{FF2B5EF4-FFF2-40B4-BE49-F238E27FC236}">
                <a16:creationId xmlns:a16="http://schemas.microsoft.com/office/drawing/2014/main" id="{2AC426E8-7005-475F-BC32-B5F0BA7A8A4C}"/>
              </a:ext>
            </a:extLst>
          </p:cNvPr>
          <p:cNvSpPr>
            <a:spLocks noGrp="1"/>
          </p:cNvSpPr>
          <p:nvPr>
            <p:ph idx="14" hasCustomPrompt="1"/>
          </p:nvPr>
        </p:nvSpPr>
        <p:spPr>
          <a:xfrm>
            <a:off x="954098" y="5522281"/>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4" name="Straight Connector 33">
            <a:extLst>
              <a:ext uri="{FF2B5EF4-FFF2-40B4-BE49-F238E27FC236}">
                <a16:creationId xmlns:a16="http://schemas.microsoft.com/office/drawing/2014/main" id="{8222804C-AFDD-4E8C-BFDC-31326A2127FA}"/>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66342B0E-1F8B-4D4C-ABA7-E43BC2B3F4AE}"/>
              </a:ext>
            </a:extLst>
          </p:cNvPr>
          <p:cNvSpPr>
            <a:spLocks noGrp="1"/>
          </p:cNvSpPr>
          <p:nvPr>
            <p:ph idx="17" hasCustomPrompt="1"/>
          </p:nvPr>
        </p:nvSpPr>
        <p:spPr>
          <a:xfrm>
            <a:off x="6467495" y="1688232"/>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5" name="Content Placeholder 2">
            <a:extLst>
              <a:ext uri="{FF2B5EF4-FFF2-40B4-BE49-F238E27FC236}">
                <a16:creationId xmlns:a16="http://schemas.microsoft.com/office/drawing/2014/main" id="{FCF3285B-83DB-4917-9F24-EC0C964DE403}"/>
              </a:ext>
            </a:extLst>
          </p:cNvPr>
          <p:cNvSpPr>
            <a:spLocks noGrp="1"/>
          </p:cNvSpPr>
          <p:nvPr>
            <p:ph idx="18" hasCustomPrompt="1"/>
          </p:nvPr>
        </p:nvSpPr>
        <p:spPr>
          <a:xfrm>
            <a:off x="6467497" y="2121484"/>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6" name="Content Placeholder 2">
            <a:extLst>
              <a:ext uri="{FF2B5EF4-FFF2-40B4-BE49-F238E27FC236}">
                <a16:creationId xmlns:a16="http://schemas.microsoft.com/office/drawing/2014/main" id="{8C88D8B1-0044-4EC5-B4CD-DB1095F378A4}"/>
              </a:ext>
            </a:extLst>
          </p:cNvPr>
          <p:cNvSpPr>
            <a:spLocks noGrp="1"/>
          </p:cNvSpPr>
          <p:nvPr>
            <p:ph idx="19" hasCustomPrompt="1"/>
          </p:nvPr>
        </p:nvSpPr>
        <p:spPr>
          <a:xfrm>
            <a:off x="6469089" y="2905554"/>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7" name="Content Placeholder 2">
            <a:extLst>
              <a:ext uri="{FF2B5EF4-FFF2-40B4-BE49-F238E27FC236}">
                <a16:creationId xmlns:a16="http://schemas.microsoft.com/office/drawing/2014/main" id="{9F6100E2-DAE8-4111-AF37-8909AA389FC1}"/>
              </a:ext>
            </a:extLst>
          </p:cNvPr>
          <p:cNvSpPr>
            <a:spLocks noGrp="1"/>
          </p:cNvSpPr>
          <p:nvPr>
            <p:ph idx="20" hasCustomPrompt="1"/>
          </p:nvPr>
        </p:nvSpPr>
        <p:spPr>
          <a:xfrm>
            <a:off x="6469091" y="3338807"/>
            <a:ext cx="4772003" cy="30491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30" name="Content Placeholder 2">
            <a:extLst>
              <a:ext uri="{FF2B5EF4-FFF2-40B4-BE49-F238E27FC236}">
                <a16:creationId xmlns:a16="http://schemas.microsoft.com/office/drawing/2014/main" id="{C0B1E9EC-56B4-4514-B189-24BD47F549F3}"/>
              </a:ext>
            </a:extLst>
          </p:cNvPr>
          <p:cNvSpPr>
            <a:spLocks noGrp="1"/>
          </p:cNvSpPr>
          <p:nvPr>
            <p:ph idx="23" hasCustomPrompt="1"/>
          </p:nvPr>
        </p:nvSpPr>
        <p:spPr>
          <a:xfrm>
            <a:off x="6469093" y="3972095"/>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1" name="Content Placeholder 2">
            <a:extLst>
              <a:ext uri="{FF2B5EF4-FFF2-40B4-BE49-F238E27FC236}">
                <a16:creationId xmlns:a16="http://schemas.microsoft.com/office/drawing/2014/main" id="{F685484E-408B-4771-9259-BAAC2A6E6017}"/>
              </a:ext>
            </a:extLst>
          </p:cNvPr>
          <p:cNvSpPr>
            <a:spLocks noGrp="1"/>
          </p:cNvSpPr>
          <p:nvPr>
            <p:ph idx="24" hasCustomPrompt="1"/>
          </p:nvPr>
        </p:nvSpPr>
        <p:spPr>
          <a:xfrm>
            <a:off x="6469095" y="4405348"/>
            <a:ext cx="4772003" cy="3109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8" name="Content Placeholder 2">
            <a:extLst>
              <a:ext uri="{FF2B5EF4-FFF2-40B4-BE49-F238E27FC236}">
                <a16:creationId xmlns:a16="http://schemas.microsoft.com/office/drawing/2014/main" id="{0EE05AF1-1486-45F2-B87D-2AE555B8D1CB}"/>
              </a:ext>
            </a:extLst>
          </p:cNvPr>
          <p:cNvSpPr>
            <a:spLocks noGrp="1"/>
          </p:cNvSpPr>
          <p:nvPr>
            <p:ph idx="21" hasCustomPrompt="1"/>
          </p:nvPr>
        </p:nvSpPr>
        <p:spPr>
          <a:xfrm>
            <a:off x="6469091" y="5090503"/>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9" name="Content Placeholder 2">
            <a:extLst>
              <a:ext uri="{FF2B5EF4-FFF2-40B4-BE49-F238E27FC236}">
                <a16:creationId xmlns:a16="http://schemas.microsoft.com/office/drawing/2014/main" id="{52C4B0E5-3C7E-4BC2-AA92-4156C26C91FF}"/>
              </a:ext>
            </a:extLst>
          </p:cNvPr>
          <p:cNvSpPr>
            <a:spLocks noGrp="1"/>
          </p:cNvSpPr>
          <p:nvPr>
            <p:ph idx="22" hasCustomPrompt="1"/>
          </p:nvPr>
        </p:nvSpPr>
        <p:spPr>
          <a:xfrm>
            <a:off x="6469093" y="5523755"/>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33" name="Rectangle 32">
            <a:extLst>
              <a:ext uri="{FF2B5EF4-FFF2-40B4-BE49-F238E27FC236}">
                <a16:creationId xmlns:a16="http://schemas.microsoft.com/office/drawing/2014/main" id="{A5480C56-313A-5C4D-A02B-5C10621A5061}"/>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39" name="Picture 38" descr="The University of Iowa">
            <a:extLst>
              <a:ext uri="{FF2B5EF4-FFF2-40B4-BE49-F238E27FC236}">
                <a16:creationId xmlns:a16="http://schemas.microsoft.com/office/drawing/2014/main" id="{58CA1799-4AEA-D247-8458-F8440E403067}"/>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37" name="Footer Placeholder 4">
            <a:extLst>
              <a:ext uri="{FF2B5EF4-FFF2-40B4-BE49-F238E27FC236}">
                <a16:creationId xmlns:a16="http://schemas.microsoft.com/office/drawing/2014/main" id="{FFD2AE71-6126-9A49-BF5D-602677416553}"/>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Institute for Clinical and Translational Science</a:t>
            </a:r>
            <a:endParaRPr lang="en-US" b="0"/>
          </a:p>
        </p:txBody>
      </p:sp>
    </p:spTree>
    <p:extLst>
      <p:ext uri="{BB962C8B-B14F-4D97-AF65-F5344CB8AC3E}">
        <p14:creationId xmlns:p14="http://schemas.microsoft.com/office/powerpoint/2010/main" val="868536204"/>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x2 Grid Layout">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F947D672-DDE7-4F36-B79C-4245C5D115ED}"/>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238480"/>
            <a:ext cx="4800219" cy="12005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8" name="Straight Connector 7">
            <a:extLst>
              <a:ext uri="{FF2B5EF4-FFF2-40B4-BE49-F238E27FC236}">
                <a16:creationId xmlns:a16="http://schemas.microsoft.com/office/drawing/2014/main" id="{69FB9F7B-CC85-4936-BE2A-DF6B8BF46018}"/>
              </a:ext>
            </a:extLst>
          </p:cNvPr>
          <p:cNvCxnSpPr/>
          <p:nvPr userDrawn="1"/>
        </p:nvCxnSpPr>
        <p:spPr>
          <a:xfrm>
            <a:off x="949325" y="3790765"/>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FDFA8ABE-0B6C-4930-94A9-A2BB4166E51F}"/>
              </a:ext>
            </a:extLst>
          </p:cNvPr>
          <p:cNvSpPr>
            <a:spLocks noGrp="1"/>
          </p:cNvSpPr>
          <p:nvPr>
            <p:ph idx="17" hasCustomPrompt="1"/>
          </p:nvPr>
        </p:nvSpPr>
        <p:spPr>
          <a:xfrm>
            <a:off x="958052" y="4209907"/>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4" name="Content Placeholder 2">
            <a:extLst>
              <a:ext uri="{FF2B5EF4-FFF2-40B4-BE49-F238E27FC236}">
                <a16:creationId xmlns:a16="http://schemas.microsoft.com/office/drawing/2014/main" id="{47E91DB8-4856-4AED-8362-60627F681EE8}"/>
              </a:ext>
            </a:extLst>
          </p:cNvPr>
          <p:cNvSpPr>
            <a:spLocks noGrp="1"/>
          </p:cNvSpPr>
          <p:nvPr>
            <p:ph idx="18" hasCustomPrompt="1"/>
          </p:nvPr>
        </p:nvSpPr>
        <p:spPr>
          <a:xfrm>
            <a:off x="958053" y="4761629"/>
            <a:ext cx="4800219" cy="11819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6096000" y="1679384"/>
            <a:ext cx="0" cy="427276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433724" y="1676706"/>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433725" y="2228428"/>
            <a:ext cx="4800224" cy="12005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5" name="Content Placeholder 2">
            <a:extLst>
              <a:ext uri="{FF2B5EF4-FFF2-40B4-BE49-F238E27FC236}">
                <a16:creationId xmlns:a16="http://schemas.microsoft.com/office/drawing/2014/main" id="{76BD4A33-C7CC-4380-A2BB-ECC6C2FB7225}"/>
              </a:ext>
            </a:extLst>
          </p:cNvPr>
          <p:cNvSpPr>
            <a:spLocks noGrp="1"/>
          </p:cNvSpPr>
          <p:nvPr>
            <p:ph idx="19" hasCustomPrompt="1"/>
          </p:nvPr>
        </p:nvSpPr>
        <p:spPr>
          <a:xfrm>
            <a:off x="6439276" y="4199855"/>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6" name="Content Placeholder 2">
            <a:extLst>
              <a:ext uri="{FF2B5EF4-FFF2-40B4-BE49-F238E27FC236}">
                <a16:creationId xmlns:a16="http://schemas.microsoft.com/office/drawing/2014/main" id="{4CD0BB64-6643-42CE-AFE7-372305F21233}"/>
              </a:ext>
            </a:extLst>
          </p:cNvPr>
          <p:cNvSpPr>
            <a:spLocks noGrp="1"/>
          </p:cNvSpPr>
          <p:nvPr>
            <p:ph idx="20" hasCustomPrompt="1"/>
          </p:nvPr>
        </p:nvSpPr>
        <p:spPr>
          <a:xfrm>
            <a:off x="6439277" y="4751577"/>
            <a:ext cx="4800224" cy="12005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1" name="Rectangle 20">
            <a:extLst>
              <a:ext uri="{FF2B5EF4-FFF2-40B4-BE49-F238E27FC236}">
                <a16:creationId xmlns:a16="http://schemas.microsoft.com/office/drawing/2014/main" id="{D8D606F0-071A-A842-B316-9BEBD143AC36}"/>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8" name="Picture 27" descr="The University of Iowa">
            <a:extLst>
              <a:ext uri="{FF2B5EF4-FFF2-40B4-BE49-F238E27FC236}">
                <a16:creationId xmlns:a16="http://schemas.microsoft.com/office/drawing/2014/main" id="{9AAD4B2F-0082-B749-BE09-2EC20A6C430D}"/>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7" name="Footer Placeholder 4">
            <a:extLst>
              <a:ext uri="{FF2B5EF4-FFF2-40B4-BE49-F238E27FC236}">
                <a16:creationId xmlns:a16="http://schemas.microsoft.com/office/drawing/2014/main" id="{BD920E71-4E45-E74F-B01A-DC16C3B807E1}"/>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Institute for Clinical and Translational Science</a:t>
            </a:r>
            <a:endParaRPr lang="en-US" b="0"/>
          </a:p>
        </p:txBody>
      </p:sp>
    </p:spTree>
    <p:extLst>
      <p:ext uri="{BB962C8B-B14F-4D97-AF65-F5344CB8AC3E}">
        <p14:creationId xmlns:p14="http://schemas.microsoft.com/office/powerpoint/2010/main" val="748418329"/>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2400" userDrawn="1">
          <p15:clr>
            <a:srgbClr val="FBAE40"/>
          </p15:clr>
        </p15:guide>
        <p15:guide id="7" orient="horz" pos="69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Stat Layout ">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39080" y="2597398"/>
            <a:ext cx="1742242" cy="787298"/>
          </a:xfrm>
        </p:spPr>
        <p:txBody>
          <a:bodyPr lIns="0" tIns="0" rIns="0" bIns="0">
            <a:noAutofit/>
          </a:bodyPr>
          <a:lstStyle>
            <a:lvl1pPr marL="0" indent="0" algn="l">
              <a:buSzPct val="95000"/>
              <a:buFont typeface="Arial" panose="020B0604020202020204" pitchFamily="34" charset="0"/>
              <a:buNone/>
              <a:defRPr sz="55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3037173" y="2243035"/>
            <a:ext cx="1071841" cy="1095375"/>
          </a:xfrm>
        </p:spPr>
        <p:txBody>
          <a:bodyPr/>
          <a:lstStyle>
            <a:lvl1pPr marL="0" indent="0">
              <a:buNone/>
              <a:defRPr/>
            </a:lvl1pPr>
          </a:lstStyle>
          <a:p>
            <a:endParaRPr lang="en-US"/>
          </a:p>
        </p:txBody>
      </p:sp>
      <p:cxnSp>
        <p:nvCxnSpPr>
          <p:cNvPr id="14" name="Straight Connector 13">
            <a:extLst>
              <a:ext uri="{FF2B5EF4-FFF2-40B4-BE49-F238E27FC236}">
                <a16:creationId xmlns:a16="http://schemas.microsoft.com/office/drawing/2014/main" id="{44DE3AB4-3020-8D45-86B7-592F12CB716B}"/>
              </a:ext>
            </a:extLst>
          </p:cNvPr>
          <p:cNvCxnSpPr>
            <a:cxnSpLocks/>
          </p:cNvCxnSpPr>
          <p:nvPr userDrawn="1"/>
        </p:nvCxnSpPr>
        <p:spPr>
          <a:xfrm>
            <a:off x="896513" y="3573316"/>
            <a:ext cx="321250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939080" y="3819675"/>
            <a:ext cx="3169934" cy="1061801"/>
          </a:xfrm>
        </p:spPr>
        <p:txBody>
          <a:bodyPr lIns="0" tIns="0" rIns="0" bIns="0">
            <a:normAutofit/>
          </a:bodyPr>
          <a:lstStyle>
            <a:lvl1pPr marL="0" indent="0" algn="l">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4582471" y="2597398"/>
            <a:ext cx="1742242" cy="787298"/>
          </a:xfrm>
        </p:spPr>
        <p:txBody>
          <a:bodyPr lIns="0" tIns="0" rIns="0" bIns="0">
            <a:noAutofit/>
          </a:bodyPr>
          <a:lstStyle>
            <a:lvl1pPr marL="0" indent="0" algn="l">
              <a:buSzPct val="95000"/>
              <a:buFont typeface="Arial" panose="020B0604020202020204" pitchFamily="34" charset="0"/>
              <a:buNone/>
              <a:defRPr sz="55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sp>
        <p:nvSpPr>
          <p:cNvPr id="25" name="Picture Placeholder 50">
            <a:extLst>
              <a:ext uri="{FF2B5EF4-FFF2-40B4-BE49-F238E27FC236}">
                <a16:creationId xmlns:a16="http://schemas.microsoft.com/office/drawing/2014/main" id="{3ED87A8B-0573-474F-94C0-2F7E344853F2}"/>
              </a:ext>
            </a:extLst>
          </p:cNvPr>
          <p:cNvSpPr>
            <a:spLocks noGrp="1"/>
          </p:cNvSpPr>
          <p:nvPr>
            <p:ph type="pic" sz="quarter" idx="23"/>
          </p:nvPr>
        </p:nvSpPr>
        <p:spPr>
          <a:xfrm>
            <a:off x="6680564" y="2243035"/>
            <a:ext cx="1071841" cy="1095375"/>
          </a:xfrm>
        </p:spPr>
        <p:txBody>
          <a:bodyPr/>
          <a:lstStyle>
            <a:lvl1pPr marL="0" indent="0">
              <a:buNone/>
              <a:defRPr/>
            </a:lvl1pPr>
          </a:lstStyle>
          <a:p>
            <a:endParaRPr lang="en-US"/>
          </a:p>
        </p:txBody>
      </p:sp>
      <p:cxnSp>
        <p:nvCxnSpPr>
          <p:cNvPr id="20" name="Straight Connector 19">
            <a:extLst>
              <a:ext uri="{FF2B5EF4-FFF2-40B4-BE49-F238E27FC236}">
                <a16:creationId xmlns:a16="http://schemas.microsoft.com/office/drawing/2014/main" id="{1799B91B-7CDD-284B-99CF-8408146B2C0D}"/>
              </a:ext>
            </a:extLst>
          </p:cNvPr>
          <p:cNvCxnSpPr>
            <a:cxnSpLocks/>
          </p:cNvCxnSpPr>
          <p:nvPr userDrawn="1"/>
        </p:nvCxnSpPr>
        <p:spPr>
          <a:xfrm>
            <a:off x="4539904" y="3573316"/>
            <a:ext cx="321250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4582471" y="3819675"/>
            <a:ext cx="3169934" cy="1061801"/>
          </a:xfrm>
        </p:spPr>
        <p:txBody>
          <a:bodyPr lIns="0" tIns="0" rIns="0" bIns="0">
            <a:normAutofit/>
          </a:bodyPr>
          <a:lstStyle>
            <a:lvl1pPr marL="0" indent="0" algn="l">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8225863" y="2597398"/>
            <a:ext cx="1742242" cy="787298"/>
          </a:xfrm>
        </p:spPr>
        <p:txBody>
          <a:bodyPr lIns="0" tIns="0" rIns="0" bIns="0">
            <a:noAutofit/>
          </a:bodyPr>
          <a:lstStyle>
            <a:lvl1pPr marL="0" indent="0" algn="l">
              <a:buSzPct val="95000"/>
              <a:buFont typeface="Arial" panose="020B0604020202020204" pitchFamily="34" charset="0"/>
              <a:buNone/>
              <a:defRPr sz="55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sp>
        <p:nvSpPr>
          <p:cNvPr id="29" name="Picture Placeholder 50">
            <a:extLst>
              <a:ext uri="{FF2B5EF4-FFF2-40B4-BE49-F238E27FC236}">
                <a16:creationId xmlns:a16="http://schemas.microsoft.com/office/drawing/2014/main" id="{106DB928-4AE1-4E4B-9A4C-6062FC247709}"/>
              </a:ext>
            </a:extLst>
          </p:cNvPr>
          <p:cNvSpPr>
            <a:spLocks noGrp="1"/>
          </p:cNvSpPr>
          <p:nvPr>
            <p:ph type="pic" sz="quarter" idx="26"/>
          </p:nvPr>
        </p:nvSpPr>
        <p:spPr>
          <a:xfrm>
            <a:off x="10323956" y="2243035"/>
            <a:ext cx="1071841" cy="1095375"/>
          </a:xfrm>
        </p:spPr>
        <p:txBody>
          <a:bodyPr/>
          <a:lstStyle>
            <a:lvl1pPr marL="0" indent="0">
              <a:buNone/>
              <a:defRPr/>
            </a:lvl1pPr>
          </a:lstStyle>
          <a:p>
            <a:endParaRPr lang="en-US"/>
          </a:p>
        </p:txBody>
      </p:sp>
      <p:cxnSp>
        <p:nvCxnSpPr>
          <p:cNvPr id="27" name="Straight Connector 26">
            <a:extLst>
              <a:ext uri="{FF2B5EF4-FFF2-40B4-BE49-F238E27FC236}">
                <a16:creationId xmlns:a16="http://schemas.microsoft.com/office/drawing/2014/main" id="{F9F7D2B0-E449-FD45-9789-FC204088E97C}"/>
              </a:ext>
            </a:extLst>
          </p:cNvPr>
          <p:cNvCxnSpPr>
            <a:cxnSpLocks/>
          </p:cNvCxnSpPr>
          <p:nvPr userDrawn="1"/>
        </p:nvCxnSpPr>
        <p:spPr>
          <a:xfrm>
            <a:off x="8183296" y="3573316"/>
            <a:ext cx="321250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8225863" y="3819675"/>
            <a:ext cx="3169934" cy="1061801"/>
          </a:xfrm>
        </p:spPr>
        <p:txBody>
          <a:bodyPr lIns="0" tIns="0" rIns="0" bIns="0">
            <a:normAutofit/>
          </a:bodyPr>
          <a:lstStyle>
            <a:lvl1pPr marL="0" indent="0" algn="l">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8" name="Rectangle 17">
            <a:extLst>
              <a:ext uri="{FF2B5EF4-FFF2-40B4-BE49-F238E27FC236}">
                <a16:creationId xmlns:a16="http://schemas.microsoft.com/office/drawing/2014/main" id="{C6F1B24E-B6B2-2D4F-8CE9-C10E33FBF4C2}"/>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2" name="Picture 21" descr="The University of Iowa">
            <a:extLst>
              <a:ext uri="{FF2B5EF4-FFF2-40B4-BE49-F238E27FC236}">
                <a16:creationId xmlns:a16="http://schemas.microsoft.com/office/drawing/2014/main" id="{9C14D290-718E-D94D-BEC3-A2B3F3F54CAF}"/>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1" name="Footer Placeholder 4">
            <a:extLst>
              <a:ext uri="{FF2B5EF4-FFF2-40B4-BE49-F238E27FC236}">
                <a16:creationId xmlns:a16="http://schemas.microsoft.com/office/drawing/2014/main" id="{5387E550-EB5F-3F4A-9BFA-44D25611C96F}"/>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1">
                <a:solidFill>
                  <a:schemeClr val="bg1"/>
                </a:solidFill>
              </a:defRPr>
            </a:lvl1pPr>
          </a:lstStyle>
          <a:p>
            <a:r>
              <a:rPr lang="en-US" b="0"/>
              <a:t>View</a:t>
            </a:r>
            <a:r>
              <a:rPr lang="en-US"/>
              <a:t> &gt;&gt; Header and Footer &gt;&gt; Add Unit Name</a:t>
            </a:r>
          </a:p>
        </p:txBody>
      </p:sp>
    </p:spTree>
    <p:extLst>
      <p:ext uri="{BB962C8B-B14F-4D97-AF65-F5344CB8AC3E}">
        <p14:creationId xmlns:p14="http://schemas.microsoft.com/office/powerpoint/2010/main" val="171071268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74725" y="2677626"/>
            <a:ext cx="9144000" cy="1843238"/>
          </a:xfrm>
        </p:spPr>
        <p:txBody>
          <a:bodyPr lIns="0" tIns="0" rIns="0" bIns="0" anchor="t" anchorCtr="0">
            <a:normAutofit/>
          </a:bodyPr>
          <a:lstStyle>
            <a:lvl1pPr algn="l">
              <a:defRPr sz="6000"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a:t>Presentation Title Goes Right Here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339665"/>
            <a:ext cx="76853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74725" y="4709626"/>
            <a:ext cx="9144000" cy="407460"/>
          </a:xfrm>
        </p:spPr>
        <p:txBody>
          <a:bodyPr lIns="0" tIns="0" rIns="0" bIns="0"/>
          <a:lstStyle>
            <a:lvl1pPr marL="0" indent="0" algn="l">
              <a:buNone/>
              <a:defRPr sz="2400" b="1">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974725" y="5087150"/>
            <a:ext cx="9144000" cy="463108"/>
          </a:xfrm>
        </p:spPr>
        <p:txBody>
          <a:bodyPr lIns="0" tIns="0" rIns="0" bIns="0">
            <a:normAutofit/>
          </a:bodyPr>
          <a:lstStyle>
            <a:lvl1pPr marL="0" indent="0">
              <a:buNone/>
              <a:defRPr sz="2400">
                <a:solidFill>
                  <a:schemeClr val="tx1"/>
                </a:solidFill>
                <a:latin typeface="Roboto" panose="02000000000000000000"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952500" y="1774216"/>
            <a:ext cx="9166225" cy="365125"/>
          </a:xfrm>
          <a:prstGeom prst="rect">
            <a:avLst/>
          </a:prstGeom>
          <a:noFill/>
        </p:spPr>
        <p:txBody>
          <a:bodyPr vert="horz" lIns="0" tIns="0" rIns="0" bIns="0" rtlCol="0" anchor="ctr"/>
          <a:lstStyle>
            <a:lvl1pPr algn="l">
              <a:defRPr sz="22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p>
        </p:txBody>
      </p:sp>
      <p:pic>
        <p:nvPicPr>
          <p:cNvPr id="10" name="Picture 9">
            <a:extLst>
              <a:ext uri="{FF2B5EF4-FFF2-40B4-BE49-F238E27FC236}">
                <a16:creationId xmlns:a16="http://schemas.microsoft.com/office/drawing/2014/main" id="{4A685527-7A8C-3647-9D96-6D076FA7A7CE}"/>
              </a:ext>
            </a:extLst>
          </p:cNvPr>
          <p:cNvPicPr>
            <a:picLocks noChangeAspect="1"/>
          </p:cNvPicPr>
          <p:nvPr userDrawn="1"/>
        </p:nvPicPr>
        <p:blipFill>
          <a:blip r:embed="rId2"/>
          <a:srcRect/>
          <a:stretch/>
        </p:blipFill>
        <p:spPr>
          <a:xfrm>
            <a:off x="8628383" y="0"/>
            <a:ext cx="2687038" cy="1279542"/>
          </a:xfrm>
          <a:prstGeom prst="rect">
            <a:avLst/>
          </a:prstGeom>
        </p:spPr>
      </p:pic>
    </p:spTree>
    <p:extLst>
      <p:ext uri="{BB962C8B-B14F-4D97-AF65-F5344CB8AC3E}">
        <p14:creationId xmlns:p14="http://schemas.microsoft.com/office/powerpoint/2010/main" val="1297889237"/>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E7A2738-1D29-40DE-AACF-F60CD708E892}"/>
              </a:ext>
            </a:extLst>
          </p:cNvPr>
          <p:cNvCxnSpPr/>
          <p:nvPr userDrawn="1"/>
        </p:nvCxnSpPr>
        <p:spPr>
          <a:xfrm>
            <a:off x="2535870" y="2921860"/>
            <a:ext cx="71110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Lst>
          </p:cNvPr>
          <p:cNvSpPr/>
          <p:nvPr userDrawn="1"/>
        </p:nvSpPr>
        <p:spPr>
          <a:xfrm>
            <a:off x="1664749"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953910" y="2337468"/>
            <a:ext cx="1182412" cy="1222625"/>
          </a:xfrm>
        </p:spPr>
        <p:txBody>
          <a:bodyPr/>
          <a:lstStyle>
            <a:lvl1pPr>
              <a:buNone/>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4078664"/>
            <a:ext cx="3166740"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9" name="Oval 18">
            <a:extLst>
              <a:ext uri="{FF2B5EF4-FFF2-40B4-BE49-F238E27FC236}">
                <a16:creationId xmlns:a16="http://schemas.microsoft.com/office/drawing/2014/main" id="{3FF9D861-0550-4AC8-BB96-094DAF60B7F4}"/>
              </a:ext>
            </a:extLst>
          </p:cNvPr>
          <p:cNvSpPr/>
          <p:nvPr userDrawn="1"/>
        </p:nvSpPr>
        <p:spPr>
          <a:xfrm>
            <a:off x="5231950" y="2050741"/>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3">
            <a:extLst>
              <a:ext uri="{FF2B5EF4-FFF2-40B4-BE49-F238E27FC236}">
                <a16:creationId xmlns:a16="http://schemas.microsoft.com/office/drawing/2014/main" id="{4382C3D7-6E45-864C-A5B5-39762336A484}"/>
              </a:ext>
            </a:extLst>
          </p:cNvPr>
          <p:cNvSpPr>
            <a:spLocks noGrp="1"/>
          </p:cNvSpPr>
          <p:nvPr>
            <p:ph type="pic" sz="quarter" idx="22"/>
          </p:nvPr>
        </p:nvSpPr>
        <p:spPr>
          <a:xfrm>
            <a:off x="5500171" y="2310547"/>
            <a:ext cx="1182412" cy="1222625"/>
          </a:xfrm>
        </p:spPr>
        <p:txBody>
          <a:bodyPr/>
          <a:lstStyle>
            <a:lvl1pPr>
              <a:buNone/>
              <a:defRPr/>
            </a:lvl1pPr>
          </a:lstStyle>
          <a:p>
            <a:endParaRPr lang="en-US"/>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4078664"/>
            <a:ext cx="2973372"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2</a:t>
            </a:r>
          </a:p>
        </p:txBody>
      </p:sp>
      <p:sp>
        <p:nvSpPr>
          <p:cNvPr id="20" name="Oval 19">
            <a:extLst>
              <a:ext uri="{FF2B5EF4-FFF2-40B4-BE49-F238E27FC236}">
                <a16:creationId xmlns:a16="http://schemas.microsoft.com/office/drawing/2014/main" id="{D101DA23-83F7-4662-BC02-2666717C53B4}"/>
              </a:ext>
            </a:extLst>
          </p:cNvPr>
          <p:cNvSpPr/>
          <p:nvPr userDrawn="1"/>
        </p:nvSpPr>
        <p:spPr>
          <a:xfrm>
            <a:off x="8775763" y="2050741"/>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3">
            <a:extLst>
              <a:ext uri="{FF2B5EF4-FFF2-40B4-BE49-F238E27FC236}">
                <a16:creationId xmlns:a16="http://schemas.microsoft.com/office/drawing/2014/main" id="{6E1CEA20-24A4-8C45-B5A6-CE111F714FEF}"/>
              </a:ext>
            </a:extLst>
          </p:cNvPr>
          <p:cNvSpPr>
            <a:spLocks noGrp="1"/>
          </p:cNvSpPr>
          <p:nvPr>
            <p:ph type="pic" sz="quarter" idx="23"/>
          </p:nvPr>
        </p:nvSpPr>
        <p:spPr>
          <a:xfrm>
            <a:off x="9046432" y="2299135"/>
            <a:ext cx="1182412" cy="1222625"/>
          </a:xfrm>
        </p:spPr>
        <p:txBody>
          <a:bodyPr/>
          <a:lstStyle>
            <a:lvl1pPr>
              <a:buNone/>
              <a:defRPr/>
            </a:lvl1pPr>
          </a:lstStyle>
          <a:p>
            <a:endParaRPr lang="en-US"/>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4078663"/>
            <a:ext cx="3166740"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8" name="Rectangle 17">
            <a:extLst>
              <a:ext uri="{FF2B5EF4-FFF2-40B4-BE49-F238E27FC236}">
                <a16:creationId xmlns:a16="http://schemas.microsoft.com/office/drawing/2014/main" id="{C6F1B24E-B6B2-2D4F-8CE9-C10E33FBF4C2}"/>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2" name="Picture 21" descr="The University of Iowa">
            <a:extLst>
              <a:ext uri="{FF2B5EF4-FFF2-40B4-BE49-F238E27FC236}">
                <a16:creationId xmlns:a16="http://schemas.microsoft.com/office/drawing/2014/main" id="{9C14D290-718E-D94D-BEC3-A2B3F3F54CAF}"/>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1" name="Footer Placeholder 4">
            <a:extLst>
              <a:ext uri="{FF2B5EF4-FFF2-40B4-BE49-F238E27FC236}">
                <a16:creationId xmlns:a16="http://schemas.microsoft.com/office/drawing/2014/main" id="{5387E550-EB5F-3F4A-9BFA-44D25611C96F}"/>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1">
                <a:solidFill>
                  <a:schemeClr val="bg1"/>
                </a:solidFill>
              </a:defRPr>
            </a:lvl1pPr>
          </a:lstStyle>
          <a:p>
            <a:r>
              <a:rPr lang="en-US"/>
              <a:t>Institute for Clinical and Translational Science</a:t>
            </a:r>
            <a:endParaRPr lang="en-US" b="0"/>
          </a:p>
        </p:txBody>
      </p:sp>
    </p:spTree>
    <p:extLst>
      <p:ext uri="{BB962C8B-B14F-4D97-AF65-F5344CB8AC3E}">
        <p14:creationId xmlns:p14="http://schemas.microsoft.com/office/powerpoint/2010/main" val="73395191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B9DD2E6-4011-470E-85A1-9331B2E255C8}"/>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2535870" y="2921860"/>
            <a:ext cx="71110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1260812"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icture Placeholder 3">
            <a:extLst>
              <a:ext uri="{FF2B5EF4-FFF2-40B4-BE49-F238E27FC236}">
                <a16:creationId xmlns:a16="http://schemas.microsoft.com/office/drawing/2014/main" id="{0A1A4191-73C5-A24C-B85A-D6F8FC572523}"/>
              </a:ext>
            </a:extLst>
          </p:cNvPr>
          <p:cNvSpPr>
            <a:spLocks noGrp="1"/>
          </p:cNvSpPr>
          <p:nvPr>
            <p:ph type="pic" sz="quarter" idx="24"/>
          </p:nvPr>
        </p:nvSpPr>
        <p:spPr>
          <a:xfrm>
            <a:off x="1540727" y="2311683"/>
            <a:ext cx="1182412" cy="1222625"/>
          </a:xfrm>
        </p:spPr>
        <p:txBody>
          <a:bodyPr/>
          <a:lstStyle>
            <a:lvl1pPr>
              <a:buNone/>
              <a:defRPr/>
            </a:lvl1pPr>
          </a:lstStyle>
          <a:p>
            <a:endParaRPr lang="en-US"/>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952500"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3935830"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3">
            <a:extLst>
              <a:ext uri="{FF2B5EF4-FFF2-40B4-BE49-F238E27FC236}">
                <a16:creationId xmlns:a16="http://schemas.microsoft.com/office/drawing/2014/main" id="{D7A0C8CB-AE00-AE4E-8B06-C3CDA2E8A6B0}"/>
              </a:ext>
            </a:extLst>
          </p:cNvPr>
          <p:cNvSpPr>
            <a:spLocks noGrp="1"/>
          </p:cNvSpPr>
          <p:nvPr>
            <p:ph type="pic" sz="quarter" idx="21"/>
          </p:nvPr>
        </p:nvSpPr>
        <p:spPr>
          <a:xfrm>
            <a:off x="4221796" y="2280863"/>
            <a:ext cx="1182412" cy="1222625"/>
          </a:xfrm>
        </p:spPr>
        <p:txBody>
          <a:bodyPr/>
          <a:lstStyle>
            <a:lvl1pPr>
              <a:buNone/>
              <a:defRPr/>
            </a:lvl1pPr>
          </a:lstStyle>
          <a:p>
            <a:endParaRPr lang="en-US"/>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3627518"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6513929"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3">
            <a:extLst>
              <a:ext uri="{FF2B5EF4-FFF2-40B4-BE49-F238E27FC236}">
                <a16:creationId xmlns:a16="http://schemas.microsoft.com/office/drawing/2014/main" id="{EED777B6-C788-B840-ACC3-FD8949E42ACB}"/>
              </a:ext>
            </a:extLst>
          </p:cNvPr>
          <p:cNvSpPr>
            <a:spLocks noGrp="1"/>
          </p:cNvSpPr>
          <p:nvPr>
            <p:ph type="pic" sz="quarter" idx="22"/>
          </p:nvPr>
        </p:nvSpPr>
        <p:spPr>
          <a:xfrm>
            <a:off x="6793844" y="2309972"/>
            <a:ext cx="1182412" cy="1222625"/>
          </a:xfrm>
        </p:spPr>
        <p:txBody>
          <a:bodyPr/>
          <a:lstStyle>
            <a:lvl1pPr>
              <a:buNone/>
              <a:defRPr/>
            </a:lvl1pPr>
          </a:lstStyle>
          <a:p>
            <a:endParaRPr lang="en-US"/>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6205617"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9188946" y="2045132"/>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3">
            <a:extLst>
              <a:ext uri="{FF2B5EF4-FFF2-40B4-BE49-F238E27FC236}">
                <a16:creationId xmlns:a16="http://schemas.microsoft.com/office/drawing/2014/main" id="{04C4E3A7-AB8A-6243-BBFD-8A433C78470B}"/>
              </a:ext>
            </a:extLst>
          </p:cNvPr>
          <p:cNvSpPr>
            <a:spLocks noGrp="1"/>
          </p:cNvSpPr>
          <p:nvPr>
            <p:ph type="pic" sz="quarter" idx="23"/>
          </p:nvPr>
        </p:nvSpPr>
        <p:spPr>
          <a:xfrm>
            <a:off x="9473607" y="2311684"/>
            <a:ext cx="1182412" cy="1222625"/>
          </a:xfrm>
        </p:spPr>
        <p:txBody>
          <a:bodyPr/>
          <a:lstStyle>
            <a:lvl1pPr>
              <a:buNone/>
              <a:defRPr/>
            </a:lvl1pPr>
          </a:lstStyle>
          <a:p>
            <a:endParaRPr lang="en-US"/>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8880634" y="4073057"/>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6" name="Rectangle 15">
            <a:extLst>
              <a:ext uri="{FF2B5EF4-FFF2-40B4-BE49-F238E27FC236}">
                <a16:creationId xmlns:a16="http://schemas.microsoft.com/office/drawing/2014/main" id="{D4578BB7-B3A6-0D4A-A743-C8950F9817AE}"/>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0" name="Picture 19" descr="The University of Iowa">
            <a:extLst>
              <a:ext uri="{FF2B5EF4-FFF2-40B4-BE49-F238E27FC236}">
                <a16:creationId xmlns:a16="http://schemas.microsoft.com/office/drawing/2014/main" id="{6D319038-0896-5540-A405-0F93F52CC9DC}"/>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9" name="Footer Placeholder 4">
            <a:extLst>
              <a:ext uri="{FF2B5EF4-FFF2-40B4-BE49-F238E27FC236}">
                <a16:creationId xmlns:a16="http://schemas.microsoft.com/office/drawing/2014/main" id="{CF5779A1-5C1A-D949-93A6-EFB401BFC69D}"/>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1">
                <a:solidFill>
                  <a:schemeClr val="bg1"/>
                </a:solidFill>
              </a:defRPr>
            </a:lvl1pPr>
          </a:lstStyle>
          <a:p>
            <a:r>
              <a:rPr lang="en-US"/>
              <a:t>Institute for Clinical and Translational Science</a:t>
            </a:r>
            <a:endParaRPr lang="en-US" b="0"/>
          </a:p>
        </p:txBody>
      </p:sp>
    </p:spTree>
    <p:extLst>
      <p:ext uri="{BB962C8B-B14F-4D97-AF65-F5344CB8AC3E}">
        <p14:creationId xmlns:p14="http://schemas.microsoft.com/office/powerpoint/2010/main" val="1568389576"/>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ve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7E2EA4D-EFA8-4B7C-9585-ADB07DA2D974}"/>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2535870" y="2921860"/>
            <a:ext cx="71110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1175438" y="2125657"/>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3">
            <a:extLst>
              <a:ext uri="{FF2B5EF4-FFF2-40B4-BE49-F238E27FC236}">
                <a16:creationId xmlns:a16="http://schemas.microsoft.com/office/drawing/2014/main" id="{0E2F4087-739F-1B43-B022-92BCEDD29A2D}"/>
              </a:ext>
            </a:extLst>
          </p:cNvPr>
          <p:cNvSpPr>
            <a:spLocks noGrp="1"/>
          </p:cNvSpPr>
          <p:nvPr>
            <p:ph type="pic" sz="quarter" idx="26"/>
          </p:nvPr>
        </p:nvSpPr>
        <p:spPr>
          <a:xfrm>
            <a:off x="1448972" y="2403497"/>
            <a:ext cx="1030100" cy="1086492"/>
          </a:xfrm>
        </p:spPr>
        <p:txBody>
          <a:bodyPr/>
          <a:lstStyle>
            <a:lvl1pPr>
              <a:buNone/>
              <a:defRPr/>
            </a:lvl1pPr>
          </a:lstStyle>
          <a:p>
            <a:endParaRPr lang="en-US"/>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1175438" y="4078664"/>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3222122" y="2125657"/>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3">
            <a:extLst>
              <a:ext uri="{FF2B5EF4-FFF2-40B4-BE49-F238E27FC236}">
                <a16:creationId xmlns:a16="http://schemas.microsoft.com/office/drawing/2014/main" id="{090A73C4-9F43-6142-BBC5-1C887BE310ED}"/>
              </a:ext>
            </a:extLst>
          </p:cNvPr>
          <p:cNvSpPr>
            <a:spLocks noGrp="1"/>
          </p:cNvSpPr>
          <p:nvPr>
            <p:ph type="pic" sz="quarter" idx="23"/>
          </p:nvPr>
        </p:nvSpPr>
        <p:spPr>
          <a:xfrm>
            <a:off x="3502864" y="2384080"/>
            <a:ext cx="1030100" cy="1086492"/>
          </a:xfrm>
        </p:spPr>
        <p:txBody>
          <a:bodyPr/>
          <a:lstStyle>
            <a:lvl1pPr>
              <a:buNone/>
              <a:defRPr/>
            </a:lvl1pPr>
          </a:lstStyle>
          <a:p>
            <a:endParaRPr lang="en-US"/>
          </a:p>
        </p:txBody>
      </p:sp>
      <p:sp>
        <p:nvSpPr>
          <p:cNvPr id="33" name="Content Placeholder 2">
            <a:extLst>
              <a:ext uri="{FF2B5EF4-FFF2-40B4-BE49-F238E27FC236}">
                <a16:creationId xmlns:a16="http://schemas.microsoft.com/office/drawing/2014/main" id="{9B9DF875-9EAF-4928-8E91-6599CCEAADEE}"/>
              </a:ext>
            </a:extLst>
          </p:cNvPr>
          <p:cNvSpPr>
            <a:spLocks noGrp="1"/>
          </p:cNvSpPr>
          <p:nvPr>
            <p:ph idx="18" hasCustomPrompt="1"/>
          </p:nvPr>
        </p:nvSpPr>
        <p:spPr>
          <a:xfrm>
            <a:off x="3225991" y="4080927"/>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2</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5305996" y="2125657"/>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3">
            <a:extLst>
              <a:ext uri="{FF2B5EF4-FFF2-40B4-BE49-F238E27FC236}">
                <a16:creationId xmlns:a16="http://schemas.microsoft.com/office/drawing/2014/main" id="{121B32AC-29FE-5347-BC89-E1D12CFE9173}"/>
              </a:ext>
            </a:extLst>
          </p:cNvPr>
          <p:cNvSpPr>
            <a:spLocks noGrp="1"/>
          </p:cNvSpPr>
          <p:nvPr>
            <p:ph type="pic" sz="quarter" idx="24"/>
          </p:nvPr>
        </p:nvSpPr>
        <p:spPr>
          <a:xfrm>
            <a:off x="5588241" y="2367425"/>
            <a:ext cx="1030100" cy="1086492"/>
          </a:xfrm>
        </p:spPr>
        <p:txBody>
          <a:bodyPr/>
          <a:lstStyle>
            <a:lvl1pPr>
              <a:buNone/>
              <a:defRPr/>
            </a:lvl1pPr>
          </a:lstStyle>
          <a:p>
            <a:endParaRPr lang="en-US"/>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5285614" y="4095574"/>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3</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7346820" y="2120050"/>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icture Placeholder 3">
            <a:extLst>
              <a:ext uri="{FF2B5EF4-FFF2-40B4-BE49-F238E27FC236}">
                <a16:creationId xmlns:a16="http://schemas.microsoft.com/office/drawing/2014/main" id="{035F86CE-4040-2C49-984A-EDA41DCC41DE}"/>
              </a:ext>
            </a:extLst>
          </p:cNvPr>
          <p:cNvSpPr>
            <a:spLocks noGrp="1"/>
          </p:cNvSpPr>
          <p:nvPr>
            <p:ph type="pic" sz="quarter" idx="25"/>
          </p:nvPr>
        </p:nvSpPr>
        <p:spPr>
          <a:xfrm>
            <a:off x="7583252" y="2382067"/>
            <a:ext cx="1121725" cy="1086492"/>
          </a:xfrm>
        </p:spPr>
        <p:txBody>
          <a:bodyPr/>
          <a:lstStyle>
            <a:lvl1pPr>
              <a:buNone/>
              <a:defRPr/>
            </a:lvl1pPr>
          </a:lstStyle>
          <a:p>
            <a:endParaRPr lang="en-US"/>
          </a:p>
        </p:txBody>
      </p:sp>
      <p:sp>
        <p:nvSpPr>
          <p:cNvPr id="38" name="Content Placeholder 2">
            <a:extLst>
              <a:ext uri="{FF2B5EF4-FFF2-40B4-BE49-F238E27FC236}">
                <a16:creationId xmlns:a16="http://schemas.microsoft.com/office/drawing/2014/main" id="{7322EF39-6BE8-4D2B-B814-5743037B71F3}"/>
              </a:ext>
            </a:extLst>
          </p:cNvPr>
          <p:cNvSpPr>
            <a:spLocks noGrp="1"/>
          </p:cNvSpPr>
          <p:nvPr>
            <p:ph idx="20" hasCustomPrompt="1"/>
          </p:nvPr>
        </p:nvSpPr>
        <p:spPr>
          <a:xfrm>
            <a:off x="7325607" y="4098102"/>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4</a:t>
            </a:r>
          </a:p>
        </p:txBody>
      </p:sp>
      <p:sp>
        <p:nvSpPr>
          <p:cNvPr id="39" name="Oval 38">
            <a:extLst>
              <a:ext uri="{FF2B5EF4-FFF2-40B4-BE49-F238E27FC236}">
                <a16:creationId xmlns:a16="http://schemas.microsoft.com/office/drawing/2014/main" id="{D3182B05-A7F1-450F-AE61-51425BEF3AA6}"/>
              </a:ext>
            </a:extLst>
          </p:cNvPr>
          <p:cNvSpPr/>
          <p:nvPr userDrawn="1"/>
        </p:nvSpPr>
        <p:spPr>
          <a:xfrm>
            <a:off x="9434872" y="2133924"/>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3">
            <a:extLst>
              <a:ext uri="{FF2B5EF4-FFF2-40B4-BE49-F238E27FC236}">
                <a16:creationId xmlns:a16="http://schemas.microsoft.com/office/drawing/2014/main" id="{F0B4205C-10C8-FE4A-8B1C-0B1A629E22B6}"/>
              </a:ext>
            </a:extLst>
          </p:cNvPr>
          <p:cNvSpPr>
            <a:spLocks noGrp="1"/>
          </p:cNvSpPr>
          <p:nvPr>
            <p:ph type="pic" sz="quarter" idx="22"/>
          </p:nvPr>
        </p:nvSpPr>
        <p:spPr>
          <a:xfrm>
            <a:off x="9682000" y="2389427"/>
            <a:ext cx="1100333" cy="1086492"/>
          </a:xfrm>
        </p:spPr>
        <p:txBody>
          <a:bodyPr/>
          <a:lstStyle>
            <a:lvl1pPr>
              <a:buNone/>
              <a:defRPr/>
            </a:lvl1pPr>
          </a:lstStyle>
          <a:p>
            <a:endParaRPr lang="en-US"/>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9419080" y="4107460"/>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5</a:t>
            </a:r>
          </a:p>
        </p:txBody>
      </p:sp>
      <p:sp>
        <p:nvSpPr>
          <p:cNvPr id="20" name="Rectangle 19">
            <a:extLst>
              <a:ext uri="{FF2B5EF4-FFF2-40B4-BE49-F238E27FC236}">
                <a16:creationId xmlns:a16="http://schemas.microsoft.com/office/drawing/2014/main" id="{76866093-3200-6440-8AB2-9242D398F84E}"/>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2" name="Picture 21" descr="The University of Iowa">
            <a:extLst>
              <a:ext uri="{FF2B5EF4-FFF2-40B4-BE49-F238E27FC236}">
                <a16:creationId xmlns:a16="http://schemas.microsoft.com/office/drawing/2014/main" id="{D664CA64-A0A9-F34D-BDC5-9ABCDE7A5479}"/>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1" name="Footer Placeholder 4">
            <a:extLst>
              <a:ext uri="{FF2B5EF4-FFF2-40B4-BE49-F238E27FC236}">
                <a16:creationId xmlns:a16="http://schemas.microsoft.com/office/drawing/2014/main" id="{EB50283A-D398-E048-BDA3-92DD544A494E}"/>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1">
                <a:solidFill>
                  <a:schemeClr val="bg1"/>
                </a:solidFill>
              </a:defRPr>
            </a:lvl1pPr>
          </a:lstStyle>
          <a:p>
            <a:r>
              <a:rPr lang="en-US"/>
              <a:t>Institute for Clinical and Translational Science</a:t>
            </a:r>
            <a:endParaRPr lang="en-US" b="0"/>
          </a:p>
        </p:txBody>
      </p:sp>
    </p:spTree>
    <p:extLst>
      <p:ext uri="{BB962C8B-B14F-4D97-AF65-F5344CB8AC3E}">
        <p14:creationId xmlns:p14="http://schemas.microsoft.com/office/powerpoint/2010/main" val="398207520"/>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Photo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4C29AABA-668F-408C-81ED-9A30ED0A4BE9}"/>
              </a:ext>
            </a:extLst>
          </p:cNvPr>
          <p:cNvSpPr>
            <a:spLocks noGrp="1"/>
          </p:cNvSpPr>
          <p:nvPr>
            <p:ph type="pic" sz="quarter" idx="15"/>
          </p:nvPr>
        </p:nvSpPr>
        <p:spPr>
          <a:xfrm>
            <a:off x="949325" y="1684461"/>
            <a:ext cx="3170238" cy="1621608"/>
          </a:xfrm>
        </p:spPr>
        <p:txBody>
          <a:bodyPr/>
          <a:lstStyle>
            <a:lvl1pPr>
              <a:buNone/>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3548916"/>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4383805"/>
            <a:ext cx="3166740" cy="14084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4376691"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Picture Placeholder 3">
            <a:extLst>
              <a:ext uri="{FF2B5EF4-FFF2-40B4-BE49-F238E27FC236}">
                <a16:creationId xmlns:a16="http://schemas.microsoft.com/office/drawing/2014/main" id="{3C3EF38F-8A6A-4B49-A1A2-467E7797A518}"/>
              </a:ext>
            </a:extLst>
          </p:cNvPr>
          <p:cNvSpPr>
            <a:spLocks noGrp="1"/>
          </p:cNvSpPr>
          <p:nvPr>
            <p:ph type="pic" sz="quarter" idx="16"/>
          </p:nvPr>
        </p:nvSpPr>
        <p:spPr>
          <a:xfrm>
            <a:off x="4602447" y="1677611"/>
            <a:ext cx="2987311" cy="1621608"/>
          </a:xfrm>
        </p:spPr>
        <p:txBody>
          <a:bodyPr/>
          <a:lstStyle>
            <a:lvl1pPr>
              <a:buNone/>
              <a:defRPr/>
            </a:lvl1pPr>
          </a:lstStyle>
          <a:p>
            <a:endParaRPr lang="en-US"/>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3537679"/>
            <a:ext cx="2973372"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4616386" y="4372568"/>
            <a:ext cx="2973372" cy="14084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7806430"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DDD8951C-5A36-4D07-AB7C-0F597B3D797D}"/>
              </a:ext>
            </a:extLst>
          </p:cNvPr>
          <p:cNvSpPr>
            <a:spLocks noGrp="1"/>
          </p:cNvSpPr>
          <p:nvPr>
            <p:ph type="pic" sz="quarter" idx="17"/>
          </p:nvPr>
        </p:nvSpPr>
        <p:spPr>
          <a:xfrm>
            <a:off x="8072642" y="1684461"/>
            <a:ext cx="3166858" cy="1621608"/>
          </a:xfrm>
        </p:spPr>
        <p:txBody>
          <a:bodyPr/>
          <a:lstStyle>
            <a:lvl1pPr>
              <a:buNone/>
              <a:defRPr/>
            </a:lvl1pPr>
          </a:lstStyle>
          <a:p>
            <a:endParaRPr lang="en-US"/>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3537679"/>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8063515" y="4372568"/>
            <a:ext cx="3166740" cy="14084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3" name="Rectangle 22">
            <a:extLst>
              <a:ext uri="{FF2B5EF4-FFF2-40B4-BE49-F238E27FC236}">
                <a16:creationId xmlns:a16="http://schemas.microsoft.com/office/drawing/2014/main" id="{02DAB539-1500-4641-B587-77CADD883496}"/>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6" name="Picture 25" descr="The University of Iowa">
            <a:extLst>
              <a:ext uri="{FF2B5EF4-FFF2-40B4-BE49-F238E27FC236}">
                <a16:creationId xmlns:a16="http://schemas.microsoft.com/office/drawing/2014/main" id="{425DB221-2568-9A44-ABC3-1ED0E0B41E19}"/>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5" name="Footer Placeholder 4">
            <a:extLst>
              <a:ext uri="{FF2B5EF4-FFF2-40B4-BE49-F238E27FC236}">
                <a16:creationId xmlns:a16="http://schemas.microsoft.com/office/drawing/2014/main" id="{6E30D721-4805-D344-A3E0-90A8F1D568DF}"/>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Institute for Clinical and Translational Science</a:t>
            </a:r>
            <a:endParaRPr lang="en-US" b="0"/>
          </a:p>
        </p:txBody>
      </p:sp>
    </p:spTree>
    <p:extLst>
      <p:ext uri="{BB962C8B-B14F-4D97-AF65-F5344CB8AC3E}">
        <p14:creationId xmlns:p14="http://schemas.microsoft.com/office/powerpoint/2010/main" val="2664682089"/>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7" orient="horz" pos="3744">
          <p15:clr>
            <a:srgbClr val="FBAE40"/>
          </p15:clr>
        </p15:guide>
        <p15:guide id="8" orient="horz" pos="697">
          <p15:clr>
            <a:srgbClr val="FBAE40"/>
          </p15:clr>
        </p15:guide>
        <p15:guide id="9" orient="horz" pos="240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lumn Photo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userDrawn="1">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6" name="Picture Placeholder 3">
            <a:extLst>
              <a:ext uri="{FF2B5EF4-FFF2-40B4-BE49-F238E27FC236}">
                <a16:creationId xmlns:a16="http://schemas.microsoft.com/office/drawing/2014/main" id="{E21D4365-BAA8-4F76-87AD-1A328301E298}"/>
              </a:ext>
            </a:extLst>
          </p:cNvPr>
          <p:cNvSpPr>
            <a:spLocks noGrp="1"/>
          </p:cNvSpPr>
          <p:nvPr>
            <p:ph type="pic" sz="quarter" idx="19"/>
          </p:nvPr>
        </p:nvSpPr>
        <p:spPr>
          <a:xfrm>
            <a:off x="949325" y="1684461"/>
            <a:ext cx="2373939" cy="1621608"/>
          </a:xfrm>
        </p:spPr>
        <p:txBody>
          <a:bodyPr/>
          <a:lstStyle>
            <a:lvl1pPr>
              <a:buNone/>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3545060"/>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1" y="4372570"/>
            <a:ext cx="2358867" cy="14084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44118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Picture Placeholder 3">
            <a:extLst>
              <a:ext uri="{FF2B5EF4-FFF2-40B4-BE49-F238E27FC236}">
                <a16:creationId xmlns:a16="http://schemas.microsoft.com/office/drawing/2014/main" id="{EB10E167-B94B-AD40-958C-D9E0F8F9DF4A}"/>
              </a:ext>
            </a:extLst>
          </p:cNvPr>
          <p:cNvSpPr>
            <a:spLocks noGrp="1"/>
          </p:cNvSpPr>
          <p:nvPr userDrawn="1">
            <p:ph type="pic" sz="quarter" idx="23"/>
          </p:nvPr>
        </p:nvSpPr>
        <p:spPr>
          <a:xfrm>
            <a:off x="3593362" y="1684461"/>
            <a:ext cx="2373939" cy="1621608"/>
          </a:xfrm>
        </p:spPr>
        <p:txBody>
          <a:bodyPr/>
          <a:lstStyle>
            <a:lvl1pPr>
              <a:buNone/>
              <a:defRPr/>
            </a:lvl1pPr>
          </a:lstStyle>
          <a:p>
            <a:endParaRPr lang="en-US"/>
          </a:p>
        </p:txBody>
      </p:sp>
      <p:sp>
        <p:nvSpPr>
          <p:cNvPr id="25" name="Content Placeholder 2">
            <a:extLst>
              <a:ext uri="{FF2B5EF4-FFF2-40B4-BE49-F238E27FC236}">
                <a16:creationId xmlns:a16="http://schemas.microsoft.com/office/drawing/2014/main" id="{C03DF098-BB37-5848-9388-750D29EFC657}"/>
              </a:ext>
            </a:extLst>
          </p:cNvPr>
          <p:cNvSpPr>
            <a:spLocks noGrp="1"/>
          </p:cNvSpPr>
          <p:nvPr userDrawn="1">
            <p:ph idx="24" hasCustomPrompt="1"/>
          </p:nvPr>
        </p:nvSpPr>
        <p:spPr>
          <a:xfrm>
            <a:off x="3630386" y="3545060"/>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33" name="Content Placeholder 2">
            <a:extLst>
              <a:ext uri="{FF2B5EF4-FFF2-40B4-BE49-F238E27FC236}">
                <a16:creationId xmlns:a16="http://schemas.microsoft.com/office/drawing/2014/main" id="{6FE4DEF0-41BC-4548-B7BA-1E5B0231AFFD}"/>
              </a:ext>
            </a:extLst>
          </p:cNvPr>
          <p:cNvSpPr>
            <a:spLocks noGrp="1"/>
          </p:cNvSpPr>
          <p:nvPr userDrawn="1">
            <p:ph idx="25" hasCustomPrompt="1"/>
          </p:nvPr>
        </p:nvSpPr>
        <p:spPr>
          <a:xfrm>
            <a:off x="3630387" y="4372570"/>
            <a:ext cx="2358867" cy="14084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609574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4" name="Picture Placeholder 3">
            <a:extLst>
              <a:ext uri="{FF2B5EF4-FFF2-40B4-BE49-F238E27FC236}">
                <a16:creationId xmlns:a16="http://schemas.microsoft.com/office/drawing/2014/main" id="{864CDDAA-23B4-C842-845C-7640D95F2B65}"/>
              </a:ext>
            </a:extLst>
          </p:cNvPr>
          <p:cNvSpPr>
            <a:spLocks noGrp="1"/>
          </p:cNvSpPr>
          <p:nvPr userDrawn="1">
            <p:ph type="pic" sz="quarter" idx="26"/>
          </p:nvPr>
        </p:nvSpPr>
        <p:spPr>
          <a:xfrm>
            <a:off x="6237399" y="1684461"/>
            <a:ext cx="2373939" cy="1621608"/>
          </a:xfrm>
        </p:spPr>
        <p:txBody>
          <a:bodyPr/>
          <a:lstStyle>
            <a:lvl1pPr>
              <a:buNone/>
              <a:defRPr/>
            </a:lvl1pPr>
          </a:lstStyle>
          <a:p>
            <a:endParaRPr lang="en-US"/>
          </a:p>
        </p:txBody>
      </p:sp>
      <p:sp>
        <p:nvSpPr>
          <p:cNvPr id="35" name="Content Placeholder 2">
            <a:extLst>
              <a:ext uri="{FF2B5EF4-FFF2-40B4-BE49-F238E27FC236}">
                <a16:creationId xmlns:a16="http://schemas.microsoft.com/office/drawing/2014/main" id="{DEB8CCE3-3756-5947-84B2-DFCA00A013F6}"/>
              </a:ext>
            </a:extLst>
          </p:cNvPr>
          <p:cNvSpPr>
            <a:spLocks noGrp="1"/>
          </p:cNvSpPr>
          <p:nvPr userDrawn="1">
            <p:ph idx="27" hasCustomPrompt="1"/>
          </p:nvPr>
        </p:nvSpPr>
        <p:spPr>
          <a:xfrm>
            <a:off x="6242957" y="3545060"/>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36" name="Content Placeholder 2">
            <a:extLst>
              <a:ext uri="{FF2B5EF4-FFF2-40B4-BE49-F238E27FC236}">
                <a16:creationId xmlns:a16="http://schemas.microsoft.com/office/drawing/2014/main" id="{09C56F7D-4836-1E4F-BD4C-CB150E12E098}"/>
              </a:ext>
            </a:extLst>
          </p:cNvPr>
          <p:cNvSpPr>
            <a:spLocks noGrp="1"/>
          </p:cNvSpPr>
          <p:nvPr userDrawn="1">
            <p:ph idx="28" hasCustomPrompt="1"/>
          </p:nvPr>
        </p:nvSpPr>
        <p:spPr>
          <a:xfrm>
            <a:off x="6242958" y="4372570"/>
            <a:ext cx="2358867" cy="14084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875030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Picture Placeholder 3">
            <a:extLst>
              <a:ext uri="{FF2B5EF4-FFF2-40B4-BE49-F238E27FC236}">
                <a16:creationId xmlns:a16="http://schemas.microsoft.com/office/drawing/2014/main" id="{06A5C640-1D0E-4428-AC28-148AE98A7B34}"/>
              </a:ext>
            </a:extLst>
          </p:cNvPr>
          <p:cNvSpPr>
            <a:spLocks noGrp="1"/>
          </p:cNvSpPr>
          <p:nvPr userDrawn="1">
            <p:ph type="pic" sz="quarter" idx="22"/>
          </p:nvPr>
        </p:nvSpPr>
        <p:spPr>
          <a:xfrm>
            <a:off x="8881435" y="1680693"/>
            <a:ext cx="2349365" cy="1621608"/>
          </a:xfrm>
        </p:spPr>
        <p:txBody>
          <a:bodyPr/>
          <a:lstStyle>
            <a:lvl1pPr>
              <a:buNone/>
              <a:defRPr/>
            </a:lvl1pPr>
          </a:lstStyle>
          <a:p>
            <a:endParaRPr lang="en-US"/>
          </a:p>
        </p:txBody>
      </p:sp>
      <p:sp>
        <p:nvSpPr>
          <p:cNvPr id="19" name="Content Placeholder 2">
            <a:extLst>
              <a:ext uri="{FF2B5EF4-FFF2-40B4-BE49-F238E27FC236}">
                <a16:creationId xmlns:a16="http://schemas.microsoft.com/office/drawing/2014/main" id="{A07502CC-5B90-4BCF-B63B-36D026C9AE96}"/>
              </a:ext>
            </a:extLst>
          </p:cNvPr>
          <p:cNvSpPr>
            <a:spLocks noGrp="1"/>
          </p:cNvSpPr>
          <p:nvPr userDrawn="1">
            <p:ph idx="15" hasCustomPrompt="1"/>
          </p:nvPr>
        </p:nvSpPr>
        <p:spPr>
          <a:xfrm>
            <a:off x="8875080" y="3548916"/>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userDrawn="1">
            <p:ph idx="16" hasCustomPrompt="1"/>
          </p:nvPr>
        </p:nvSpPr>
        <p:spPr>
          <a:xfrm>
            <a:off x="8875081" y="4362520"/>
            <a:ext cx="2358867" cy="1408470"/>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3" name="Rectangle 22">
            <a:extLst>
              <a:ext uri="{FF2B5EF4-FFF2-40B4-BE49-F238E27FC236}">
                <a16:creationId xmlns:a16="http://schemas.microsoft.com/office/drawing/2014/main" id="{CA720753-9BFD-2840-9C93-FF72942ED6E3}"/>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32" name="Picture 31" descr="The University of Iowa">
            <a:extLst>
              <a:ext uri="{FF2B5EF4-FFF2-40B4-BE49-F238E27FC236}">
                <a16:creationId xmlns:a16="http://schemas.microsoft.com/office/drawing/2014/main" id="{710BB67D-293B-374F-89FC-5F2EBF9F2923}"/>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31" name="Footer Placeholder 4">
            <a:extLst>
              <a:ext uri="{FF2B5EF4-FFF2-40B4-BE49-F238E27FC236}">
                <a16:creationId xmlns:a16="http://schemas.microsoft.com/office/drawing/2014/main" id="{9EE9B966-22C9-0D4A-8DF7-FFA7CF9C9DD8}"/>
              </a:ext>
            </a:extLst>
          </p:cNvPr>
          <p:cNvSpPr>
            <a:spLocks noGrp="1"/>
          </p:cNvSpPr>
          <p:nvPr userDrawn="1">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Institute for Clinical and Translational Science</a:t>
            </a:r>
            <a:endParaRPr lang="en-US" b="0"/>
          </a:p>
        </p:txBody>
      </p:sp>
    </p:spTree>
    <p:extLst>
      <p:ext uri="{BB962C8B-B14F-4D97-AF65-F5344CB8AC3E}">
        <p14:creationId xmlns:p14="http://schemas.microsoft.com/office/powerpoint/2010/main" val="317002199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ve Column Photo Layout">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8F3E476F-E407-4406-BB4F-38E54533153E}"/>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2" name="Picture Placeholder 3">
            <a:extLst>
              <a:ext uri="{FF2B5EF4-FFF2-40B4-BE49-F238E27FC236}">
                <a16:creationId xmlns:a16="http://schemas.microsoft.com/office/drawing/2014/main" id="{14F11A61-EE32-4596-8BBC-0626131F1E6F}"/>
              </a:ext>
            </a:extLst>
          </p:cNvPr>
          <p:cNvSpPr>
            <a:spLocks noGrp="1"/>
          </p:cNvSpPr>
          <p:nvPr>
            <p:ph type="pic" sz="quarter" idx="19"/>
          </p:nvPr>
        </p:nvSpPr>
        <p:spPr>
          <a:xfrm>
            <a:off x="952499" y="1684461"/>
            <a:ext cx="1832437" cy="1621608"/>
          </a:xfrm>
        </p:spPr>
        <p:txBody>
          <a:bodyPr/>
          <a:lstStyle>
            <a:lvl1pPr>
              <a:buNone/>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3545060"/>
            <a:ext cx="1826629" cy="667670"/>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4275590"/>
            <a:ext cx="1826629"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a:cxnSpLocks/>
          </p:cNvCxnSpPr>
          <p:nvPr userDrawn="1"/>
        </p:nvCxnSpPr>
        <p:spPr>
          <a:xfrm>
            <a:off x="292478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Picture Placeholder 3">
            <a:extLst>
              <a:ext uri="{FF2B5EF4-FFF2-40B4-BE49-F238E27FC236}">
                <a16:creationId xmlns:a16="http://schemas.microsoft.com/office/drawing/2014/main" id="{10B80E7E-3ECA-A84C-BBC2-DF9FD6DED4FD}"/>
              </a:ext>
            </a:extLst>
          </p:cNvPr>
          <p:cNvSpPr>
            <a:spLocks noGrp="1"/>
          </p:cNvSpPr>
          <p:nvPr>
            <p:ph type="pic" sz="quarter" idx="28"/>
          </p:nvPr>
        </p:nvSpPr>
        <p:spPr>
          <a:xfrm>
            <a:off x="3053442" y="1684461"/>
            <a:ext cx="1832437" cy="1621608"/>
          </a:xfrm>
        </p:spPr>
        <p:txBody>
          <a:bodyPr/>
          <a:lstStyle>
            <a:lvl1pPr>
              <a:buNone/>
              <a:defRPr/>
            </a:lvl1pPr>
          </a:lstStyle>
          <a:p>
            <a:endParaRPr lang="en-US"/>
          </a:p>
        </p:txBody>
      </p:sp>
      <p:sp>
        <p:nvSpPr>
          <p:cNvPr id="44" name="Content Placeholder 2">
            <a:extLst>
              <a:ext uri="{FF2B5EF4-FFF2-40B4-BE49-F238E27FC236}">
                <a16:creationId xmlns:a16="http://schemas.microsoft.com/office/drawing/2014/main" id="{AB9C78E2-4679-F844-BB37-D2E07B542CA3}"/>
              </a:ext>
            </a:extLst>
          </p:cNvPr>
          <p:cNvSpPr>
            <a:spLocks noGrp="1"/>
          </p:cNvSpPr>
          <p:nvPr>
            <p:ph idx="27" hasCustomPrompt="1"/>
          </p:nvPr>
        </p:nvSpPr>
        <p:spPr>
          <a:xfrm>
            <a:off x="3053444" y="3545060"/>
            <a:ext cx="1826629" cy="667670"/>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35" name="Content Placeholder 2">
            <a:extLst>
              <a:ext uri="{FF2B5EF4-FFF2-40B4-BE49-F238E27FC236}">
                <a16:creationId xmlns:a16="http://schemas.microsoft.com/office/drawing/2014/main" id="{0F3EA205-7109-BC44-BA2C-7704780449E8}"/>
              </a:ext>
            </a:extLst>
          </p:cNvPr>
          <p:cNvSpPr>
            <a:spLocks noGrp="1"/>
          </p:cNvSpPr>
          <p:nvPr>
            <p:ph idx="26" hasCustomPrompt="1"/>
          </p:nvPr>
        </p:nvSpPr>
        <p:spPr>
          <a:xfrm>
            <a:off x="3053445" y="4275590"/>
            <a:ext cx="1826629"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5036631" y="1686759"/>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8" name="Picture Placeholder 3">
            <a:extLst>
              <a:ext uri="{FF2B5EF4-FFF2-40B4-BE49-F238E27FC236}">
                <a16:creationId xmlns:a16="http://schemas.microsoft.com/office/drawing/2014/main" id="{4EF24A51-2D82-AA40-8405-8CFEC6F5CB5D}"/>
              </a:ext>
            </a:extLst>
          </p:cNvPr>
          <p:cNvSpPr>
            <a:spLocks noGrp="1"/>
          </p:cNvSpPr>
          <p:nvPr>
            <p:ph type="pic" sz="quarter" idx="31"/>
          </p:nvPr>
        </p:nvSpPr>
        <p:spPr>
          <a:xfrm>
            <a:off x="5187042" y="1684461"/>
            <a:ext cx="1832437" cy="1621608"/>
          </a:xfrm>
        </p:spPr>
        <p:txBody>
          <a:bodyPr/>
          <a:lstStyle>
            <a:lvl1pPr>
              <a:buNone/>
              <a:defRPr/>
            </a:lvl1pPr>
          </a:lstStyle>
          <a:p>
            <a:endParaRPr lang="en-US"/>
          </a:p>
        </p:txBody>
      </p:sp>
      <p:sp>
        <p:nvSpPr>
          <p:cNvPr id="47" name="Content Placeholder 2">
            <a:extLst>
              <a:ext uri="{FF2B5EF4-FFF2-40B4-BE49-F238E27FC236}">
                <a16:creationId xmlns:a16="http://schemas.microsoft.com/office/drawing/2014/main" id="{90D707E7-5635-444F-BB41-10E2268CC099}"/>
              </a:ext>
            </a:extLst>
          </p:cNvPr>
          <p:cNvSpPr>
            <a:spLocks noGrp="1"/>
          </p:cNvSpPr>
          <p:nvPr>
            <p:ph idx="30" hasCustomPrompt="1"/>
          </p:nvPr>
        </p:nvSpPr>
        <p:spPr>
          <a:xfrm>
            <a:off x="5187044" y="3545060"/>
            <a:ext cx="1826629" cy="667670"/>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46" name="Content Placeholder 2">
            <a:extLst>
              <a:ext uri="{FF2B5EF4-FFF2-40B4-BE49-F238E27FC236}">
                <a16:creationId xmlns:a16="http://schemas.microsoft.com/office/drawing/2014/main" id="{4340EF3F-9B6C-B54B-94AD-7275543213B0}"/>
              </a:ext>
            </a:extLst>
          </p:cNvPr>
          <p:cNvSpPr>
            <a:spLocks noGrp="1"/>
          </p:cNvSpPr>
          <p:nvPr>
            <p:ph idx="29" hasCustomPrompt="1"/>
          </p:nvPr>
        </p:nvSpPr>
        <p:spPr>
          <a:xfrm>
            <a:off x="5187045" y="4275590"/>
            <a:ext cx="1826629"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a:cxnSpLocks/>
          </p:cNvCxnSpPr>
          <p:nvPr userDrawn="1"/>
        </p:nvCxnSpPr>
        <p:spPr>
          <a:xfrm>
            <a:off x="714848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1" name="Picture Placeholder 3">
            <a:extLst>
              <a:ext uri="{FF2B5EF4-FFF2-40B4-BE49-F238E27FC236}">
                <a16:creationId xmlns:a16="http://schemas.microsoft.com/office/drawing/2014/main" id="{4D703A3B-87F3-AE45-90D2-795F9DA88577}"/>
              </a:ext>
            </a:extLst>
          </p:cNvPr>
          <p:cNvSpPr>
            <a:spLocks noGrp="1"/>
          </p:cNvSpPr>
          <p:nvPr>
            <p:ph type="pic" sz="quarter" idx="34"/>
          </p:nvPr>
        </p:nvSpPr>
        <p:spPr>
          <a:xfrm>
            <a:off x="7266213" y="1684461"/>
            <a:ext cx="1832437" cy="1621608"/>
          </a:xfrm>
        </p:spPr>
        <p:txBody>
          <a:bodyPr/>
          <a:lstStyle>
            <a:lvl1pPr>
              <a:buNone/>
              <a:defRPr/>
            </a:lvl1pPr>
          </a:lstStyle>
          <a:p>
            <a:endParaRPr lang="en-US"/>
          </a:p>
        </p:txBody>
      </p:sp>
      <p:sp>
        <p:nvSpPr>
          <p:cNvPr id="50" name="Content Placeholder 2">
            <a:extLst>
              <a:ext uri="{FF2B5EF4-FFF2-40B4-BE49-F238E27FC236}">
                <a16:creationId xmlns:a16="http://schemas.microsoft.com/office/drawing/2014/main" id="{5C95157B-C7FC-864F-A9C2-08E02E26EE07}"/>
              </a:ext>
            </a:extLst>
          </p:cNvPr>
          <p:cNvSpPr>
            <a:spLocks noGrp="1"/>
          </p:cNvSpPr>
          <p:nvPr>
            <p:ph idx="33" hasCustomPrompt="1"/>
          </p:nvPr>
        </p:nvSpPr>
        <p:spPr>
          <a:xfrm>
            <a:off x="7266215" y="3545060"/>
            <a:ext cx="1826629" cy="667670"/>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49" name="Content Placeholder 2">
            <a:extLst>
              <a:ext uri="{FF2B5EF4-FFF2-40B4-BE49-F238E27FC236}">
                <a16:creationId xmlns:a16="http://schemas.microsoft.com/office/drawing/2014/main" id="{71E05108-E0DC-6947-A186-EA5436079AAF}"/>
              </a:ext>
            </a:extLst>
          </p:cNvPr>
          <p:cNvSpPr>
            <a:spLocks noGrp="1"/>
          </p:cNvSpPr>
          <p:nvPr>
            <p:ph idx="32" hasCustomPrompt="1"/>
          </p:nvPr>
        </p:nvSpPr>
        <p:spPr>
          <a:xfrm>
            <a:off x="7266216" y="4275590"/>
            <a:ext cx="1826629"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3" name="Straight Connector 22">
            <a:extLst>
              <a:ext uri="{FF2B5EF4-FFF2-40B4-BE49-F238E27FC236}">
                <a16:creationId xmlns:a16="http://schemas.microsoft.com/office/drawing/2014/main" id="{55F5ADDF-F780-4384-87F4-30070C81BB29}"/>
              </a:ext>
            </a:extLst>
          </p:cNvPr>
          <p:cNvCxnSpPr>
            <a:cxnSpLocks/>
          </p:cNvCxnSpPr>
          <p:nvPr userDrawn="1"/>
        </p:nvCxnSpPr>
        <p:spPr>
          <a:xfrm>
            <a:off x="926033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4" name="Picture Placeholder 3">
            <a:extLst>
              <a:ext uri="{FF2B5EF4-FFF2-40B4-BE49-F238E27FC236}">
                <a16:creationId xmlns:a16="http://schemas.microsoft.com/office/drawing/2014/main" id="{E90B3032-DDF8-0446-8BB7-81565519E036}"/>
              </a:ext>
            </a:extLst>
          </p:cNvPr>
          <p:cNvSpPr>
            <a:spLocks noGrp="1"/>
          </p:cNvSpPr>
          <p:nvPr>
            <p:ph type="pic" sz="quarter" idx="37"/>
          </p:nvPr>
        </p:nvSpPr>
        <p:spPr>
          <a:xfrm>
            <a:off x="9410699" y="1684461"/>
            <a:ext cx="1832437" cy="1621608"/>
          </a:xfrm>
        </p:spPr>
        <p:txBody>
          <a:bodyPr/>
          <a:lstStyle>
            <a:lvl1pPr>
              <a:buNone/>
              <a:defRPr/>
            </a:lvl1pPr>
          </a:lstStyle>
          <a:p>
            <a:endParaRPr lang="en-US"/>
          </a:p>
        </p:txBody>
      </p:sp>
      <p:sp>
        <p:nvSpPr>
          <p:cNvPr id="53" name="Content Placeholder 2">
            <a:extLst>
              <a:ext uri="{FF2B5EF4-FFF2-40B4-BE49-F238E27FC236}">
                <a16:creationId xmlns:a16="http://schemas.microsoft.com/office/drawing/2014/main" id="{724287DA-FEAD-6E4A-83EC-B59516E2386C}"/>
              </a:ext>
            </a:extLst>
          </p:cNvPr>
          <p:cNvSpPr>
            <a:spLocks noGrp="1"/>
          </p:cNvSpPr>
          <p:nvPr>
            <p:ph idx="36" hasCustomPrompt="1"/>
          </p:nvPr>
        </p:nvSpPr>
        <p:spPr>
          <a:xfrm>
            <a:off x="9410701" y="3545060"/>
            <a:ext cx="1826629" cy="675110"/>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52" name="Content Placeholder 2">
            <a:extLst>
              <a:ext uri="{FF2B5EF4-FFF2-40B4-BE49-F238E27FC236}">
                <a16:creationId xmlns:a16="http://schemas.microsoft.com/office/drawing/2014/main" id="{4FC143B3-231A-2B46-ABBF-7F6B6BBF4596}"/>
              </a:ext>
            </a:extLst>
          </p:cNvPr>
          <p:cNvSpPr>
            <a:spLocks noGrp="1"/>
          </p:cNvSpPr>
          <p:nvPr>
            <p:ph idx="35" hasCustomPrompt="1"/>
          </p:nvPr>
        </p:nvSpPr>
        <p:spPr>
          <a:xfrm>
            <a:off x="9410702" y="4275590"/>
            <a:ext cx="1826629"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36" name="Rectangle 35">
            <a:extLst>
              <a:ext uri="{FF2B5EF4-FFF2-40B4-BE49-F238E27FC236}">
                <a16:creationId xmlns:a16="http://schemas.microsoft.com/office/drawing/2014/main" id="{8A4E17D8-CAFF-0E47-97EF-4D4BC59FFC70}"/>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43" name="Picture 42" descr="The University of Iowa">
            <a:extLst>
              <a:ext uri="{FF2B5EF4-FFF2-40B4-BE49-F238E27FC236}">
                <a16:creationId xmlns:a16="http://schemas.microsoft.com/office/drawing/2014/main" id="{924E35CA-EA2E-084A-B4D2-736FEA8C0DDC}"/>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38" name="Footer Placeholder 4">
            <a:extLst>
              <a:ext uri="{FF2B5EF4-FFF2-40B4-BE49-F238E27FC236}">
                <a16:creationId xmlns:a16="http://schemas.microsoft.com/office/drawing/2014/main" id="{D752B61A-80FF-1049-8A33-5614EE9DC804}"/>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Institute for Clinical and Translational Science</a:t>
            </a:r>
            <a:endParaRPr lang="en-US" b="0"/>
          </a:p>
        </p:txBody>
      </p:sp>
    </p:spTree>
    <p:extLst>
      <p:ext uri="{BB962C8B-B14F-4D97-AF65-F5344CB8AC3E}">
        <p14:creationId xmlns:p14="http://schemas.microsoft.com/office/powerpoint/2010/main" val="3835456899"/>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Slide - Photo">
    <p:spTree>
      <p:nvGrpSpPr>
        <p:cNvPr id="1" name=""/>
        <p:cNvGrpSpPr/>
        <p:nvPr/>
      </p:nvGrpSpPr>
      <p:grpSpPr>
        <a:xfrm>
          <a:off x="0" y="0"/>
          <a:ext cx="0" cy="0"/>
          <a:chOff x="0" y="0"/>
          <a:chExt cx="0" cy="0"/>
        </a:xfrm>
      </p:grpSpPr>
      <p:sp>
        <p:nvSpPr>
          <p:cNvPr id="17" name="Title 20">
            <a:extLst>
              <a:ext uri="{FF2B5EF4-FFF2-40B4-BE49-F238E27FC236}">
                <a16:creationId xmlns:a16="http://schemas.microsoft.com/office/drawing/2014/main" id="{2BA8F287-92C7-4FFD-A7E9-45864F8E91A4}"/>
              </a:ext>
            </a:extLst>
          </p:cNvPr>
          <p:cNvSpPr>
            <a:spLocks noGrp="1"/>
          </p:cNvSpPr>
          <p:nvPr>
            <p:ph type="title" hasCustomPrompt="1"/>
          </p:nvPr>
        </p:nvSpPr>
        <p:spPr>
          <a:xfrm>
            <a:off x="949325" y="498296"/>
            <a:ext cx="5260975" cy="896116"/>
          </a:xfrm>
        </p:spPr>
        <p:txBody>
          <a:bodyPr/>
          <a:lstStyle>
            <a:lvl1pPr>
              <a:defRPr/>
            </a:lvl1pPr>
          </a:lstStyle>
          <a:p>
            <a:r>
              <a:rPr lang="en-US"/>
              <a:t>Click to edit Title</a:t>
            </a:r>
          </a:p>
        </p:txBody>
      </p:sp>
      <p:cxnSp>
        <p:nvCxnSpPr>
          <p:cNvPr id="16" name="Straight Connector 15">
            <a:extLst>
              <a:ext uri="{FF2B5EF4-FFF2-40B4-BE49-F238E27FC236}">
                <a16:creationId xmlns:a16="http://schemas.microsoft.com/office/drawing/2014/main" id="{0F31F03A-71CF-475D-8A3C-99FC106D73E8}"/>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47404DB8-B6AC-4389-8E6E-A115840D1D74}"/>
              </a:ext>
            </a:extLst>
          </p:cNvPr>
          <p:cNvSpPr>
            <a:spLocks noGrp="1"/>
          </p:cNvSpPr>
          <p:nvPr>
            <p:ph idx="1"/>
          </p:nvPr>
        </p:nvSpPr>
        <p:spPr>
          <a:xfrm>
            <a:off x="952499" y="1686757"/>
            <a:ext cx="5257801" cy="4256843"/>
          </a:xfrm>
        </p:spPr>
        <p:txBody>
          <a:bodyPr lIns="0" tIns="0" rIns="0" bIns="0"/>
          <a:lstStyle>
            <a:lvl1pPr marL="228600" indent="-22860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6858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E42EEDE3-0B18-E049-BE23-974E50C72979}"/>
              </a:ext>
            </a:extLst>
          </p:cNvPr>
          <p:cNvSpPr>
            <a:spLocks noGrp="1"/>
          </p:cNvSpPr>
          <p:nvPr>
            <p:ph type="pic" sz="quarter" idx="11"/>
          </p:nvPr>
        </p:nvSpPr>
        <p:spPr>
          <a:xfrm>
            <a:off x="7171534" y="0"/>
            <a:ext cx="5029200" cy="6389511"/>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p>
        </p:txBody>
      </p:sp>
      <p:sp>
        <p:nvSpPr>
          <p:cNvPr id="9" name="Rectangle 8">
            <a:extLst>
              <a:ext uri="{FF2B5EF4-FFF2-40B4-BE49-F238E27FC236}">
                <a16:creationId xmlns:a16="http://schemas.microsoft.com/office/drawing/2014/main" id="{7420F7CB-393D-BF45-B52D-542FDDEFCAFF}"/>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2" name="Picture 11" descr="The University of Iowa">
            <a:extLst>
              <a:ext uri="{FF2B5EF4-FFF2-40B4-BE49-F238E27FC236}">
                <a16:creationId xmlns:a16="http://schemas.microsoft.com/office/drawing/2014/main" id="{9CE5618D-3613-E04D-A815-ED9A2C5AA3C5}"/>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1" name="Footer Placeholder 4">
            <a:extLst>
              <a:ext uri="{FF2B5EF4-FFF2-40B4-BE49-F238E27FC236}">
                <a16:creationId xmlns:a16="http://schemas.microsoft.com/office/drawing/2014/main" id="{C35C85E8-314E-3E45-BB26-1A95C606F050}"/>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Institute for Clinical and Translational Science</a:t>
            </a:r>
            <a:endParaRPr lang="en-US" b="0"/>
          </a:p>
        </p:txBody>
      </p:sp>
    </p:spTree>
    <p:extLst>
      <p:ext uri="{BB962C8B-B14F-4D97-AF65-F5344CB8AC3E}">
        <p14:creationId xmlns:p14="http://schemas.microsoft.com/office/powerpoint/2010/main" val="2625500995"/>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3912" userDrawn="1">
          <p15:clr>
            <a:srgbClr val="FBAE40"/>
          </p15:clr>
        </p15:guide>
        <p15:guide id="3" pos="600" userDrawn="1">
          <p15:clr>
            <a:srgbClr val="FBAE40"/>
          </p15:clr>
        </p15:guide>
        <p15:guide id="4" orient="horz" pos="1056" userDrawn="1">
          <p15:clr>
            <a:srgbClr val="FBAE40"/>
          </p15:clr>
        </p15:guide>
        <p15:guide id="6" orient="horz" pos="697" userDrawn="1">
          <p15:clr>
            <a:srgbClr val="FBAE40"/>
          </p15:clr>
        </p15:guide>
        <p15:guide id="7" orient="horz" pos="240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Slide - Photo Collag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524483D-CFE3-E34D-BB74-CEDD541765E2}"/>
              </a:ext>
            </a:extLst>
          </p:cNvPr>
          <p:cNvSpPr>
            <a:spLocks noGrp="1"/>
          </p:cNvSpPr>
          <p:nvPr>
            <p:ph type="title"/>
          </p:nvPr>
        </p:nvSpPr>
        <p:spPr>
          <a:xfrm>
            <a:off x="952499" y="365125"/>
            <a:ext cx="5254505" cy="1331865"/>
          </a:xfrm>
        </p:spPr>
        <p:txBody>
          <a:bodyPr/>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17" name="Straight Connector 16">
            <a:extLst>
              <a:ext uri="{FF2B5EF4-FFF2-40B4-BE49-F238E27FC236}">
                <a16:creationId xmlns:a16="http://schemas.microsoft.com/office/drawing/2014/main" id="{EB28F420-DDD1-5E4A-9513-EAE252D759FE}"/>
              </a:ext>
            </a:extLst>
          </p:cNvPr>
          <p:cNvCxnSpPr>
            <a:cxnSpLocks/>
          </p:cNvCxnSpPr>
          <p:nvPr userDrawn="1"/>
        </p:nvCxnSpPr>
        <p:spPr>
          <a:xfrm>
            <a:off x="952500" y="17340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65D1D7B4-E242-C142-8F5F-F3301CC02498}"/>
              </a:ext>
            </a:extLst>
          </p:cNvPr>
          <p:cNvSpPr>
            <a:spLocks noGrp="1"/>
          </p:cNvSpPr>
          <p:nvPr>
            <p:ph idx="1"/>
          </p:nvPr>
        </p:nvSpPr>
        <p:spPr>
          <a:xfrm>
            <a:off x="952499" y="1962386"/>
            <a:ext cx="5266450" cy="3981214"/>
          </a:xfrm>
        </p:spPr>
        <p:txBody>
          <a:bodyPr/>
          <a:lstStyle>
            <a:lvl1pPr marL="228600" indent="-22860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685800" indent="-228600">
              <a:buClr>
                <a:schemeClr val="tx2"/>
              </a:buClr>
              <a:buFont typeface="Roboto" panose="02000000000000000000" pitchFamily="2" charset="0"/>
              <a:buChar char="–"/>
              <a:defRPr>
                <a:latin typeface="Roboto" panose="02000000000000000000" pitchFamily="2" charset="0"/>
                <a:ea typeface="Roboto" panose="02000000000000000000" pitchFamily="2" charset="0"/>
              </a:defRPr>
            </a:lvl2pPr>
            <a:lvl3pPr>
              <a:buClr>
                <a:schemeClr val="tx2"/>
              </a:buClr>
              <a:defRPr>
                <a:latin typeface="Roboto" panose="02000000000000000000" pitchFamily="2" charset="0"/>
                <a:ea typeface="Roboto" panose="02000000000000000000" pitchFamily="2" charset="0"/>
              </a:defRPr>
            </a:lvl3pPr>
            <a:lvl4pPr marL="1600200" indent="-228600">
              <a:buClr>
                <a:schemeClr val="tx2"/>
              </a:buClr>
              <a:buFont typeface="Arial" panose="020B0604020202020204" pitchFamily="34" charset="0"/>
              <a:buChar char="‒"/>
              <a:defRPr>
                <a:latin typeface="Roboto" panose="02000000000000000000" pitchFamily="2" charset="0"/>
                <a:ea typeface="Roboto" panose="02000000000000000000" pitchFamily="2" charset="0"/>
              </a:defRPr>
            </a:lvl4pPr>
            <a:lvl5pPr marL="2057400" indent="-228600">
              <a:buClr>
                <a:schemeClr val="tx2"/>
              </a:buClr>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a:extLst>
              <a:ext uri="{FF2B5EF4-FFF2-40B4-BE49-F238E27FC236}">
                <a16:creationId xmlns:a16="http://schemas.microsoft.com/office/drawing/2014/main" id="{04FCC643-718F-7645-8F8D-0BFC94D0506B}"/>
              </a:ext>
            </a:extLst>
          </p:cNvPr>
          <p:cNvSpPr>
            <a:spLocks noGrp="1"/>
          </p:cNvSpPr>
          <p:nvPr>
            <p:ph type="pic" sz="quarter" idx="14"/>
          </p:nvPr>
        </p:nvSpPr>
        <p:spPr>
          <a:xfrm>
            <a:off x="7159502" y="0"/>
            <a:ext cx="2483404"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4">
            <a:extLst>
              <a:ext uri="{FF2B5EF4-FFF2-40B4-BE49-F238E27FC236}">
                <a16:creationId xmlns:a16="http://schemas.microsoft.com/office/drawing/2014/main" id="{41C31617-CC11-4C42-B6D0-164DF6AFBF41}"/>
              </a:ext>
            </a:extLst>
          </p:cNvPr>
          <p:cNvSpPr>
            <a:spLocks noGrp="1"/>
          </p:cNvSpPr>
          <p:nvPr>
            <p:ph type="pic" sz="quarter" idx="15"/>
          </p:nvPr>
        </p:nvSpPr>
        <p:spPr>
          <a:xfrm>
            <a:off x="9713630" y="0"/>
            <a:ext cx="2483404"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Click icon to add picture</a:t>
            </a:r>
          </a:p>
        </p:txBody>
      </p:sp>
      <p:sp>
        <p:nvSpPr>
          <p:cNvPr id="6" name="Picture Placeholder 4">
            <a:extLst>
              <a:ext uri="{FF2B5EF4-FFF2-40B4-BE49-F238E27FC236}">
                <a16:creationId xmlns:a16="http://schemas.microsoft.com/office/drawing/2014/main" id="{3E5CE386-BEFE-FE49-A675-D93BEDF680BC}"/>
              </a:ext>
            </a:extLst>
          </p:cNvPr>
          <p:cNvSpPr>
            <a:spLocks noGrp="1"/>
          </p:cNvSpPr>
          <p:nvPr>
            <p:ph type="pic" sz="quarter" idx="11" hasCustomPrompt="1"/>
          </p:nvPr>
        </p:nvSpPr>
        <p:spPr>
          <a:xfrm>
            <a:off x="7159502" y="3260862"/>
            <a:ext cx="5032499" cy="3128649"/>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 Click icon to add picture </a:t>
            </a:r>
          </a:p>
        </p:txBody>
      </p:sp>
      <p:sp>
        <p:nvSpPr>
          <p:cNvPr id="11" name="Rectangle 10">
            <a:extLst>
              <a:ext uri="{FF2B5EF4-FFF2-40B4-BE49-F238E27FC236}">
                <a16:creationId xmlns:a16="http://schemas.microsoft.com/office/drawing/2014/main" id="{BC24DFA0-3257-B044-87EF-16154359E2FC}"/>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9" name="Picture 18" descr="The University of Iowa">
            <a:extLst>
              <a:ext uri="{FF2B5EF4-FFF2-40B4-BE49-F238E27FC236}">
                <a16:creationId xmlns:a16="http://schemas.microsoft.com/office/drawing/2014/main" id="{87382191-DF4D-7341-915C-9C1044535279}"/>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5" name="Footer Placeholder 4">
            <a:extLst>
              <a:ext uri="{FF2B5EF4-FFF2-40B4-BE49-F238E27FC236}">
                <a16:creationId xmlns:a16="http://schemas.microsoft.com/office/drawing/2014/main" id="{E21405B1-B61E-0943-909C-EFA16B5EE486}"/>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Institute for Clinical and Translational Science</a:t>
            </a:r>
            <a:endParaRPr lang="en-US" b="0"/>
          </a:p>
        </p:txBody>
      </p:sp>
    </p:spTree>
    <p:extLst>
      <p:ext uri="{BB962C8B-B14F-4D97-AF65-F5344CB8AC3E}">
        <p14:creationId xmlns:p14="http://schemas.microsoft.com/office/powerpoint/2010/main" val="1338072623"/>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3926" userDrawn="1">
          <p15:clr>
            <a:srgbClr val="FBAE40"/>
          </p15:clr>
        </p15:guide>
        <p15:guide id="3" pos="600" userDrawn="1">
          <p15:clr>
            <a:srgbClr val="FBAE40"/>
          </p15:clr>
        </p15:guide>
        <p15:guide id="4" orient="horz" pos="240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p:nvPr>
        </p:nvSpPr>
        <p:spPr>
          <a:xfrm>
            <a:off x="949325" y="494273"/>
            <a:ext cx="10290175" cy="869089"/>
          </a:xfrm>
        </p:spPr>
        <p:txBody>
          <a:bodyPr lIns="0" tIns="0" rIns="0" bIns="0"/>
          <a:lstStyle/>
          <a:p>
            <a:r>
              <a:rPr lang="en-US"/>
              <a:t>Click to edit Master title style</a:t>
            </a:r>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949325"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hart Placeholder 4">
            <a:extLst>
              <a:ext uri="{FF2B5EF4-FFF2-40B4-BE49-F238E27FC236}">
                <a16:creationId xmlns:a16="http://schemas.microsoft.com/office/drawing/2014/main" id="{DF1F65E7-1CB7-3D42-91A9-88DA4E58EB0E}"/>
              </a:ext>
            </a:extLst>
          </p:cNvPr>
          <p:cNvSpPr>
            <a:spLocks noGrp="1"/>
          </p:cNvSpPr>
          <p:nvPr>
            <p:ph type="chart" sz="quarter" idx="10"/>
          </p:nvPr>
        </p:nvSpPr>
        <p:spPr>
          <a:xfrm>
            <a:off x="949325" y="1570038"/>
            <a:ext cx="10290175" cy="4114800"/>
          </a:xfrm>
        </p:spPr>
        <p:txBody>
          <a:bodyPr lIns="0" tIns="0" rIns="0" bIns="0"/>
          <a:lstStyle/>
          <a:p>
            <a:endParaRPr lang="en-US"/>
          </a:p>
        </p:txBody>
      </p:sp>
      <p:sp>
        <p:nvSpPr>
          <p:cNvPr id="12" name="Rectangle 11">
            <a:extLst>
              <a:ext uri="{FF2B5EF4-FFF2-40B4-BE49-F238E27FC236}">
                <a16:creationId xmlns:a16="http://schemas.microsoft.com/office/drawing/2014/main" id="{1F56D074-0631-F846-A2A3-4A39FEAEFDD7}"/>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4" name="Picture 13" descr="The University of Iowa">
            <a:extLst>
              <a:ext uri="{FF2B5EF4-FFF2-40B4-BE49-F238E27FC236}">
                <a16:creationId xmlns:a16="http://schemas.microsoft.com/office/drawing/2014/main" id="{F53BBB5F-6629-C742-91EE-40B5B8BC1084}"/>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3" name="Footer Placeholder 4">
            <a:extLst>
              <a:ext uri="{FF2B5EF4-FFF2-40B4-BE49-F238E27FC236}">
                <a16:creationId xmlns:a16="http://schemas.microsoft.com/office/drawing/2014/main" id="{B3AC09A7-82B4-6B47-A4FB-CA6800EAFBA4}"/>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Institute for Clinical and Translational Science</a:t>
            </a:r>
            <a:endParaRPr lang="en-US" b="0"/>
          </a:p>
        </p:txBody>
      </p:sp>
    </p:spTree>
    <p:extLst>
      <p:ext uri="{BB962C8B-B14F-4D97-AF65-F5344CB8AC3E}">
        <p14:creationId xmlns:p14="http://schemas.microsoft.com/office/powerpoint/2010/main" val="3142765285"/>
      </p:ext>
    </p:extLst>
  </p:cSld>
  <p:clrMapOvr>
    <a:masterClrMapping/>
  </p:clrMapOvr>
  <p:extLst>
    <p:ext uri="{DCECCB84-F9BA-43D5-87BE-67443E8EF086}">
      <p15:sldGuideLst xmlns:p15="http://schemas.microsoft.com/office/powerpoint/2012/main">
        <p15:guide id="2" pos="598" userDrawn="1">
          <p15:clr>
            <a:srgbClr val="FBAE40"/>
          </p15:clr>
        </p15:guide>
        <p15:guide id="3" pos="708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C533B8E-DBF3-664D-901D-8735DE775212}"/>
              </a:ext>
            </a:extLst>
          </p:cNvPr>
          <p:cNvSpPr>
            <a:spLocks noGrp="1"/>
          </p:cNvSpPr>
          <p:nvPr>
            <p:ph type="ctrTitle" hasCustomPrompt="1"/>
          </p:nvPr>
        </p:nvSpPr>
        <p:spPr>
          <a:xfrm>
            <a:off x="989081" y="3367173"/>
            <a:ext cx="7163317" cy="1160369"/>
          </a:xfrm>
        </p:spPr>
        <p:txBody>
          <a:bodyPr lIns="0" tIns="0" rIns="0" bIns="0" anchor="t" anchorCtr="0">
            <a:no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a:t>Thank you</a:t>
            </a:r>
          </a:p>
        </p:txBody>
      </p:sp>
      <p:cxnSp>
        <p:nvCxnSpPr>
          <p:cNvPr id="21" name="Straight Connector 20">
            <a:extLst>
              <a:ext uri="{FF2B5EF4-FFF2-40B4-BE49-F238E27FC236}">
                <a16:creationId xmlns:a16="http://schemas.microsoft.com/office/drawing/2014/main" id="{4F7216A4-2452-1B4B-AE0D-122E7F5A5965}"/>
              </a:ext>
            </a:extLst>
          </p:cNvPr>
          <p:cNvCxnSpPr>
            <a:cxnSpLocks/>
          </p:cNvCxnSpPr>
          <p:nvPr userDrawn="1"/>
        </p:nvCxnSpPr>
        <p:spPr>
          <a:xfrm>
            <a:off x="974126" y="3029213"/>
            <a:ext cx="768531"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8628383" y="3029213"/>
            <a:ext cx="2687038"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Presenter Name</a:t>
            </a:r>
          </a:p>
          <a:p>
            <a:pPr lvl="0"/>
            <a:r>
              <a:rPr lang="en-US"/>
              <a:t>Contact Person Title </a:t>
            </a:r>
          </a:p>
          <a:p>
            <a:pPr lvl="0"/>
            <a:r>
              <a:rPr lang="en-US"/>
              <a:t>Contact Person Unit</a:t>
            </a:r>
          </a:p>
          <a:p>
            <a:pPr lvl="0"/>
            <a:endParaRPr lang="en-US"/>
          </a:p>
          <a:p>
            <a:pPr lvl="0"/>
            <a:r>
              <a:rPr lang="en-US"/>
              <a:t>Phone: </a:t>
            </a:r>
          </a:p>
          <a:p>
            <a:pPr lvl="0"/>
            <a:r>
              <a:rPr lang="en-US"/>
              <a:t>Fax: </a:t>
            </a:r>
          </a:p>
          <a:p>
            <a:pPr lvl="0"/>
            <a:r>
              <a:rPr lang="en-US"/>
              <a:t>Email:</a:t>
            </a:r>
          </a:p>
        </p:txBody>
      </p:sp>
      <p:sp>
        <p:nvSpPr>
          <p:cNvPr id="4" name="Rectangle 3">
            <a:extLst>
              <a:ext uri="{FF2B5EF4-FFF2-40B4-BE49-F238E27FC236}">
                <a16:creationId xmlns:a16="http://schemas.microsoft.com/office/drawing/2014/main" id="{1C6ACD65-4DC5-40D8-89A9-EBA0997790E8}"/>
              </a:ext>
            </a:extLst>
          </p:cNvPr>
          <p:cNvSpPr/>
          <p:nvPr userDrawn="1"/>
        </p:nvSpPr>
        <p:spPr>
          <a:xfrm>
            <a:off x="949325" y="5019085"/>
            <a:ext cx="318908"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1268233" y="5019085"/>
            <a:ext cx="2231701" cy="369332"/>
          </a:xfrm>
          <a:solidFill>
            <a:schemeClr val="tx1"/>
          </a:solidFill>
          <a:ln>
            <a:noFill/>
          </a:ln>
        </p:spPr>
        <p:txBody>
          <a:bodyPr wrap="none" lIns="91440" tIns="45720" rIns="91440" bIns="45720">
            <a:spAutoFit/>
          </a:bodyPr>
          <a:lstStyle>
            <a:lvl1pPr marL="0" indent="0">
              <a:buNone/>
              <a:defRPr sz="1800">
                <a:solidFill>
                  <a:schemeClr val="bg1"/>
                </a:solidFill>
                <a:latin typeface="Roboto Black" panose="02000000000000000000" pitchFamily="2" charset="0"/>
                <a:ea typeface="Roboto Black" panose="02000000000000000000" pitchFamily="2" charset="0"/>
              </a:defRPr>
            </a:lvl1pPr>
          </a:lstStyle>
          <a:p>
            <a:pPr lvl="0"/>
            <a:r>
              <a:rPr lang="en-US"/>
              <a:t>Insert Web Address</a:t>
            </a:r>
          </a:p>
        </p:txBody>
      </p:sp>
      <p:grpSp>
        <p:nvGrpSpPr>
          <p:cNvPr id="15" name="Group 14">
            <a:extLst>
              <a:ext uri="{FF2B5EF4-FFF2-40B4-BE49-F238E27FC236}">
                <a16:creationId xmlns:a16="http://schemas.microsoft.com/office/drawing/2014/main" id="{EB262A30-5EEC-5549-B428-7E5B11A5D7A7}"/>
              </a:ext>
            </a:extLst>
          </p:cNvPr>
          <p:cNvGrpSpPr/>
          <p:nvPr userDrawn="1"/>
        </p:nvGrpSpPr>
        <p:grpSpPr>
          <a:xfrm>
            <a:off x="1071271" y="5122118"/>
            <a:ext cx="142379" cy="150373"/>
            <a:chOff x="3057746" y="812006"/>
            <a:chExt cx="173610" cy="183357"/>
          </a:xfrm>
          <a:noFill/>
        </p:grpSpPr>
        <p:cxnSp>
          <p:nvCxnSpPr>
            <p:cNvPr id="16" name="Straight Connector 15">
              <a:extLst>
                <a:ext uri="{FF2B5EF4-FFF2-40B4-BE49-F238E27FC236}">
                  <a16:creationId xmlns:a16="http://schemas.microsoft.com/office/drawing/2014/main" id="{1699B573-1E8F-3547-9D64-50A2EC630F1F}"/>
                </a:ext>
              </a:extLst>
            </p:cNvPr>
            <p:cNvCxnSpPr/>
            <p:nvPr userDrawn="1"/>
          </p:nvCxnSpPr>
          <p:spPr>
            <a:xfrm>
              <a:off x="3057746" y="904875"/>
              <a:ext cx="173610" cy="0"/>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Freeform: Shape 12">
              <a:extLst>
                <a:ext uri="{FF2B5EF4-FFF2-40B4-BE49-F238E27FC236}">
                  <a16:creationId xmlns:a16="http://schemas.microsoft.com/office/drawing/2014/main" id="{68F32139-4BAE-F54C-8358-EF5839C5813E}"/>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4B1807D8-E6B4-C743-A4EC-22D5E0479848}"/>
              </a:ext>
            </a:extLst>
          </p:cNvPr>
          <p:cNvPicPr>
            <a:picLocks noChangeAspect="1"/>
          </p:cNvPicPr>
          <p:nvPr userDrawn="1"/>
        </p:nvPicPr>
        <p:blipFill>
          <a:blip r:embed="rId2"/>
          <a:srcRect/>
          <a:stretch/>
        </p:blipFill>
        <p:spPr>
          <a:xfrm>
            <a:off x="8628383" y="0"/>
            <a:ext cx="2687038" cy="1279542"/>
          </a:xfrm>
          <a:prstGeom prst="rect">
            <a:avLst/>
          </a:prstGeom>
        </p:spPr>
      </p:pic>
      <p:sp>
        <p:nvSpPr>
          <p:cNvPr id="20" name="Footer Placeholder 4">
            <a:extLst>
              <a:ext uri="{FF2B5EF4-FFF2-40B4-BE49-F238E27FC236}">
                <a16:creationId xmlns:a16="http://schemas.microsoft.com/office/drawing/2014/main" id="{4D36833F-B2C7-1C49-9947-A60C1ACB0296}"/>
              </a:ext>
            </a:extLst>
          </p:cNvPr>
          <p:cNvSpPr>
            <a:spLocks noGrp="1"/>
          </p:cNvSpPr>
          <p:nvPr>
            <p:ph type="ftr" sz="quarter" idx="3"/>
          </p:nvPr>
        </p:nvSpPr>
        <p:spPr>
          <a:xfrm>
            <a:off x="956096" y="2463764"/>
            <a:ext cx="7157006" cy="365125"/>
          </a:xfrm>
          <a:prstGeom prst="rect">
            <a:avLst/>
          </a:prstGeom>
          <a:noFill/>
        </p:spPr>
        <p:txBody>
          <a:bodyPr vert="horz" lIns="0" tIns="0" rIns="0" bIns="0" rtlCol="0" anchor="ctr"/>
          <a:lstStyle>
            <a:lvl1pPr algn="l">
              <a:defRPr sz="1800" b="0">
                <a:solidFill>
                  <a:schemeClr val="tx1"/>
                </a:solidFill>
              </a:defRPr>
            </a:lvl1pPr>
          </a:lstStyle>
          <a:p>
            <a:r>
              <a:rPr lang="en-US"/>
              <a:t>Insert-&gt;Header and Footer-&gt;Type Customizable Name</a:t>
            </a:r>
          </a:p>
        </p:txBody>
      </p:sp>
    </p:spTree>
    <p:extLst>
      <p:ext uri="{BB962C8B-B14F-4D97-AF65-F5344CB8AC3E}">
        <p14:creationId xmlns:p14="http://schemas.microsoft.com/office/powerpoint/2010/main" val="28836383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9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60097" y="2184901"/>
            <a:ext cx="6155725" cy="2431224"/>
          </a:xfrm>
        </p:spPr>
        <p:txBody>
          <a:bodyPr anchor="ctr" anchorCtr="0">
            <a:normAutofit/>
          </a:bodyPr>
          <a:lstStyle>
            <a:lvl1pPr algn="l">
              <a:defRPr sz="5500" b="1">
                <a:solidFill>
                  <a:schemeClr val="bg1"/>
                </a:solidFill>
                <a:latin typeface="Arial" panose="020B0604020202020204" pitchFamily="34" charset="0"/>
                <a:cs typeface="Arial" panose="020B0604020202020204" pitchFamily="34" charset="0"/>
              </a:defRPr>
            </a:lvl1pPr>
          </a:lstStyle>
          <a:p>
            <a:r>
              <a:rPr lang="en-US"/>
              <a:t>Example of the Presentation </a:t>
            </a:r>
            <a:br>
              <a:rPr lang="en-US"/>
            </a:br>
            <a:r>
              <a:rPr lang="en-US"/>
              <a:t>Title Slide</a:t>
            </a:r>
          </a:p>
        </p:txBody>
      </p:sp>
      <p:sp>
        <p:nvSpPr>
          <p:cNvPr id="12" name="Subtitle 2">
            <a:extLst>
              <a:ext uri="{FF2B5EF4-FFF2-40B4-BE49-F238E27FC236}">
                <a16:creationId xmlns:a16="http://schemas.microsoft.com/office/drawing/2014/main" id="{114C79AA-0B96-2A43-86A1-A71A1D4C8E7A}"/>
              </a:ext>
            </a:extLst>
          </p:cNvPr>
          <p:cNvSpPr>
            <a:spLocks noGrp="1"/>
          </p:cNvSpPr>
          <p:nvPr>
            <p:ph type="subTitle" idx="1" hasCustomPrompt="1"/>
          </p:nvPr>
        </p:nvSpPr>
        <p:spPr>
          <a:xfrm>
            <a:off x="960098" y="4676833"/>
            <a:ext cx="6155726" cy="494797"/>
          </a:xfrm>
        </p:spPr>
        <p:txBody>
          <a:bodyP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14" name="Text Placeholder 15">
            <a:extLst>
              <a:ext uri="{FF2B5EF4-FFF2-40B4-BE49-F238E27FC236}">
                <a16:creationId xmlns:a16="http://schemas.microsoft.com/office/drawing/2014/main" id="{A7101AB8-54F7-4A4E-9611-F4F2ECFBD1D2}"/>
              </a:ext>
            </a:extLst>
          </p:cNvPr>
          <p:cNvSpPr>
            <a:spLocks noGrp="1"/>
          </p:cNvSpPr>
          <p:nvPr>
            <p:ph type="body" sz="quarter" idx="10" hasCustomPrompt="1"/>
          </p:nvPr>
        </p:nvSpPr>
        <p:spPr>
          <a:xfrm>
            <a:off x="960096" y="5139429"/>
            <a:ext cx="6155726" cy="495309"/>
          </a:xfrm>
        </p:spPr>
        <p:txBody>
          <a:bodyPr>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2020</a:t>
            </a:r>
          </a:p>
        </p:txBody>
      </p:sp>
      <p:sp>
        <p:nvSpPr>
          <p:cNvPr id="9" name="Footer Placeholder 4">
            <a:extLst>
              <a:ext uri="{FF2B5EF4-FFF2-40B4-BE49-F238E27FC236}">
                <a16:creationId xmlns:a16="http://schemas.microsoft.com/office/drawing/2014/main" id="{3BDD4F96-5BFE-3049-B4E0-9CDD4F5C3615}"/>
              </a:ext>
            </a:extLst>
          </p:cNvPr>
          <p:cNvSpPr>
            <a:spLocks noGrp="1"/>
          </p:cNvSpPr>
          <p:nvPr>
            <p:ph type="ftr" sz="quarter" idx="3"/>
          </p:nvPr>
        </p:nvSpPr>
        <p:spPr>
          <a:xfrm>
            <a:off x="3929599" y="152400"/>
            <a:ext cx="3385601" cy="919069"/>
          </a:xfrm>
          <a:prstGeom prst="rect">
            <a:avLst/>
          </a:prstGeom>
          <a:noFill/>
        </p:spPr>
        <p:txBody>
          <a:bodyPr vert="horz" lIns="0" tIns="0" rIns="0" bIns="0" rtlCol="0" anchor="b" anchorCtr="0"/>
          <a:lstStyle>
            <a:lvl1pPr algn="l">
              <a:defRPr sz="2000" b="0">
                <a:solidFill>
                  <a:schemeClr val="bg1"/>
                </a:solidFill>
                <a:latin typeface="Roboto" panose="02000000000000000000" pitchFamily="2" charset="0"/>
                <a:ea typeface="Roboto" panose="02000000000000000000" pitchFamily="2" charset="0"/>
              </a:defRPr>
            </a:lvl1pPr>
          </a:lstStyle>
          <a:p>
            <a:r>
              <a:rPr lang="en-US"/>
              <a:t>Insert-&gt;Header and Footer-&gt;Type Customizable Name</a:t>
            </a:r>
            <a:endParaRPr lang="en-US">
              <a:solidFill>
                <a:schemeClr val="bg1"/>
              </a:solidFill>
            </a:endParaRPr>
          </a:p>
        </p:txBody>
      </p:sp>
      <p:pic>
        <p:nvPicPr>
          <p:cNvPr id="13" name="Picture 12">
            <a:extLst>
              <a:ext uri="{FF2B5EF4-FFF2-40B4-BE49-F238E27FC236}">
                <a16:creationId xmlns:a16="http://schemas.microsoft.com/office/drawing/2014/main" id="{F49CB936-90E7-D144-B9DC-7CF3F98E2FF4}"/>
              </a:ext>
            </a:extLst>
          </p:cNvPr>
          <p:cNvPicPr>
            <a:picLocks noChangeAspect="1"/>
          </p:cNvPicPr>
          <p:nvPr userDrawn="1"/>
        </p:nvPicPr>
        <p:blipFill>
          <a:blip r:embed="rId2"/>
          <a:srcRect/>
          <a:stretch/>
        </p:blipFill>
        <p:spPr>
          <a:xfrm>
            <a:off x="947738" y="1599"/>
            <a:ext cx="2687038" cy="1276343"/>
          </a:xfrm>
          <a:prstGeom prst="rect">
            <a:avLst/>
          </a:prstGeom>
        </p:spPr>
      </p:pic>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7624118" y="0"/>
            <a:ext cx="4567882" cy="6858000"/>
          </a:xfrm>
          <a:prstGeom prst="rect">
            <a:avLst/>
          </a:prstGeom>
        </p:spPr>
        <p:txBody>
          <a:bodyPr anchor="ctr" anchorCtr="0"/>
          <a:lstStyle>
            <a:lvl1pPr marL="0" indent="0" algn="ctr">
              <a:buNone/>
              <a:defRPr b="0" i="0">
                <a:solidFill>
                  <a:schemeClr val="bg1"/>
                </a:solidFill>
                <a:latin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509413788"/>
      </p:ext>
    </p:extLst>
  </p:cSld>
  <p:clrMapOvr>
    <a:masterClrMapping/>
  </p:clrMapOvr>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Slide-Solid Black">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47420D0-6FF1-9C4A-B953-EA4EEABBA308}"/>
              </a:ext>
            </a:extLst>
          </p:cNvPr>
          <p:cNvSpPr>
            <a:spLocks noGrp="1"/>
          </p:cNvSpPr>
          <p:nvPr>
            <p:ph type="ctrTitle" hasCustomPrompt="1"/>
          </p:nvPr>
        </p:nvSpPr>
        <p:spPr>
          <a:xfrm>
            <a:off x="989081" y="3367173"/>
            <a:ext cx="7163317" cy="1160369"/>
          </a:xfrm>
        </p:spPr>
        <p:txBody>
          <a:bodyPr lIns="0" tIns="0" rIns="0" bIns="0" anchor="t" anchorCtr="0">
            <a:noAutofit/>
          </a:bodyPr>
          <a:lstStyle>
            <a:lvl1pPr algn="l">
              <a:defRPr sz="6000" b="1">
                <a:solidFill>
                  <a:schemeClr val="bg1"/>
                </a:solidFill>
                <a:latin typeface="+mj-lt"/>
                <a:ea typeface="Roboto Black" panose="02000000000000000000" pitchFamily="2" charset="0"/>
                <a:cs typeface="Arial" panose="020B0604020202020204" pitchFamily="34" charset="0"/>
              </a:defRPr>
            </a:lvl1pPr>
          </a:lstStyle>
          <a:p>
            <a:r>
              <a:rPr lang="en-US"/>
              <a:t>Thank you</a:t>
            </a:r>
          </a:p>
        </p:txBody>
      </p:sp>
      <p:cxnSp>
        <p:nvCxnSpPr>
          <p:cNvPr id="21" name="Straight Connector 20">
            <a:extLst>
              <a:ext uri="{FF2B5EF4-FFF2-40B4-BE49-F238E27FC236}">
                <a16:creationId xmlns:a16="http://schemas.microsoft.com/office/drawing/2014/main" id="{4F7216A4-2452-1B4B-AE0D-122E7F5A5965}"/>
              </a:ext>
            </a:extLst>
          </p:cNvPr>
          <p:cNvCxnSpPr>
            <a:cxnSpLocks/>
          </p:cNvCxnSpPr>
          <p:nvPr userDrawn="1"/>
        </p:nvCxnSpPr>
        <p:spPr>
          <a:xfrm>
            <a:off x="974126" y="3029213"/>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8625016" y="3029213"/>
            <a:ext cx="2693773"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Presenter Name</a:t>
            </a:r>
          </a:p>
          <a:p>
            <a:pPr lvl="0"/>
            <a:r>
              <a:rPr lang="en-US"/>
              <a:t>Contact Person Title </a:t>
            </a:r>
          </a:p>
          <a:p>
            <a:pPr lvl="0"/>
            <a:r>
              <a:rPr lang="en-US"/>
              <a:t>Contact Person Unit</a:t>
            </a:r>
          </a:p>
          <a:p>
            <a:pPr lvl="0"/>
            <a:endParaRPr lang="en-US"/>
          </a:p>
          <a:p>
            <a:pPr lvl="0"/>
            <a:r>
              <a:rPr lang="en-US"/>
              <a:t>Phone: </a:t>
            </a:r>
          </a:p>
          <a:p>
            <a:pPr lvl="0"/>
            <a:r>
              <a:rPr lang="en-US"/>
              <a:t>Fax: </a:t>
            </a:r>
          </a:p>
          <a:p>
            <a:pPr lvl="0"/>
            <a:r>
              <a:rPr lang="en-US"/>
              <a:t>Email:</a:t>
            </a:r>
          </a:p>
        </p:txBody>
      </p:sp>
      <p:sp>
        <p:nvSpPr>
          <p:cNvPr id="4" name="Rectangle 3">
            <a:extLst>
              <a:ext uri="{FF2B5EF4-FFF2-40B4-BE49-F238E27FC236}">
                <a16:creationId xmlns:a16="http://schemas.microsoft.com/office/drawing/2014/main" id="{1C6ACD65-4DC5-40D8-89A9-EBA0997790E8}"/>
              </a:ext>
            </a:extLst>
          </p:cNvPr>
          <p:cNvSpPr/>
          <p:nvPr userDrawn="1"/>
        </p:nvSpPr>
        <p:spPr>
          <a:xfrm>
            <a:off x="949325" y="5019085"/>
            <a:ext cx="318908"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1268233" y="5019085"/>
            <a:ext cx="2231701" cy="369332"/>
          </a:xfrm>
          <a:solidFill>
            <a:schemeClr val="accent1"/>
          </a:solidFill>
          <a:ln>
            <a:noFill/>
          </a:ln>
        </p:spPr>
        <p:txBody>
          <a:bodyPr wrap="none" lIns="91440" tIns="45720" rIns="91440" bIns="45720">
            <a:spAutoFit/>
          </a:bodyPr>
          <a:lstStyle>
            <a:lvl1pPr marL="0" indent="0">
              <a:buNone/>
              <a:defRPr sz="1800">
                <a:solidFill>
                  <a:schemeClr val="tx1"/>
                </a:solidFill>
                <a:latin typeface="Roboto Black" panose="02000000000000000000" pitchFamily="2" charset="0"/>
                <a:ea typeface="Roboto Black" panose="02000000000000000000" pitchFamily="2" charset="0"/>
              </a:defRPr>
            </a:lvl1pPr>
          </a:lstStyle>
          <a:p>
            <a:pPr lvl="0"/>
            <a:r>
              <a:rPr lang="en-US"/>
              <a:t>Insert Web Address</a:t>
            </a:r>
          </a:p>
        </p:txBody>
      </p:sp>
      <p:grpSp>
        <p:nvGrpSpPr>
          <p:cNvPr id="11" name="Group 10">
            <a:extLst>
              <a:ext uri="{FF2B5EF4-FFF2-40B4-BE49-F238E27FC236}">
                <a16:creationId xmlns:a16="http://schemas.microsoft.com/office/drawing/2014/main" id="{5625728D-FF50-4FF2-AC2E-B13A3D44D5B9}"/>
              </a:ext>
            </a:extLst>
          </p:cNvPr>
          <p:cNvGrpSpPr/>
          <p:nvPr/>
        </p:nvGrpSpPr>
        <p:grpSpPr>
          <a:xfrm>
            <a:off x="1071271" y="5122118"/>
            <a:ext cx="142379" cy="150373"/>
            <a:chOff x="3057746" y="812006"/>
            <a:chExt cx="173610" cy="183357"/>
          </a:xfrm>
          <a:noFill/>
        </p:grpSpPr>
        <p:cxnSp>
          <p:nvCxnSpPr>
            <p:cNvPr id="12" name="Straight Connector 11">
              <a:extLst>
                <a:ext uri="{FF2B5EF4-FFF2-40B4-BE49-F238E27FC236}">
                  <a16:creationId xmlns:a16="http://schemas.microsoft.com/office/drawing/2014/main" id="{58A6E0DE-15E0-485B-8083-6D1BB965B9B6}"/>
                </a:ext>
              </a:extLst>
            </p:cNvPr>
            <p:cNvCxnSpPr/>
            <p:nvPr userDrawn="1"/>
          </p:nvCxnSpPr>
          <p:spPr>
            <a:xfrm>
              <a:off x="3057746" y="904875"/>
              <a:ext cx="173610"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184EFEE4-DF1C-4FDF-ABC6-804BF8FA2941}"/>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The University of Iowa">
            <a:extLst>
              <a:ext uri="{FF2B5EF4-FFF2-40B4-BE49-F238E27FC236}">
                <a16:creationId xmlns:a16="http://schemas.microsoft.com/office/drawing/2014/main" id="{6179B039-C5FC-F04C-AB21-BEF980B032D5}"/>
              </a:ext>
            </a:extLst>
          </p:cNvPr>
          <p:cNvPicPr>
            <a:picLocks noChangeAspect="1"/>
          </p:cNvPicPr>
          <p:nvPr userDrawn="1"/>
        </p:nvPicPr>
        <p:blipFill>
          <a:blip r:embed="rId2"/>
          <a:stretch>
            <a:fillRect/>
          </a:stretch>
        </p:blipFill>
        <p:spPr>
          <a:xfrm>
            <a:off x="8625016" y="0"/>
            <a:ext cx="2693773" cy="1279542"/>
          </a:xfrm>
          <a:prstGeom prst="rect">
            <a:avLst/>
          </a:prstGeom>
        </p:spPr>
      </p:pic>
      <p:sp>
        <p:nvSpPr>
          <p:cNvPr id="17" name="Footer Placeholder 4">
            <a:extLst>
              <a:ext uri="{FF2B5EF4-FFF2-40B4-BE49-F238E27FC236}">
                <a16:creationId xmlns:a16="http://schemas.microsoft.com/office/drawing/2014/main" id="{70E4C36A-C453-EE4B-A1E5-D1232C361273}"/>
              </a:ext>
            </a:extLst>
          </p:cNvPr>
          <p:cNvSpPr>
            <a:spLocks noGrp="1"/>
          </p:cNvSpPr>
          <p:nvPr>
            <p:ph type="ftr" sz="quarter" idx="3"/>
          </p:nvPr>
        </p:nvSpPr>
        <p:spPr>
          <a:xfrm>
            <a:off x="956096" y="2463764"/>
            <a:ext cx="7157006" cy="365125"/>
          </a:xfrm>
          <a:prstGeom prst="rect">
            <a:avLst/>
          </a:prstGeom>
          <a:noFill/>
        </p:spPr>
        <p:txBody>
          <a:bodyPr vert="horz" lIns="0" tIns="0" rIns="0" bIns="0" rtlCol="0" anchor="ctr"/>
          <a:lstStyle>
            <a:lvl1pPr algn="l">
              <a:defRPr sz="1800" b="0">
                <a:solidFill>
                  <a:schemeClr val="bg1"/>
                </a:solidFill>
              </a:defRPr>
            </a:lvl1pPr>
          </a:lstStyle>
          <a:p>
            <a:r>
              <a:rPr lang="en-US"/>
              <a:t>Insert-&gt;Header and Footer-&gt;Type Customizable Name</a:t>
            </a:r>
          </a:p>
        </p:txBody>
      </p:sp>
    </p:spTree>
    <p:extLst>
      <p:ext uri="{BB962C8B-B14F-4D97-AF65-F5344CB8AC3E}">
        <p14:creationId xmlns:p14="http://schemas.microsoft.com/office/powerpoint/2010/main" val="37886445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9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OWA Logo with Text">
    <p:bg>
      <p:bgPr>
        <a:solidFill>
          <a:schemeClr val="tx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B993FB4-4336-2048-A6A4-FA306EBBE714}"/>
              </a:ext>
            </a:extLst>
          </p:cNvPr>
          <p:cNvSpPr>
            <a:spLocks noGrp="1"/>
          </p:cNvSpPr>
          <p:nvPr>
            <p:ph type="title" hasCustomPrompt="1"/>
          </p:nvPr>
        </p:nvSpPr>
        <p:spPr>
          <a:xfrm>
            <a:off x="838200" y="4485842"/>
            <a:ext cx="10515600" cy="896116"/>
          </a:xfrm>
        </p:spPr>
        <p:txBody>
          <a:bodyPr/>
          <a:lstStyle>
            <a:lvl1pPr algn="ctr">
              <a:defRPr>
                <a:solidFill>
                  <a:schemeClr val="bg1"/>
                </a:solidFill>
              </a:defRPr>
            </a:lvl1pPr>
          </a:lstStyle>
          <a:p>
            <a:r>
              <a:rPr lang="en-US"/>
              <a:t>Closing Slide Header</a:t>
            </a:r>
          </a:p>
        </p:txBody>
      </p:sp>
      <p:pic>
        <p:nvPicPr>
          <p:cNvPr id="4" name="Picture 3" descr="The University of Iowa">
            <a:extLst>
              <a:ext uri="{FF2B5EF4-FFF2-40B4-BE49-F238E27FC236}">
                <a16:creationId xmlns:a16="http://schemas.microsoft.com/office/drawing/2014/main" id="{D94B893B-3A5E-A84C-9A26-CCC1CC0A2366}"/>
              </a:ext>
            </a:extLst>
          </p:cNvPr>
          <p:cNvPicPr>
            <a:picLocks noChangeAspect="1"/>
          </p:cNvPicPr>
          <p:nvPr userDrawn="1"/>
        </p:nvPicPr>
        <p:blipFill>
          <a:blip r:embed="rId2"/>
          <a:stretch>
            <a:fillRect/>
          </a:stretch>
        </p:blipFill>
        <p:spPr>
          <a:xfrm>
            <a:off x="2286000" y="675842"/>
            <a:ext cx="7620000" cy="3810000"/>
          </a:xfrm>
          <a:prstGeom prst="rect">
            <a:avLst/>
          </a:prstGeom>
        </p:spPr>
      </p:pic>
    </p:spTree>
    <p:extLst>
      <p:ext uri="{BB962C8B-B14F-4D97-AF65-F5344CB8AC3E}">
        <p14:creationId xmlns:p14="http://schemas.microsoft.com/office/powerpoint/2010/main" val="2730753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OWA Logo only">
    <p:bg>
      <p:bgPr>
        <a:solidFill>
          <a:schemeClr val="tx1"/>
        </a:solidFill>
        <a:effectLst/>
      </p:bgPr>
    </p:bg>
    <p:spTree>
      <p:nvGrpSpPr>
        <p:cNvPr id="1" name=""/>
        <p:cNvGrpSpPr/>
        <p:nvPr/>
      </p:nvGrpSpPr>
      <p:grpSpPr>
        <a:xfrm>
          <a:off x="0" y="0"/>
          <a:ext cx="0" cy="0"/>
          <a:chOff x="0" y="0"/>
          <a:chExt cx="0" cy="0"/>
        </a:xfrm>
      </p:grpSpPr>
      <p:pic>
        <p:nvPicPr>
          <p:cNvPr id="4" name="Picture 3" descr="The University of Iowa">
            <a:extLst>
              <a:ext uri="{FF2B5EF4-FFF2-40B4-BE49-F238E27FC236}">
                <a16:creationId xmlns:a16="http://schemas.microsoft.com/office/drawing/2014/main" id="{D94B893B-3A5E-A84C-9A26-CCC1CC0A2366}"/>
              </a:ext>
            </a:extLst>
          </p:cNvPr>
          <p:cNvPicPr>
            <a:picLocks noChangeAspect="1"/>
          </p:cNvPicPr>
          <p:nvPr userDrawn="1"/>
        </p:nvPicPr>
        <p:blipFill>
          <a:blip r:embed="rId2"/>
          <a:stretch>
            <a:fillRect/>
          </a:stretch>
        </p:blipFill>
        <p:spPr>
          <a:xfrm>
            <a:off x="2286000" y="1524000"/>
            <a:ext cx="7620000" cy="3810000"/>
          </a:xfrm>
          <a:prstGeom prst="rect">
            <a:avLst/>
          </a:prstGeom>
        </p:spPr>
      </p:pic>
    </p:spTree>
    <p:extLst>
      <p:ext uri="{BB962C8B-B14F-4D97-AF65-F5344CB8AC3E}">
        <p14:creationId xmlns:p14="http://schemas.microsoft.com/office/powerpoint/2010/main" val="1974530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FDAAAE-A75E-4981-B741-75B6E806D05D}"/>
              </a:ext>
            </a:extLst>
          </p:cNvPr>
          <p:cNvSpPr>
            <a:spLocks noGrp="1"/>
          </p:cNvSpPr>
          <p:nvPr>
            <p:ph type="dt" sz="half" idx="10"/>
          </p:nvPr>
        </p:nvSpPr>
        <p:spPr/>
        <p:txBody>
          <a:bodyPr/>
          <a:lstStyle/>
          <a:p>
            <a:fld id="{4B22BFCF-15B8-43EF-ABD7-00241182533B}" type="datetimeFigureOut">
              <a:rPr lang="en-US" smtClean="0"/>
              <a:t>5/31/23</a:t>
            </a:fld>
            <a:endParaRPr lang="en-US"/>
          </a:p>
        </p:txBody>
      </p:sp>
      <p:sp>
        <p:nvSpPr>
          <p:cNvPr id="3" name="Footer Placeholder 2">
            <a:extLst>
              <a:ext uri="{FF2B5EF4-FFF2-40B4-BE49-F238E27FC236}">
                <a16:creationId xmlns:a16="http://schemas.microsoft.com/office/drawing/2014/main" id="{CB4477AE-736D-490C-98BB-029D04A695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FC6A17-85EF-4817-A78E-92DFC5C8A0D4}"/>
              </a:ext>
            </a:extLst>
          </p:cNvPr>
          <p:cNvSpPr>
            <a:spLocks noGrp="1"/>
          </p:cNvSpPr>
          <p:nvPr>
            <p:ph type="sldNum" sz="quarter" idx="12"/>
          </p:nvPr>
        </p:nvSpPr>
        <p:spPr/>
        <p:txBody>
          <a:bodyPr/>
          <a:lstStyle/>
          <a:p>
            <a:fld id="{63915174-A0AB-4369-8E72-E6FC37FEA5A1}" type="slidenum">
              <a:rPr lang="en-US" smtClean="0"/>
              <a:t>‹#›</a:t>
            </a:fld>
            <a:endParaRPr lang="en-US"/>
          </a:p>
        </p:txBody>
      </p:sp>
    </p:spTree>
    <p:extLst>
      <p:ext uri="{BB962C8B-B14F-4D97-AF65-F5344CB8AC3E}">
        <p14:creationId xmlns:p14="http://schemas.microsoft.com/office/powerpoint/2010/main" val="109392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Image–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60097" y="2184901"/>
            <a:ext cx="6155725" cy="2561760"/>
          </a:xfrm>
        </p:spPr>
        <p:txBody>
          <a:bodyPr anchor="ctr" anchorCtr="0">
            <a:normAutofit/>
          </a:bodyPr>
          <a:lstStyle>
            <a:lvl1pPr algn="l">
              <a:defRPr sz="5500" b="1">
                <a:solidFill>
                  <a:schemeClr val="tx1"/>
                </a:solidFill>
                <a:latin typeface="Arial" panose="020B0604020202020204" pitchFamily="34" charset="0"/>
                <a:cs typeface="Arial" panose="020B0604020202020204" pitchFamily="34" charset="0"/>
              </a:defRPr>
            </a:lvl1pPr>
          </a:lstStyle>
          <a:p>
            <a:r>
              <a:rPr lang="en-US"/>
              <a:t>Example of the Presentation </a:t>
            </a:r>
            <a:br>
              <a:rPr lang="en-US"/>
            </a:br>
            <a:r>
              <a:rPr lang="en-US"/>
              <a:t>Title Slide</a:t>
            </a:r>
          </a:p>
        </p:txBody>
      </p:sp>
      <p:sp>
        <p:nvSpPr>
          <p:cNvPr id="3" name="Subtitle 2">
            <a:extLst>
              <a:ext uri="{FF2B5EF4-FFF2-40B4-BE49-F238E27FC236}">
                <a16:creationId xmlns:a16="http://schemas.microsoft.com/office/drawing/2014/main" id="{95B3A797-13D4-A243-B1AE-4498B36D475C}"/>
              </a:ext>
            </a:extLst>
          </p:cNvPr>
          <p:cNvSpPr>
            <a:spLocks noGrp="1"/>
          </p:cNvSpPr>
          <p:nvPr>
            <p:ph type="subTitle" idx="1" hasCustomPrompt="1"/>
          </p:nvPr>
        </p:nvSpPr>
        <p:spPr>
          <a:xfrm>
            <a:off x="960098" y="4676833"/>
            <a:ext cx="6155726" cy="494797"/>
          </a:xfrm>
        </p:spPr>
        <p:txBody>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17" name="Text Placeholder 15">
            <a:extLst>
              <a:ext uri="{FF2B5EF4-FFF2-40B4-BE49-F238E27FC236}">
                <a16:creationId xmlns:a16="http://schemas.microsoft.com/office/drawing/2014/main" id="{884DA5E7-4B71-0543-8E46-EC2A81EAE3C1}"/>
              </a:ext>
            </a:extLst>
          </p:cNvPr>
          <p:cNvSpPr>
            <a:spLocks noGrp="1"/>
          </p:cNvSpPr>
          <p:nvPr>
            <p:ph type="body" sz="quarter" idx="10" hasCustomPrompt="1"/>
          </p:nvPr>
        </p:nvSpPr>
        <p:spPr>
          <a:xfrm>
            <a:off x="960096" y="5139429"/>
            <a:ext cx="6155726" cy="495309"/>
          </a:xfrm>
        </p:spPr>
        <p:txBody>
          <a:bodyPr>
            <a:normAutofit/>
          </a:bodyPr>
          <a:lstStyle>
            <a:lvl1pPr marL="0" inden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2020</a:t>
            </a:r>
          </a:p>
        </p:txBody>
      </p:sp>
      <p:sp>
        <p:nvSpPr>
          <p:cNvPr id="8" name="Footer Placeholder 4">
            <a:extLst>
              <a:ext uri="{FF2B5EF4-FFF2-40B4-BE49-F238E27FC236}">
                <a16:creationId xmlns:a16="http://schemas.microsoft.com/office/drawing/2014/main" id="{6EBCADCB-4DBB-9C43-A696-780C05775738}"/>
              </a:ext>
            </a:extLst>
          </p:cNvPr>
          <p:cNvSpPr>
            <a:spLocks noGrp="1"/>
          </p:cNvSpPr>
          <p:nvPr>
            <p:ph type="ftr" sz="quarter" idx="3"/>
          </p:nvPr>
        </p:nvSpPr>
        <p:spPr>
          <a:xfrm>
            <a:off x="3929599" y="152400"/>
            <a:ext cx="3385601" cy="919069"/>
          </a:xfrm>
          <a:prstGeom prst="rect">
            <a:avLst/>
          </a:prstGeom>
          <a:noFill/>
        </p:spPr>
        <p:txBody>
          <a:bodyPr vert="horz" lIns="0" tIns="0" rIns="0" bIns="0" rtlCol="0" anchor="b" anchorCtr="0"/>
          <a:lstStyle>
            <a:lvl1pPr algn="l">
              <a:defRPr sz="20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p>
        </p:txBody>
      </p:sp>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7624118" y="0"/>
            <a:ext cx="4567882"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p>
        </p:txBody>
      </p:sp>
      <p:pic>
        <p:nvPicPr>
          <p:cNvPr id="13" name="Picture 12">
            <a:extLst>
              <a:ext uri="{FF2B5EF4-FFF2-40B4-BE49-F238E27FC236}">
                <a16:creationId xmlns:a16="http://schemas.microsoft.com/office/drawing/2014/main" id="{D73F5E00-2329-6246-A2BB-7BCD46F83907}"/>
              </a:ext>
            </a:extLst>
          </p:cNvPr>
          <p:cNvPicPr>
            <a:picLocks noChangeAspect="1"/>
          </p:cNvPicPr>
          <p:nvPr userDrawn="1"/>
        </p:nvPicPr>
        <p:blipFill>
          <a:blip r:embed="rId2"/>
          <a:srcRect/>
          <a:stretch/>
        </p:blipFill>
        <p:spPr>
          <a:xfrm>
            <a:off x="947738" y="0"/>
            <a:ext cx="2687038" cy="1279542"/>
          </a:xfrm>
          <a:prstGeom prst="rect">
            <a:avLst/>
          </a:prstGeom>
        </p:spPr>
      </p:pic>
    </p:spTree>
    <p:extLst>
      <p:ext uri="{BB962C8B-B14F-4D97-AF65-F5344CB8AC3E}">
        <p14:creationId xmlns:p14="http://schemas.microsoft.com/office/powerpoint/2010/main" val="2339209882"/>
      </p:ext>
    </p:extLst>
  </p:cSld>
  <p:clrMapOvr>
    <a:masterClrMapping/>
  </p:clrMapOvr>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759906"/>
          </a:xfrm>
        </p:spPr>
        <p:txBody>
          <a:bodyPr lIns="0" tIns="0" rIns="0" bIns="0" anchor="t" anchorCtr="0">
            <a:norm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a:t>Section Header</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578471"/>
            <a:ext cx="76853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52500" y="3791876"/>
            <a:ext cx="10286999" cy="407460"/>
          </a:xfrm>
        </p:spPr>
        <p:txBody>
          <a:bodyPr lIns="0" tIns="0" rIns="0" bIns="0"/>
          <a:lstStyle>
            <a:lvl1pPr marL="0" indent="0" algn="l">
              <a:buNone/>
              <a:defRPr sz="2400" b="0">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Subtitle</a:t>
            </a:r>
          </a:p>
        </p:txBody>
      </p:sp>
    </p:spTree>
    <p:extLst>
      <p:ext uri="{BB962C8B-B14F-4D97-AF65-F5344CB8AC3E}">
        <p14:creationId xmlns:p14="http://schemas.microsoft.com/office/powerpoint/2010/main" val="27212720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00" userDrawn="1">
          <p15:clr>
            <a:srgbClr val="FBAE40"/>
          </p15:clr>
        </p15:guide>
        <p15:guide id="4" pos="7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759907"/>
          </a:xfrm>
        </p:spPr>
        <p:txBody>
          <a:bodyPr lIns="0" tIns="0" rIns="0" bIns="0" anchor="t" anchorCtr="0">
            <a:normAutofit/>
          </a:bodyPr>
          <a:lstStyle>
            <a:lvl1pPr algn="l">
              <a:defRPr sz="6000" b="1">
                <a:solidFill>
                  <a:schemeClr val="bg1"/>
                </a:solidFill>
                <a:latin typeface="+mj-lt"/>
                <a:ea typeface="Roboto Black" panose="02000000000000000000" pitchFamily="2" charset="0"/>
                <a:cs typeface="Arial" panose="020B0604020202020204" pitchFamily="34" charset="0"/>
              </a:defRPr>
            </a:lvl1pPr>
          </a:lstStyle>
          <a:p>
            <a:r>
              <a:rPr lang="en-US" noProof="0"/>
              <a:t>Section Header</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578471"/>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8FB54BE8-0526-614C-A06E-8C6258999B24}"/>
              </a:ext>
            </a:extLst>
          </p:cNvPr>
          <p:cNvSpPr>
            <a:spLocks noGrp="1"/>
          </p:cNvSpPr>
          <p:nvPr>
            <p:ph type="subTitle" idx="1" hasCustomPrompt="1"/>
          </p:nvPr>
        </p:nvSpPr>
        <p:spPr>
          <a:xfrm>
            <a:off x="952500" y="3791876"/>
            <a:ext cx="10286999" cy="407460"/>
          </a:xfrm>
        </p:spPr>
        <p:txBody>
          <a:bodyPr lIns="0" tIns="0" rIns="0" bIns="0"/>
          <a:lstStyle>
            <a:lvl1pPr marL="0" indent="0" algn="l">
              <a:buNone/>
              <a:defRPr sz="2400" b="0">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Subtitle</a:t>
            </a:r>
          </a:p>
        </p:txBody>
      </p:sp>
    </p:spTree>
    <p:extLst>
      <p:ext uri="{BB962C8B-B14F-4D97-AF65-F5344CB8AC3E}">
        <p14:creationId xmlns:p14="http://schemas.microsoft.com/office/powerpoint/2010/main" val="5092828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 Photo">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2C17923A-4119-CF48-9F2D-05B0A69EBAD5}"/>
              </a:ext>
            </a:extLst>
          </p:cNvPr>
          <p:cNvSpPr>
            <a:spLocks noGrp="1"/>
          </p:cNvSpPr>
          <p:nvPr>
            <p:ph type="pic" sz="quarter" idx="11"/>
          </p:nvPr>
        </p:nvSpPr>
        <p:spPr>
          <a:xfrm>
            <a:off x="0" y="0"/>
            <a:ext cx="12192000" cy="6858000"/>
          </a:xfrm>
        </p:spPr>
        <p:txBody>
          <a:bodyPr anchor="ctr" anchorCtr="0"/>
          <a:lstStyle>
            <a:lvl1pPr marL="0" indent="0" algn="ctr">
              <a:buNone/>
              <a:defRPr>
                <a:solidFill>
                  <a:schemeClr val="accent3"/>
                </a:solidFill>
              </a:defRPr>
            </a:lvl1pPr>
          </a:lstStyle>
          <a:p>
            <a:r>
              <a:rPr lang="en-US"/>
              <a:t>Click icon to add picture</a:t>
            </a:r>
          </a:p>
        </p:txBody>
      </p:sp>
      <p:sp>
        <p:nvSpPr>
          <p:cNvPr id="2" name="Title 1">
            <a:extLst>
              <a:ext uri="{FF2B5EF4-FFF2-40B4-BE49-F238E27FC236}">
                <a16:creationId xmlns:a16="http://schemas.microsoft.com/office/drawing/2014/main" id="{D8224488-0ADE-1843-91C1-1CA371373F2D}"/>
              </a:ext>
            </a:extLst>
          </p:cNvPr>
          <p:cNvSpPr>
            <a:spLocks noGrp="1"/>
          </p:cNvSpPr>
          <p:nvPr>
            <p:ph type="title" hasCustomPrompt="1"/>
          </p:nvPr>
        </p:nvSpPr>
        <p:spPr>
          <a:xfrm>
            <a:off x="1027661" y="2215171"/>
            <a:ext cx="4368798" cy="646331"/>
          </a:xfrm>
          <a:solidFill>
            <a:schemeClr val="accent1"/>
          </a:solidFill>
        </p:spPr>
        <p:txBody>
          <a:bodyPr wrap="square" lIns="91440" tIns="91440" bIns="0">
            <a:spAutoFit/>
          </a:bodyPr>
          <a:lstStyle/>
          <a:p>
            <a:r>
              <a:rPr lang="en-US"/>
              <a:t>SECTION HEADER</a:t>
            </a:r>
          </a:p>
        </p:txBody>
      </p:sp>
    </p:spTree>
    <p:extLst>
      <p:ext uri="{BB962C8B-B14F-4D97-AF65-F5344CB8AC3E}">
        <p14:creationId xmlns:p14="http://schemas.microsoft.com/office/powerpoint/2010/main" val="238807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070F21D-F194-034E-812B-69D1C6CDD0DE}"/>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24" name="Straight Connector 23">
            <a:extLst>
              <a:ext uri="{FF2B5EF4-FFF2-40B4-BE49-F238E27FC236}">
                <a16:creationId xmlns:a16="http://schemas.microsoft.com/office/drawing/2014/main" id="{9BA13FBC-A4AA-9B4F-8E9B-12CD6600150E}"/>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22C1D3A-9762-7F4D-AB5C-A3F0114B67B2}"/>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6" name="Picture 15" descr="The University of Iowa">
            <a:extLst>
              <a:ext uri="{FF2B5EF4-FFF2-40B4-BE49-F238E27FC236}">
                <a16:creationId xmlns:a16="http://schemas.microsoft.com/office/drawing/2014/main" id="{7148CCDA-64E4-6A4E-A6A7-D2AB55159A1A}"/>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5" name="Footer Placeholder 4">
            <a:extLst>
              <a:ext uri="{FF2B5EF4-FFF2-40B4-BE49-F238E27FC236}">
                <a16:creationId xmlns:a16="http://schemas.microsoft.com/office/drawing/2014/main" id="{EFAE079D-23CF-2543-B543-90A5EB0D2C26}"/>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177833841"/>
      </p:ext>
    </p:extLst>
  </p:cSld>
  <p:clrMapOvr>
    <a:masterClrMapping/>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userDrawn="1">
          <p15:clr>
            <a:srgbClr val="FBAE40"/>
          </p15:clr>
        </p15:guide>
        <p15:guide id="8" orient="horz" pos="374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E68DE55-0579-EC46-BD52-181870AFB63C}"/>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20" name="Straight Connector 19">
            <a:extLst>
              <a:ext uri="{FF2B5EF4-FFF2-40B4-BE49-F238E27FC236}">
                <a16:creationId xmlns:a16="http://schemas.microsoft.com/office/drawing/2014/main" id="{88200BB2-D6D1-6642-8F66-9B4F37EC8187}"/>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F35C2BC9-7AF3-6D49-8036-36D81872E84B}"/>
              </a:ext>
            </a:extLst>
          </p:cNvPr>
          <p:cNvSpPr>
            <a:spLocks noGrp="1"/>
          </p:cNvSpPr>
          <p:nvPr>
            <p:ph idx="10"/>
          </p:nvPr>
        </p:nvSpPr>
        <p:spPr>
          <a:xfrm>
            <a:off x="952498" y="1686757"/>
            <a:ext cx="10251527" cy="4256843"/>
          </a:xfrm>
        </p:spPr>
        <p:txBody>
          <a:bodyPr lIns="0" tIns="0" rIns="0" bIns="0"/>
          <a:lstStyle>
            <a:lvl1pPr marL="228600" indent="-22860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6858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0937044-371D-C149-9F72-3D8FBA4605CF}"/>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4" name="Picture 13" descr="The University of Iowa">
            <a:extLst>
              <a:ext uri="{FF2B5EF4-FFF2-40B4-BE49-F238E27FC236}">
                <a16:creationId xmlns:a16="http://schemas.microsoft.com/office/drawing/2014/main" id="{DC5F3A3D-928C-F445-ACB3-2C38F21F6DAC}"/>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3" name="Footer Placeholder 4">
            <a:extLst>
              <a:ext uri="{FF2B5EF4-FFF2-40B4-BE49-F238E27FC236}">
                <a16:creationId xmlns:a16="http://schemas.microsoft.com/office/drawing/2014/main" id="{52F140A7-DF6E-3245-BC22-1F0E9CFEE8E1}"/>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Tech Forum 2023  &gt; Institute for Clinical and Translational Science</a:t>
            </a:r>
          </a:p>
        </p:txBody>
      </p:sp>
    </p:spTree>
    <p:extLst>
      <p:ext uri="{BB962C8B-B14F-4D97-AF65-F5344CB8AC3E}">
        <p14:creationId xmlns:p14="http://schemas.microsoft.com/office/powerpoint/2010/main" val="691165391"/>
      </p:ext>
    </p:extLst>
  </p:cSld>
  <p:clrMapOvr>
    <a:masterClrMapping/>
  </p:clrMapOvr>
  <p:extLst>
    <p:ext uri="{DCECCB84-F9BA-43D5-87BE-67443E8EF086}">
      <p15:sldGuideLst xmlns:p15="http://schemas.microsoft.com/office/powerpoint/2012/main">
        <p15:guide id="1" orient="horz" pos="696" userDrawn="1">
          <p15:clr>
            <a:srgbClr val="FBAE40"/>
          </p15:clr>
        </p15:guide>
        <p15:guide id="2" pos="600" userDrawn="1">
          <p15:clr>
            <a:srgbClr val="FBAE40"/>
          </p15:clr>
        </p15:guide>
        <p15:guide id="3" pos="7080" userDrawn="1">
          <p15:clr>
            <a:srgbClr val="FBAE40"/>
          </p15:clr>
        </p15:guide>
        <p15:guide id="4" pos="3840" userDrawn="1">
          <p15:clr>
            <a:srgbClr val="FBAE40"/>
          </p15:clr>
        </p15:guide>
        <p15:guide id="5" orient="horz" pos="1056" userDrawn="1">
          <p15:clr>
            <a:srgbClr val="FBAE40"/>
          </p15:clr>
        </p15:guide>
        <p15:guide id="7" orient="horz" pos="3744" userDrawn="1">
          <p15:clr>
            <a:srgbClr val="FBAE40"/>
          </p15:clr>
        </p15:guide>
        <p15:guide id="8" orient="horz" pos="240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47C82-65E8-6F4A-93F5-B60D5D90FAEC}"/>
              </a:ext>
            </a:extLst>
          </p:cNvPr>
          <p:cNvSpPr>
            <a:spLocks noGrp="1"/>
          </p:cNvSpPr>
          <p:nvPr>
            <p:ph type="title"/>
          </p:nvPr>
        </p:nvSpPr>
        <p:spPr>
          <a:xfrm>
            <a:off x="838200" y="365126"/>
            <a:ext cx="10515600" cy="896116"/>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D0A12C-E82E-3F40-8F2F-F914F24F0B62}"/>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0061491"/>
      </p:ext>
    </p:extLst>
  </p:cSld>
  <p:clrMap bg1="lt1" tx1="dk1" bg2="lt2" tx2="dk2" accent1="accent1" accent2="accent2" accent3="accent3" accent4="accent4" accent5="accent5" accent6="accent6" hlink="hlink" folHlink="folHlink"/>
  <p:sldLayoutIdLst>
    <p:sldLayoutId id="2147483656" r:id="rId1"/>
    <p:sldLayoutId id="2147483687" r:id="rId2"/>
    <p:sldLayoutId id="2147483688" r:id="rId3"/>
    <p:sldLayoutId id="2147483684" r:id="rId4"/>
    <p:sldLayoutId id="2147483663" r:id="rId5"/>
    <p:sldLayoutId id="2147483686" r:id="rId6"/>
    <p:sldLayoutId id="2147483690" r:id="rId7"/>
    <p:sldLayoutId id="2147483682" r:id="rId8"/>
    <p:sldLayoutId id="2147483650" r:id="rId9"/>
    <p:sldLayoutId id="2147483662" r:id="rId10"/>
    <p:sldLayoutId id="2147483670" r:id="rId11"/>
    <p:sldLayoutId id="2147483667" r:id="rId12"/>
    <p:sldLayoutId id="2147483668" r:id="rId13"/>
    <p:sldLayoutId id="2147483674" r:id="rId14"/>
    <p:sldLayoutId id="2147483675" r:id="rId15"/>
    <p:sldLayoutId id="2147483677" r:id="rId16"/>
    <p:sldLayoutId id="2147483676" r:id="rId17"/>
    <p:sldLayoutId id="2147483672" r:id="rId18"/>
    <p:sldLayoutId id="2147483692" r:id="rId19"/>
    <p:sldLayoutId id="2147483669" r:id="rId20"/>
    <p:sldLayoutId id="2147483671" r:id="rId21"/>
    <p:sldLayoutId id="2147483673" r:id="rId22"/>
    <p:sldLayoutId id="2147483679" r:id="rId23"/>
    <p:sldLayoutId id="2147483680" r:id="rId24"/>
    <p:sldLayoutId id="2147483681" r:id="rId25"/>
    <p:sldLayoutId id="2147483654" r:id="rId26"/>
    <p:sldLayoutId id="2147483655" r:id="rId27"/>
    <p:sldLayoutId id="2147483665" r:id="rId28"/>
    <p:sldLayoutId id="2147483664" r:id="rId29"/>
    <p:sldLayoutId id="2147483689" r:id="rId30"/>
    <p:sldLayoutId id="2147483693" r:id="rId31"/>
    <p:sldLayoutId id="2147483691" r:id="rId32"/>
    <p:sldLayoutId id="2147483694" r:id="rId33"/>
  </p:sldLayoutIdLst>
  <p:hf sldNum="0" hdr="0" dt="0"/>
  <p:txStyles>
    <p:titleStyle>
      <a:lvl1pPr algn="l" defTabSz="914400" rtl="0" eaLnBrk="1" latinLnBrk="0" hangingPunct="1">
        <a:lnSpc>
          <a:spcPct val="90000"/>
        </a:lnSpc>
        <a:spcBef>
          <a:spcPct val="0"/>
        </a:spcBef>
        <a:buNone/>
        <a:defRPr sz="4000" b="1" kern="1200">
          <a:solidFill>
            <a:schemeClr val="tx1"/>
          </a:solidFill>
          <a:latin typeface="Roboto" panose="02000000000000000000" pitchFamily="2" charset="0"/>
          <a:ea typeface="Roboto" panose="02000000000000000000" pitchFamily="2" charset="0"/>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685800" indent="-228600" algn="l" defTabSz="914400" rtl="0" eaLnBrk="1" latinLnBrk="0" hangingPunct="1">
        <a:lnSpc>
          <a:spcPct val="100000"/>
        </a:lnSpc>
        <a:spcBef>
          <a:spcPts val="500"/>
        </a:spcBef>
        <a:buFont typeface="Roboto" panose="02000000000000000000" pitchFamily="2" charset="0"/>
        <a:buChar char="–"/>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mailto:h-davis@uiowa.edu" TargetMode="External"/><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8.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9.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80B23-7308-1745-A1A9-A5522BA49EE8}"/>
              </a:ext>
            </a:extLst>
          </p:cNvPr>
          <p:cNvSpPr>
            <a:spLocks noGrp="1"/>
          </p:cNvSpPr>
          <p:nvPr>
            <p:ph type="ctrTitle"/>
          </p:nvPr>
        </p:nvSpPr>
        <p:spPr>
          <a:xfrm>
            <a:off x="974724" y="2677626"/>
            <a:ext cx="7336518" cy="1843238"/>
          </a:xfrm>
        </p:spPr>
        <p:txBody>
          <a:bodyPr>
            <a:normAutofit/>
          </a:bodyPr>
          <a:lstStyle/>
          <a:p>
            <a:r>
              <a:rPr lang="en-US" dirty="0"/>
              <a:t>The Iowa Health Data Resource (IHDR)</a:t>
            </a:r>
          </a:p>
        </p:txBody>
      </p:sp>
      <p:sp>
        <p:nvSpPr>
          <p:cNvPr id="12" name="Subtitle 11">
            <a:extLst>
              <a:ext uri="{FF2B5EF4-FFF2-40B4-BE49-F238E27FC236}">
                <a16:creationId xmlns:a16="http://schemas.microsoft.com/office/drawing/2014/main" id="{ADA0161C-D166-6E4C-8069-E1FBFE0BE5F2}"/>
              </a:ext>
            </a:extLst>
          </p:cNvPr>
          <p:cNvSpPr>
            <a:spLocks noGrp="1"/>
          </p:cNvSpPr>
          <p:nvPr>
            <p:ph type="subTitle" idx="1"/>
          </p:nvPr>
        </p:nvSpPr>
        <p:spPr>
          <a:xfrm>
            <a:off x="974725" y="4709625"/>
            <a:ext cx="7336518" cy="1177421"/>
          </a:xfrm>
        </p:spPr>
        <p:txBody>
          <a:bodyPr>
            <a:normAutofit/>
          </a:bodyPr>
          <a:lstStyle/>
          <a:p>
            <a:r>
              <a:rPr lang="en-US" dirty="0"/>
              <a:t>Heath Davis MS, MLIS, FAMIA (they/them)</a:t>
            </a:r>
          </a:p>
          <a:p>
            <a:r>
              <a:rPr lang="en-US" dirty="0"/>
              <a:t>Assistant Director Iowa Health Data Resource</a:t>
            </a:r>
          </a:p>
        </p:txBody>
      </p:sp>
      <p:sp>
        <p:nvSpPr>
          <p:cNvPr id="13" name="Text Placeholder 12">
            <a:extLst>
              <a:ext uri="{FF2B5EF4-FFF2-40B4-BE49-F238E27FC236}">
                <a16:creationId xmlns:a16="http://schemas.microsoft.com/office/drawing/2014/main" id="{6C5EE2B8-026E-D04B-8925-60FA6F76C380}"/>
              </a:ext>
            </a:extLst>
          </p:cNvPr>
          <p:cNvSpPr>
            <a:spLocks noGrp="1"/>
          </p:cNvSpPr>
          <p:nvPr>
            <p:ph type="body" sz="quarter" idx="10"/>
          </p:nvPr>
        </p:nvSpPr>
        <p:spPr>
          <a:xfrm>
            <a:off x="974725" y="5655492"/>
            <a:ext cx="10354360" cy="463108"/>
          </a:xfrm>
        </p:spPr>
        <p:txBody>
          <a:bodyPr/>
          <a:lstStyle/>
          <a:p>
            <a:r>
              <a:rPr lang="en-US" dirty="0"/>
              <a:t>June 5, 2023</a:t>
            </a:r>
          </a:p>
        </p:txBody>
      </p:sp>
      <p:sp>
        <p:nvSpPr>
          <p:cNvPr id="5" name="Footer Placeholder 4">
            <a:extLst>
              <a:ext uri="{FF2B5EF4-FFF2-40B4-BE49-F238E27FC236}">
                <a16:creationId xmlns:a16="http://schemas.microsoft.com/office/drawing/2014/main" id="{A71FEB04-6AB2-DD4F-B560-E3674C11A535}"/>
              </a:ext>
            </a:extLst>
          </p:cNvPr>
          <p:cNvSpPr>
            <a:spLocks noGrp="1"/>
          </p:cNvSpPr>
          <p:nvPr>
            <p:ph type="ftr" sz="quarter" idx="3"/>
          </p:nvPr>
        </p:nvSpPr>
        <p:spPr>
          <a:xfrm>
            <a:off x="952500" y="1774216"/>
            <a:ext cx="10376585" cy="365125"/>
          </a:xfrm>
        </p:spPr>
        <p:txBody>
          <a:bodyPr/>
          <a:lstStyle/>
          <a:p>
            <a:r>
              <a:rPr lang="en-US" dirty="0"/>
              <a:t>Tech Forum 2023</a:t>
            </a:r>
          </a:p>
        </p:txBody>
      </p:sp>
      <p:pic>
        <p:nvPicPr>
          <p:cNvPr id="3" name="Picture 2">
            <a:extLst>
              <a:ext uri="{FF2B5EF4-FFF2-40B4-BE49-F238E27FC236}">
                <a16:creationId xmlns:a16="http://schemas.microsoft.com/office/drawing/2014/main" id="{F649B5AF-CDE4-C42C-191C-4871737CA06F}"/>
              </a:ext>
            </a:extLst>
          </p:cNvPr>
          <p:cNvPicPr>
            <a:picLocks noChangeAspect="1"/>
          </p:cNvPicPr>
          <p:nvPr/>
        </p:nvPicPr>
        <p:blipFill>
          <a:blip r:embed="rId3"/>
          <a:stretch>
            <a:fillRect/>
          </a:stretch>
        </p:blipFill>
        <p:spPr>
          <a:xfrm>
            <a:off x="7511143" y="1059697"/>
            <a:ext cx="5290457" cy="5290457"/>
          </a:xfrm>
          <a:prstGeom prst="rect">
            <a:avLst/>
          </a:prstGeom>
        </p:spPr>
      </p:pic>
    </p:spTree>
    <p:extLst>
      <p:ext uri="{BB962C8B-B14F-4D97-AF65-F5344CB8AC3E}">
        <p14:creationId xmlns:p14="http://schemas.microsoft.com/office/powerpoint/2010/main" val="389251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7AA6-388F-27B6-D28A-1AD34B1547EE}"/>
              </a:ext>
            </a:extLst>
          </p:cNvPr>
          <p:cNvSpPr>
            <a:spLocks noGrp="1"/>
          </p:cNvSpPr>
          <p:nvPr>
            <p:ph type="title"/>
          </p:nvPr>
        </p:nvSpPr>
        <p:spPr/>
        <p:txBody>
          <a:bodyPr/>
          <a:lstStyle/>
          <a:p>
            <a:r>
              <a:rPr lang="en-US"/>
              <a:t>People: Results - Core Competencies</a:t>
            </a:r>
          </a:p>
        </p:txBody>
      </p:sp>
      <p:sp>
        <p:nvSpPr>
          <p:cNvPr id="4" name="Footer Placeholder 3">
            <a:extLst>
              <a:ext uri="{FF2B5EF4-FFF2-40B4-BE49-F238E27FC236}">
                <a16:creationId xmlns:a16="http://schemas.microsoft.com/office/drawing/2014/main" id="{2C806872-5198-1170-7667-EA608B47CAD3}"/>
              </a:ext>
            </a:extLst>
          </p:cNvPr>
          <p:cNvSpPr>
            <a:spLocks noGrp="1"/>
          </p:cNvSpPr>
          <p:nvPr>
            <p:ph type="ftr" sz="quarter" idx="3"/>
          </p:nvPr>
        </p:nvSpPr>
        <p:spPr/>
        <p:txBody>
          <a:bodyPr/>
          <a:lstStyle/>
          <a:p>
            <a:r>
              <a:rPr lang="en-US"/>
              <a:t>Institute for Clinical and Translational Science</a:t>
            </a:r>
            <a:endParaRPr lang="en-US" b="0"/>
          </a:p>
        </p:txBody>
      </p:sp>
      <p:graphicFrame>
        <p:nvGraphicFramePr>
          <p:cNvPr id="5" name="Table 6">
            <a:extLst>
              <a:ext uri="{FF2B5EF4-FFF2-40B4-BE49-F238E27FC236}">
                <a16:creationId xmlns:a16="http://schemas.microsoft.com/office/drawing/2014/main" id="{A20C3A7D-3F10-6799-5202-73414A253595}"/>
              </a:ext>
            </a:extLst>
          </p:cNvPr>
          <p:cNvGraphicFramePr>
            <a:graphicFrameLocks noGrp="1"/>
          </p:cNvGraphicFramePr>
          <p:nvPr>
            <p:extLst>
              <p:ext uri="{D42A27DB-BD31-4B8C-83A1-F6EECF244321}">
                <p14:modId xmlns:p14="http://schemas.microsoft.com/office/powerpoint/2010/main" val="448559330"/>
              </p:ext>
            </p:extLst>
          </p:nvPr>
        </p:nvGraphicFramePr>
        <p:xfrm>
          <a:off x="952498" y="1822172"/>
          <a:ext cx="10339434" cy="4235728"/>
        </p:xfrm>
        <a:graphic>
          <a:graphicData uri="http://schemas.openxmlformats.org/drawingml/2006/table">
            <a:tbl>
              <a:tblPr firstRow="1" bandRow="1">
                <a:tableStyleId>{5C22544A-7EE6-4342-B048-85BDC9FD1C3A}</a:tableStyleId>
              </a:tblPr>
              <a:tblGrid>
                <a:gridCol w="5169717">
                  <a:extLst>
                    <a:ext uri="{9D8B030D-6E8A-4147-A177-3AD203B41FA5}">
                      <a16:colId xmlns:a16="http://schemas.microsoft.com/office/drawing/2014/main" val="1707430288"/>
                    </a:ext>
                  </a:extLst>
                </a:gridCol>
                <a:gridCol w="5169717">
                  <a:extLst>
                    <a:ext uri="{9D8B030D-6E8A-4147-A177-3AD203B41FA5}">
                      <a16:colId xmlns:a16="http://schemas.microsoft.com/office/drawing/2014/main" val="1519163437"/>
                    </a:ext>
                  </a:extLst>
                </a:gridCol>
              </a:tblGrid>
              <a:tr h="1058932">
                <a:tc>
                  <a:txBody>
                    <a:bodyPr/>
                    <a:lstStyle/>
                    <a:p>
                      <a:endParaRPr lang="en-US"/>
                    </a:p>
                  </a:txBody>
                  <a:tcPr>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50000"/>
                        </a:schemeClr>
                      </a:solidFill>
                      <a:prstDash val="solid"/>
                      <a:round/>
                      <a:headEnd type="none" w="med" len="med"/>
                      <a:tailEnd type="none" w="med" len="med"/>
                    </a:lnL>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947615951"/>
                  </a:ext>
                </a:extLst>
              </a:tr>
              <a:tr h="1058932">
                <a:tc>
                  <a:txBody>
                    <a:bodyPr/>
                    <a:lstStyle/>
                    <a:p>
                      <a:endParaRPr lang="en-US"/>
                    </a:p>
                  </a:txBody>
                  <a:tcP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802960242"/>
                  </a:ext>
                </a:extLst>
              </a:tr>
              <a:tr h="1058932">
                <a:tc>
                  <a:txBody>
                    <a:bodyPr/>
                    <a:lstStyle/>
                    <a:p>
                      <a:endParaRPr lang="en-US"/>
                    </a:p>
                  </a:txBody>
                  <a:tcP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787368349"/>
                  </a:ext>
                </a:extLst>
              </a:tr>
              <a:tr h="1058932">
                <a:tc>
                  <a:txBody>
                    <a:bodyPr/>
                    <a:lstStyle/>
                    <a:p>
                      <a:endParaRPr lang="en-US"/>
                    </a:p>
                  </a:txBody>
                  <a:tcP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noFill/>
                  </a:tcPr>
                </a:tc>
                <a:tc>
                  <a:txBody>
                    <a:bodyPr/>
                    <a:lstStyle/>
                    <a:p>
                      <a:endParaRPr lang="en-US"/>
                    </a:p>
                  </a:txBody>
                  <a:tcPr>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noFill/>
                  </a:tcPr>
                </a:tc>
                <a:extLst>
                  <a:ext uri="{0D108BD9-81ED-4DB2-BD59-A6C34878D82A}">
                    <a16:rowId xmlns:a16="http://schemas.microsoft.com/office/drawing/2014/main" val="3820461598"/>
                  </a:ext>
                </a:extLst>
              </a:tr>
            </a:tbl>
          </a:graphicData>
        </a:graphic>
      </p:graphicFrame>
      <p:sp>
        <p:nvSpPr>
          <p:cNvPr id="6" name="Content Placeholder 1">
            <a:extLst>
              <a:ext uri="{FF2B5EF4-FFF2-40B4-BE49-F238E27FC236}">
                <a16:creationId xmlns:a16="http://schemas.microsoft.com/office/drawing/2014/main" id="{A3FCE1F3-2C80-9E58-41B2-514509D89B5F}"/>
              </a:ext>
            </a:extLst>
          </p:cNvPr>
          <p:cNvSpPr txBox="1">
            <a:spLocks/>
          </p:cNvSpPr>
          <p:nvPr/>
        </p:nvSpPr>
        <p:spPr>
          <a:xfrm>
            <a:off x="969908" y="1802792"/>
            <a:ext cx="4078997" cy="776905"/>
          </a:xfrm>
          <a:prstGeom prst="rect">
            <a:avLst/>
          </a:prstGeom>
        </p:spPr>
        <p:txBody>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2000" b="1" kern="0"/>
              <a:t>Self Service Tool(s)</a:t>
            </a:r>
          </a:p>
        </p:txBody>
      </p:sp>
      <p:sp>
        <p:nvSpPr>
          <p:cNvPr id="7" name="Content Placeholder 2">
            <a:extLst>
              <a:ext uri="{FF2B5EF4-FFF2-40B4-BE49-F238E27FC236}">
                <a16:creationId xmlns:a16="http://schemas.microsoft.com/office/drawing/2014/main" id="{F257E3AB-5DDE-6155-8FE3-B57D20EB732F}"/>
              </a:ext>
            </a:extLst>
          </p:cNvPr>
          <p:cNvSpPr txBox="1">
            <a:spLocks/>
          </p:cNvSpPr>
          <p:nvPr/>
        </p:nvSpPr>
        <p:spPr>
          <a:xfrm>
            <a:off x="988190" y="2204604"/>
            <a:ext cx="5076069" cy="458828"/>
          </a:xfrm>
          <a:prstGeom prst="rect">
            <a:avLst/>
          </a:prstGeom>
        </p:spPr>
        <p:txBody>
          <a:bodyPr>
            <a:noAutofit/>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1400" kern="0"/>
              <a:t>Able to demonstrate Self Service Tool</a:t>
            </a:r>
          </a:p>
        </p:txBody>
      </p:sp>
      <p:sp>
        <p:nvSpPr>
          <p:cNvPr id="8" name="Content Placeholder 3">
            <a:extLst>
              <a:ext uri="{FF2B5EF4-FFF2-40B4-BE49-F238E27FC236}">
                <a16:creationId xmlns:a16="http://schemas.microsoft.com/office/drawing/2014/main" id="{D3E6A76B-47B8-7CD4-AD09-AEDB86E71558}"/>
              </a:ext>
            </a:extLst>
          </p:cNvPr>
          <p:cNvSpPr txBox="1">
            <a:spLocks/>
          </p:cNvSpPr>
          <p:nvPr/>
        </p:nvSpPr>
        <p:spPr>
          <a:xfrm>
            <a:off x="934246" y="2945886"/>
            <a:ext cx="4078997" cy="412948"/>
          </a:xfrm>
          <a:prstGeom prst="rect">
            <a:avLst/>
          </a:prstGeom>
        </p:spPr>
        <p:txBody>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2000" b="1" kern="0"/>
              <a:t>Act as Data Liaison</a:t>
            </a:r>
          </a:p>
        </p:txBody>
      </p:sp>
      <p:sp>
        <p:nvSpPr>
          <p:cNvPr id="9" name="Content Placeholder 4">
            <a:extLst>
              <a:ext uri="{FF2B5EF4-FFF2-40B4-BE49-F238E27FC236}">
                <a16:creationId xmlns:a16="http://schemas.microsoft.com/office/drawing/2014/main" id="{789568FB-7C79-B573-2913-BBCF4F936D02}"/>
              </a:ext>
            </a:extLst>
          </p:cNvPr>
          <p:cNvSpPr txBox="1">
            <a:spLocks/>
          </p:cNvSpPr>
          <p:nvPr/>
        </p:nvSpPr>
        <p:spPr bwMode="auto">
          <a:xfrm>
            <a:off x="969908" y="3366882"/>
            <a:ext cx="5061741" cy="418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mn-lt"/>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mn-lt"/>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mn-lt"/>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mn-lt"/>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1400" kern="0"/>
              <a:t>Serve as a liaison to home org/unit for research data requests</a:t>
            </a:r>
          </a:p>
        </p:txBody>
      </p:sp>
      <p:sp>
        <p:nvSpPr>
          <p:cNvPr id="10" name="Content Placeholder 7">
            <a:extLst>
              <a:ext uri="{FF2B5EF4-FFF2-40B4-BE49-F238E27FC236}">
                <a16:creationId xmlns:a16="http://schemas.microsoft.com/office/drawing/2014/main" id="{85F84DC1-183C-114E-1782-27A8ED3F04CE}"/>
              </a:ext>
            </a:extLst>
          </p:cNvPr>
          <p:cNvSpPr txBox="1">
            <a:spLocks/>
          </p:cNvSpPr>
          <p:nvPr/>
        </p:nvSpPr>
        <p:spPr>
          <a:xfrm>
            <a:off x="922543" y="3969635"/>
            <a:ext cx="5156281" cy="412948"/>
          </a:xfrm>
          <a:prstGeom prst="rect">
            <a:avLst/>
          </a:prstGeom>
        </p:spPr>
        <p:txBody>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2000" b="1" kern="0"/>
              <a:t>Clinical &amp; Scientific Expert Guidance</a:t>
            </a:r>
          </a:p>
        </p:txBody>
      </p:sp>
      <p:sp>
        <p:nvSpPr>
          <p:cNvPr id="11" name="Content Placeholder 8">
            <a:extLst>
              <a:ext uri="{FF2B5EF4-FFF2-40B4-BE49-F238E27FC236}">
                <a16:creationId xmlns:a16="http://schemas.microsoft.com/office/drawing/2014/main" id="{E8F28EFA-77E6-0A18-767A-5776D7A746E6}"/>
              </a:ext>
            </a:extLst>
          </p:cNvPr>
          <p:cNvSpPr txBox="1">
            <a:spLocks/>
          </p:cNvSpPr>
          <p:nvPr/>
        </p:nvSpPr>
        <p:spPr>
          <a:xfrm>
            <a:off x="934246" y="4353666"/>
            <a:ext cx="5174533" cy="538869"/>
          </a:xfrm>
          <a:prstGeom prst="rect">
            <a:avLst/>
          </a:prstGeom>
        </p:spPr>
        <p:txBody>
          <a:bodyPr>
            <a:noAutofit/>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1400" kern="0"/>
              <a:t>Provide guidance to investigators for developing datasets, provide feedback to informatics team.</a:t>
            </a:r>
          </a:p>
          <a:p>
            <a:endParaRPr lang="en-US" sz="1400" kern="0"/>
          </a:p>
        </p:txBody>
      </p:sp>
      <p:sp>
        <p:nvSpPr>
          <p:cNvPr id="12" name="Content Placeholder 5">
            <a:extLst>
              <a:ext uri="{FF2B5EF4-FFF2-40B4-BE49-F238E27FC236}">
                <a16:creationId xmlns:a16="http://schemas.microsoft.com/office/drawing/2014/main" id="{EE1AD0B9-43BE-4BF9-8037-2BD088168CE7}"/>
              </a:ext>
            </a:extLst>
          </p:cNvPr>
          <p:cNvSpPr txBox="1">
            <a:spLocks/>
          </p:cNvSpPr>
          <p:nvPr/>
        </p:nvSpPr>
        <p:spPr>
          <a:xfrm>
            <a:off x="922543" y="5031135"/>
            <a:ext cx="4120841" cy="412948"/>
          </a:xfrm>
          <a:prstGeom prst="rect">
            <a:avLst/>
          </a:prstGeom>
        </p:spPr>
        <p:txBody>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2000" b="1" kern="0"/>
              <a:t>Feedback</a:t>
            </a:r>
          </a:p>
          <a:p>
            <a:endParaRPr lang="en-US" sz="2000" b="1" kern="0"/>
          </a:p>
        </p:txBody>
      </p:sp>
      <p:sp>
        <p:nvSpPr>
          <p:cNvPr id="13" name="Content Placeholder 6">
            <a:extLst>
              <a:ext uri="{FF2B5EF4-FFF2-40B4-BE49-F238E27FC236}">
                <a16:creationId xmlns:a16="http://schemas.microsoft.com/office/drawing/2014/main" id="{EB1DCD97-38EE-5B4E-3874-68C8CBFA3BD2}"/>
              </a:ext>
            </a:extLst>
          </p:cNvPr>
          <p:cNvSpPr txBox="1">
            <a:spLocks/>
          </p:cNvSpPr>
          <p:nvPr/>
        </p:nvSpPr>
        <p:spPr>
          <a:xfrm>
            <a:off x="922543" y="5413878"/>
            <a:ext cx="4822477" cy="274908"/>
          </a:xfrm>
          <a:prstGeom prst="rect">
            <a:avLst/>
          </a:prstGeom>
        </p:spPr>
        <p:txBody>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1400" kern="0"/>
              <a:t>Provide feedback for continuous improvement</a:t>
            </a:r>
          </a:p>
        </p:txBody>
      </p:sp>
      <p:sp>
        <p:nvSpPr>
          <p:cNvPr id="14" name="Content Placeholder 9">
            <a:extLst>
              <a:ext uri="{FF2B5EF4-FFF2-40B4-BE49-F238E27FC236}">
                <a16:creationId xmlns:a16="http://schemas.microsoft.com/office/drawing/2014/main" id="{36D71BD1-AF38-4E33-6932-A4B899B8748B}"/>
              </a:ext>
            </a:extLst>
          </p:cNvPr>
          <p:cNvSpPr txBox="1">
            <a:spLocks/>
          </p:cNvSpPr>
          <p:nvPr/>
        </p:nvSpPr>
        <p:spPr>
          <a:xfrm>
            <a:off x="6148344" y="1743536"/>
            <a:ext cx="4648412" cy="367654"/>
          </a:xfrm>
          <a:prstGeom prst="rect">
            <a:avLst/>
          </a:prstGeom>
        </p:spPr>
        <p:txBody>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2000" b="1" kern="0"/>
              <a:t>Resource &amp; Mentor (Faculty)</a:t>
            </a:r>
          </a:p>
        </p:txBody>
      </p:sp>
      <p:sp>
        <p:nvSpPr>
          <p:cNvPr id="15" name="Content Placeholder 10">
            <a:extLst>
              <a:ext uri="{FF2B5EF4-FFF2-40B4-BE49-F238E27FC236}">
                <a16:creationId xmlns:a16="http://schemas.microsoft.com/office/drawing/2014/main" id="{29A37C66-671D-3F21-A7C5-622B4BA3483A}"/>
              </a:ext>
            </a:extLst>
          </p:cNvPr>
          <p:cNvSpPr txBox="1">
            <a:spLocks/>
          </p:cNvSpPr>
          <p:nvPr/>
        </p:nvSpPr>
        <p:spPr>
          <a:xfrm>
            <a:off x="6141410" y="2082077"/>
            <a:ext cx="5493542" cy="872601"/>
          </a:xfrm>
          <a:prstGeom prst="rect">
            <a:avLst/>
          </a:prstGeom>
        </p:spPr>
        <p:txBody>
          <a:bodyPr>
            <a:noAutofit/>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1400" kern="0"/>
              <a:t>Act as a resource for research faculty across the institution. Mentor faculty &amp; staff in the IHDR. If applicable lead a transformative data set</a:t>
            </a:r>
          </a:p>
        </p:txBody>
      </p:sp>
      <p:sp>
        <p:nvSpPr>
          <p:cNvPr id="16" name="Content Placeholder 11">
            <a:extLst>
              <a:ext uri="{FF2B5EF4-FFF2-40B4-BE49-F238E27FC236}">
                <a16:creationId xmlns:a16="http://schemas.microsoft.com/office/drawing/2014/main" id="{50F97FE3-FB71-8B9E-8CFE-EC0D44F33175}"/>
              </a:ext>
            </a:extLst>
          </p:cNvPr>
          <p:cNvSpPr txBox="1">
            <a:spLocks/>
          </p:cNvSpPr>
          <p:nvPr/>
        </p:nvSpPr>
        <p:spPr>
          <a:xfrm>
            <a:off x="6095999" y="2911239"/>
            <a:ext cx="5425069" cy="367654"/>
          </a:xfrm>
          <a:prstGeom prst="rect">
            <a:avLst/>
          </a:prstGeom>
        </p:spPr>
        <p:txBody>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2000" b="1" kern="0"/>
              <a:t>Promote IHDR</a:t>
            </a:r>
          </a:p>
        </p:txBody>
      </p:sp>
      <p:sp>
        <p:nvSpPr>
          <p:cNvPr id="17" name="Content Placeholder 12">
            <a:extLst>
              <a:ext uri="{FF2B5EF4-FFF2-40B4-BE49-F238E27FC236}">
                <a16:creationId xmlns:a16="http://schemas.microsoft.com/office/drawing/2014/main" id="{202F7157-989C-BB90-7053-5E3A4CEC8588}"/>
              </a:ext>
            </a:extLst>
          </p:cNvPr>
          <p:cNvSpPr txBox="1">
            <a:spLocks/>
          </p:cNvSpPr>
          <p:nvPr/>
        </p:nvSpPr>
        <p:spPr>
          <a:xfrm>
            <a:off x="6122215" y="3237319"/>
            <a:ext cx="5403530" cy="473861"/>
          </a:xfrm>
          <a:prstGeom prst="rect">
            <a:avLst/>
          </a:prstGeom>
        </p:spPr>
        <p:txBody>
          <a:bodyPr>
            <a:noAutofit/>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1400" kern="0"/>
              <a:t>Regularly communicate out about resources, processes, status of projects and data.</a:t>
            </a:r>
          </a:p>
          <a:p>
            <a:endParaRPr lang="en-US" sz="1400" kern="0"/>
          </a:p>
          <a:p>
            <a:endParaRPr lang="en-US" sz="1400" kern="0"/>
          </a:p>
        </p:txBody>
      </p:sp>
      <p:sp>
        <p:nvSpPr>
          <p:cNvPr id="18" name="Content Placeholder 15">
            <a:extLst>
              <a:ext uri="{FF2B5EF4-FFF2-40B4-BE49-F238E27FC236}">
                <a16:creationId xmlns:a16="http://schemas.microsoft.com/office/drawing/2014/main" id="{4C25B235-27E9-6804-2589-36B45B00AA07}"/>
              </a:ext>
            </a:extLst>
          </p:cNvPr>
          <p:cNvSpPr txBox="1">
            <a:spLocks/>
          </p:cNvSpPr>
          <p:nvPr/>
        </p:nvSpPr>
        <p:spPr>
          <a:xfrm>
            <a:off x="6171287" y="3968082"/>
            <a:ext cx="5493542" cy="367654"/>
          </a:xfrm>
          <a:prstGeom prst="rect">
            <a:avLst/>
          </a:prstGeom>
        </p:spPr>
        <p:txBody>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2000" b="1" kern="0"/>
              <a:t>Manage Data Requests (Staff)</a:t>
            </a:r>
          </a:p>
        </p:txBody>
      </p:sp>
      <p:sp>
        <p:nvSpPr>
          <p:cNvPr id="19" name="Content Placeholder 16">
            <a:extLst>
              <a:ext uri="{FF2B5EF4-FFF2-40B4-BE49-F238E27FC236}">
                <a16:creationId xmlns:a16="http://schemas.microsoft.com/office/drawing/2014/main" id="{E3C89E8A-C56F-A1A0-33F6-D1AE27FB7C21}"/>
              </a:ext>
            </a:extLst>
          </p:cNvPr>
          <p:cNvSpPr txBox="1">
            <a:spLocks/>
          </p:cNvSpPr>
          <p:nvPr/>
        </p:nvSpPr>
        <p:spPr>
          <a:xfrm>
            <a:off x="6148344" y="4352829"/>
            <a:ext cx="5387956" cy="728101"/>
          </a:xfrm>
          <a:prstGeom prst="rect">
            <a:avLst/>
          </a:prstGeom>
        </p:spPr>
        <p:txBody>
          <a:bodyPr>
            <a:noAutofit/>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1400" kern="0"/>
              <a:t>Manage data requests start to finish for home college or organization. </a:t>
            </a:r>
          </a:p>
          <a:p>
            <a:endParaRPr lang="en-US" sz="1400" kern="0"/>
          </a:p>
        </p:txBody>
      </p:sp>
      <p:sp>
        <p:nvSpPr>
          <p:cNvPr id="20" name="Content Placeholder 13">
            <a:extLst>
              <a:ext uri="{FF2B5EF4-FFF2-40B4-BE49-F238E27FC236}">
                <a16:creationId xmlns:a16="http://schemas.microsoft.com/office/drawing/2014/main" id="{3FA293C2-2CE4-A01C-CFB5-9B05A40015F3}"/>
              </a:ext>
            </a:extLst>
          </p:cNvPr>
          <p:cNvSpPr txBox="1">
            <a:spLocks/>
          </p:cNvSpPr>
          <p:nvPr/>
        </p:nvSpPr>
        <p:spPr>
          <a:xfrm>
            <a:off x="6171287" y="5015314"/>
            <a:ext cx="4648412" cy="367654"/>
          </a:xfrm>
          <a:prstGeom prst="rect">
            <a:avLst/>
          </a:prstGeom>
        </p:spPr>
        <p:txBody>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2000" b="1" kern="0"/>
              <a:t>Lead Grants &amp; Pubs (Faculty)</a:t>
            </a:r>
          </a:p>
        </p:txBody>
      </p:sp>
      <p:sp>
        <p:nvSpPr>
          <p:cNvPr id="21" name="Content Placeholder 14">
            <a:extLst>
              <a:ext uri="{FF2B5EF4-FFF2-40B4-BE49-F238E27FC236}">
                <a16:creationId xmlns:a16="http://schemas.microsoft.com/office/drawing/2014/main" id="{FF126073-72E4-C57A-B927-07A559A0C638}"/>
              </a:ext>
            </a:extLst>
          </p:cNvPr>
          <p:cNvSpPr txBox="1">
            <a:spLocks/>
          </p:cNvSpPr>
          <p:nvPr/>
        </p:nvSpPr>
        <p:spPr>
          <a:xfrm>
            <a:off x="6148344" y="5422221"/>
            <a:ext cx="5657436" cy="688078"/>
          </a:xfrm>
          <a:prstGeom prst="rect">
            <a:avLst/>
          </a:prstGeom>
        </p:spPr>
        <p:txBody>
          <a:bodyPr>
            <a:noAutofit/>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1400" kern="0"/>
              <a:t>Lead grants, manuscripts and if appropriate a transformative data</a:t>
            </a:r>
          </a:p>
        </p:txBody>
      </p:sp>
      <p:sp>
        <p:nvSpPr>
          <p:cNvPr id="23" name="5-Point Star 22">
            <a:extLst>
              <a:ext uri="{FF2B5EF4-FFF2-40B4-BE49-F238E27FC236}">
                <a16:creationId xmlns:a16="http://schemas.microsoft.com/office/drawing/2014/main" id="{FED433A8-A730-238D-74F0-C573A1E68A4F}"/>
              </a:ext>
            </a:extLst>
          </p:cNvPr>
          <p:cNvSpPr/>
          <p:nvPr/>
        </p:nvSpPr>
        <p:spPr>
          <a:xfrm>
            <a:off x="9470434" y="1610868"/>
            <a:ext cx="341384" cy="357192"/>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Point Star 28">
            <a:extLst>
              <a:ext uri="{FF2B5EF4-FFF2-40B4-BE49-F238E27FC236}">
                <a16:creationId xmlns:a16="http://schemas.microsoft.com/office/drawing/2014/main" id="{8D5A4686-3B13-FF20-BB2A-AC2CF5D35E59}"/>
              </a:ext>
            </a:extLst>
          </p:cNvPr>
          <p:cNvSpPr/>
          <p:nvPr/>
        </p:nvSpPr>
        <p:spPr>
          <a:xfrm>
            <a:off x="5128480" y="3858903"/>
            <a:ext cx="341384" cy="357192"/>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5-Point Star 29">
            <a:extLst>
              <a:ext uri="{FF2B5EF4-FFF2-40B4-BE49-F238E27FC236}">
                <a16:creationId xmlns:a16="http://schemas.microsoft.com/office/drawing/2014/main" id="{9BFFDD2B-203E-F267-AD06-6BBE9E64A963}"/>
              </a:ext>
            </a:extLst>
          </p:cNvPr>
          <p:cNvSpPr/>
          <p:nvPr/>
        </p:nvSpPr>
        <p:spPr>
          <a:xfrm>
            <a:off x="9604542" y="4912732"/>
            <a:ext cx="341384" cy="357192"/>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5-Point Star 30">
            <a:extLst>
              <a:ext uri="{FF2B5EF4-FFF2-40B4-BE49-F238E27FC236}">
                <a16:creationId xmlns:a16="http://schemas.microsoft.com/office/drawing/2014/main" id="{C36801E0-C634-42E7-24D9-05519D98D9D7}"/>
              </a:ext>
            </a:extLst>
          </p:cNvPr>
          <p:cNvSpPr/>
          <p:nvPr/>
        </p:nvSpPr>
        <p:spPr>
          <a:xfrm>
            <a:off x="9642194" y="3872195"/>
            <a:ext cx="341384" cy="357192"/>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9825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2280-ACB7-29A5-E71D-A4EED56682A4}"/>
              </a:ext>
            </a:extLst>
          </p:cNvPr>
          <p:cNvSpPr>
            <a:spLocks noGrp="1"/>
          </p:cNvSpPr>
          <p:nvPr>
            <p:ph type="title"/>
          </p:nvPr>
        </p:nvSpPr>
        <p:spPr/>
        <p:txBody>
          <a:bodyPr/>
          <a:lstStyle/>
          <a:p>
            <a:r>
              <a:rPr lang="en-US"/>
              <a:t>People: Results trained IAI Data Liaisons Y1</a:t>
            </a:r>
          </a:p>
        </p:txBody>
      </p:sp>
      <p:sp>
        <p:nvSpPr>
          <p:cNvPr id="4" name="Footer Placeholder 3">
            <a:extLst>
              <a:ext uri="{FF2B5EF4-FFF2-40B4-BE49-F238E27FC236}">
                <a16:creationId xmlns:a16="http://schemas.microsoft.com/office/drawing/2014/main" id="{748F7E2E-47FC-F28A-C66D-28980149FBC8}"/>
              </a:ext>
            </a:extLst>
          </p:cNvPr>
          <p:cNvSpPr>
            <a:spLocks noGrp="1"/>
          </p:cNvSpPr>
          <p:nvPr>
            <p:ph type="ftr" sz="quarter" idx="3"/>
          </p:nvPr>
        </p:nvSpPr>
        <p:spPr/>
        <p:txBody>
          <a:bodyPr/>
          <a:lstStyle/>
          <a:p>
            <a:r>
              <a:rPr lang="en-US"/>
              <a:t>Institute for Clinical and Translational Science</a:t>
            </a:r>
            <a:endParaRPr lang="en-US" b="0"/>
          </a:p>
        </p:txBody>
      </p:sp>
      <p:graphicFrame>
        <p:nvGraphicFramePr>
          <p:cNvPr id="5" name="Table 4">
            <a:extLst>
              <a:ext uri="{FF2B5EF4-FFF2-40B4-BE49-F238E27FC236}">
                <a16:creationId xmlns:a16="http://schemas.microsoft.com/office/drawing/2014/main" id="{83891292-E11F-1829-99AC-7A533C1E19D0}"/>
              </a:ext>
            </a:extLst>
          </p:cNvPr>
          <p:cNvGraphicFramePr>
            <a:graphicFrameLocks noGrp="1"/>
          </p:cNvGraphicFramePr>
          <p:nvPr>
            <p:extLst>
              <p:ext uri="{D42A27DB-BD31-4B8C-83A1-F6EECF244321}">
                <p14:modId xmlns:p14="http://schemas.microsoft.com/office/powerpoint/2010/main" val="3238966132"/>
              </p:ext>
            </p:extLst>
          </p:nvPr>
        </p:nvGraphicFramePr>
        <p:xfrm>
          <a:off x="952499" y="1395866"/>
          <a:ext cx="10477502" cy="4793168"/>
        </p:xfrm>
        <a:graphic>
          <a:graphicData uri="http://schemas.openxmlformats.org/drawingml/2006/table">
            <a:tbl>
              <a:tblPr>
                <a:tableStyleId>{5C22544A-7EE6-4342-B048-85BDC9FD1C3A}</a:tableStyleId>
              </a:tblPr>
              <a:tblGrid>
                <a:gridCol w="5236712">
                  <a:extLst>
                    <a:ext uri="{9D8B030D-6E8A-4147-A177-3AD203B41FA5}">
                      <a16:colId xmlns:a16="http://schemas.microsoft.com/office/drawing/2014/main" val="1886879618"/>
                    </a:ext>
                  </a:extLst>
                </a:gridCol>
                <a:gridCol w="2805964">
                  <a:extLst>
                    <a:ext uri="{9D8B030D-6E8A-4147-A177-3AD203B41FA5}">
                      <a16:colId xmlns:a16="http://schemas.microsoft.com/office/drawing/2014/main" val="1688925498"/>
                    </a:ext>
                  </a:extLst>
                </a:gridCol>
                <a:gridCol w="2434826">
                  <a:extLst>
                    <a:ext uri="{9D8B030D-6E8A-4147-A177-3AD203B41FA5}">
                      <a16:colId xmlns:a16="http://schemas.microsoft.com/office/drawing/2014/main" val="1553647803"/>
                    </a:ext>
                  </a:extLst>
                </a:gridCol>
              </a:tblGrid>
              <a:tr h="238300">
                <a:tc>
                  <a:txBody>
                    <a:bodyPr/>
                    <a:lstStyle/>
                    <a:p>
                      <a:pPr algn="l" fontAlgn="b"/>
                      <a:r>
                        <a:rPr lang="en-US" sz="1600" b="1" u="none" strike="noStrike">
                          <a:solidFill>
                            <a:schemeClr val="bg1"/>
                          </a:solidFill>
                          <a:effectLst/>
                        </a:rPr>
                        <a:t>Role</a:t>
                      </a:r>
                      <a:endParaRPr lang="en-US" sz="1600" b="1" i="0" u="none" strike="noStrike">
                        <a:solidFill>
                          <a:schemeClr val="bg1"/>
                        </a:solidFill>
                        <a:effectLst/>
                        <a:latin typeface="Calibri" panose="020F0502020204030204" pitchFamily="34" charset="0"/>
                      </a:endParaRPr>
                    </a:p>
                  </a:txBody>
                  <a:tcPr marL="8432" marR="8432" marT="8432" marB="0" anchor="b">
                    <a:solidFill>
                      <a:schemeClr val="tx1"/>
                    </a:solidFill>
                  </a:tcPr>
                </a:tc>
                <a:tc>
                  <a:txBody>
                    <a:bodyPr/>
                    <a:lstStyle/>
                    <a:p>
                      <a:pPr algn="l" fontAlgn="b"/>
                      <a:r>
                        <a:rPr lang="en-US" sz="1600" b="1" u="none" strike="noStrike">
                          <a:solidFill>
                            <a:schemeClr val="bg1"/>
                          </a:solidFill>
                          <a:effectLst/>
                        </a:rPr>
                        <a:t>Department</a:t>
                      </a:r>
                      <a:endParaRPr lang="en-US" sz="1600" b="1" i="0" u="none" strike="noStrike">
                        <a:solidFill>
                          <a:schemeClr val="bg1"/>
                        </a:solidFill>
                        <a:effectLst/>
                        <a:latin typeface="Calibri" panose="020F0502020204030204" pitchFamily="34" charset="0"/>
                      </a:endParaRPr>
                    </a:p>
                  </a:txBody>
                  <a:tcPr marL="8432" marR="8432" marT="8432" marB="0" anchor="b">
                    <a:solidFill>
                      <a:schemeClr val="tx1"/>
                    </a:solidFill>
                  </a:tcPr>
                </a:tc>
                <a:tc>
                  <a:txBody>
                    <a:bodyPr/>
                    <a:lstStyle/>
                    <a:p>
                      <a:pPr algn="l" fontAlgn="b"/>
                      <a:r>
                        <a:rPr lang="en-US" sz="1600" b="1" u="none" strike="noStrike">
                          <a:solidFill>
                            <a:schemeClr val="bg1"/>
                          </a:solidFill>
                          <a:effectLst/>
                        </a:rPr>
                        <a:t>College </a:t>
                      </a:r>
                      <a:endParaRPr lang="en-US" sz="1600" b="1" i="0" u="none" strike="noStrike">
                        <a:solidFill>
                          <a:schemeClr val="bg1"/>
                        </a:solidFill>
                        <a:effectLst/>
                        <a:latin typeface="Calibri" panose="020F0502020204030204" pitchFamily="34" charset="0"/>
                      </a:endParaRPr>
                    </a:p>
                  </a:txBody>
                  <a:tcPr marL="8432" marR="8432" marT="8432" marB="0" anchor="b">
                    <a:solidFill>
                      <a:schemeClr val="tx1"/>
                    </a:solidFill>
                  </a:tcPr>
                </a:tc>
                <a:extLst>
                  <a:ext uri="{0D108BD9-81ED-4DB2-BD59-A6C34878D82A}">
                    <a16:rowId xmlns:a16="http://schemas.microsoft.com/office/drawing/2014/main" val="2463788394"/>
                  </a:ext>
                </a:extLst>
              </a:tr>
              <a:tr h="238300">
                <a:tc>
                  <a:txBody>
                    <a:bodyPr/>
                    <a:lstStyle/>
                    <a:p>
                      <a:pPr algn="l" fontAlgn="b"/>
                      <a:r>
                        <a:rPr lang="en-US" sz="1600" u="none" strike="noStrike">
                          <a:effectLst/>
                        </a:rPr>
                        <a:t>Associate Dean for Information Technology</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Informatics, Medicine IT</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Medicine, CTSA</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extLst>
                  <a:ext uri="{0D108BD9-81ED-4DB2-BD59-A6C34878D82A}">
                    <a16:rowId xmlns:a16="http://schemas.microsoft.com/office/drawing/2014/main" val="1055264801"/>
                  </a:ext>
                </a:extLst>
              </a:tr>
              <a:tr h="238300">
                <a:tc>
                  <a:txBody>
                    <a:bodyPr/>
                    <a:lstStyle/>
                    <a:p>
                      <a:pPr algn="l" fontAlgn="b"/>
                      <a:r>
                        <a:rPr lang="en-US" sz="1600" u="none" strike="noStrike">
                          <a:effectLst/>
                        </a:rPr>
                        <a:t>Assistant Director for Biomedical Informatics</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Informatics, Medicine IT</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Medicine, CTSA</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extLst>
                  <a:ext uri="{0D108BD9-81ED-4DB2-BD59-A6C34878D82A}">
                    <a16:rowId xmlns:a16="http://schemas.microsoft.com/office/drawing/2014/main" val="3285534500"/>
                  </a:ext>
                </a:extLst>
              </a:tr>
              <a:tr h="238300">
                <a:tc>
                  <a:txBody>
                    <a:bodyPr/>
                    <a:lstStyle/>
                    <a:p>
                      <a:pPr algn="l" fontAlgn="b"/>
                      <a:r>
                        <a:rPr lang="en-US" sz="1600" u="none" strike="noStrike">
                          <a:effectLst/>
                        </a:rPr>
                        <a:t>Senior Research IT Support Consultant</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Informatics</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CTSA</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extLst>
                  <a:ext uri="{0D108BD9-81ED-4DB2-BD59-A6C34878D82A}">
                    <a16:rowId xmlns:a16="http://schemas.microsoft.com/office/drawing/2014/main" val="1579321381"/>
                  </a:ext>
                </a:extLst>
              </a:tr>
              <a:tr h="238300">
                <a:tc>
                  <a:txBody>
                    <a:bodyPr/>
                    <a:lstStyle/>
                    <a:p>
                      <a:pPr algn="l" fontAlgn="b"/>
                      <a:r>
                        <a:rPr lang="en-US" sz="1600" u="none" strike="noStrike">
                          <a:effectLst/>
                        </a:rPr>
                        <a:t>Research IT Support Analyst</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Informatics</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CTSA</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extLst>
                  <a:ext uri="{0D108BD9-81ED-4DB2-BD59-A6C34878D82A}">
                    <a16:rowId xmlns:a16="http://schemas.microsoft.com/office/drawing/2014/main" val="2823669838"/>
                  </a:ext>
                </a:extLst>
              </a:tr>
              <a:tr h="238300">
                <a:tc>
                  <a:txBody>
                    <a:bodyPr/>
                    <a:lstStyle/>
                    <a:p>
                      <a:pPr algn="l" fontAlgn="b"/>
                      <a:r>
                        <a:rPr lang="en-US" sz="1600" u="none" strike="noStrike">
                          <a:effectLst/>
                        </a:rPr>
                        <a:t>Research IT Support Consultant</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Informatics</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CTSA</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extLst>
                  <a:ext uri="{0D108BD9-81ED-4DB2-BD59-A6C34878D82A}">
                    <a16:rowId xmlns:a16="http://schemas.microsoft.com/office/drawing/2014/main" val="1419666071"/>
                  </a:ext>
                </a:extLst>
              </a:tr>
              <a:tr h="238300">
                <a:tc>
                  <a:txBody>
                    <a:bodyPr/>
                    <a:lstStyle/>
                    <a:p>
                      <a:pPr algn="l" fontAlgn="b"/>
                      <a:r>
                        <a:rPr lang="en-US" sz="1600" u="none" strike="noStrike">
                          <a:effectLst/>
                        </a:rPr>
                        <a:t>Lead Application Developer</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Informatics, Medicine IT</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Medicine, CTSA</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extLst>
                  <a:ext uri="{0D108BD9-81ED-4DB2-BD59-A6C34878D82A}">
                    <a16:rowId xmlns:a16="http://schemas.microsoft.com/office/drawing/2014/main" val="3839482128"/>
                  </a:ext>
                </a:extLst>
              </a:tr>
              <a:tr h="238300">
                <a:tc>
                  <a:txBody>
                    <a:bodyPr/>
                    <a:lstStyle/>
                    <a:p>
                      <a:pPr algn="l" fontAlgn="b"/>
                      <a:r>
                        <a:rPr lang="en-US" sz="1600" u="none" strike="noStrike">
                          <a:effectLst/>
                        </a:rPr>
                        <a:t>Research Associate Professor</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Obstetrics and Gynecology</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Medicine, CTSA</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extLst>
                  <a:ext uri="{0D108BD9-81ED-4DB2-BD59-A6C34878D82A}">
                    <a16:rowId xmlns:a16="http://schemas.microsoft.com/office/drawing/2014/main" val="4183391520"/>
                  </a:ext>
                </a:extLst>
              </a:tr>
              <a:tr h="238300">
                <a:tc>
                  <a:txBody>
                    <a:bodyPr/>
                    <a:lstStyle/>
                    <a:p>
                      <a:pPr algn="l" fontAlgn="b"/>
                      <a:r>
                        <a:rPr lang="en-US" sz="1600" u="none" strike="noStrike">
                          <a:effectLst/>
                        </a:rPr>
                        <a:t>Research Specialist</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Epidemiology, Informatics</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Public Health, CTSA</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extLst>
                  <a:ext uri="{0D108BD9-81ED-4DB2-BD59-A6C34878D82A}">
                    <a16:rowId xmlns:a16="http://schemas.microsoft.com/office/drawing/2014/main" val="3030688645"/>
                  </a:ext>
                </a:extLst>
              </a:tr>
              <a:tr h="238300">
                <a:tc>
                  <a:txBody>
                    <a:bodyPr/>
                    <a:lstStyle/>
                    <a:p>
                      <a:pPr algn="l" fontAlgn="b"/>
                      <a:r>
                        <a:rPr lang="en-US" sz="1600" u="none" strike="noStrike">
                          <a:effectLst/>
                        </a:rPr>
                        <a:t>Program Director</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Epidemiology</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Public Health, Medicine</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extLst>
                  <a:ext uri="{0D108BD9-81ED-4DB2-BD59-A6C34878D82A}">
                    <a16:rowId xmlns:a16="http://schemas.microsoft.com/office/drawing/2014/main" val="293891192"/>
                  </a:ext>
                </a:extLst>
              </a:tr>
              <a:tr h="238300">
                <a:tc>
                  <a:txBody>
                    <a:bodyPr/>
                    <a:lstStyle/>
                    <a:p>
                      <a:pPr algn="l" fontAlgn="b"/>
                      <a:r>
                        <a:rPr lang="en-US" sz="1600" u="none" strike="noStrike">
                          <a:effectLst/>
                        </a:rPr>
                        <a:t>Professor</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Epidemiology</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Public Health</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extLst>
                  <a:ext uri="{0D108BD9-81ED-4DB2-BD59-A6C34878D82A}">
                    <a16:rowId xmlns:a16="http://schemas.microsoft.com/office/drawing/2014/main" val="1950338443"/>
                  </a:ext>
                </a:extLst>
              </a:tr>
              <a:tr h="238300">
                <a:tc>
                  <a:txBody>
                    <a:bodyPr/>
                    <a:lstStyle/>
                    <a:p>
                      <a:pPr algn="l" fontAlgn="b"/>
                      <a:r>
                        <a:rPr lang="en-US" sz="1600" u="none" strike="noStrike">
                          <a:effectLst/>
                        </a:rPr>
                        <a:t>Associate Professor</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Internal Medicine</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Veteran's Administration</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extLst>
                  <a:ext uri="{0D108BD9-81ED-4DB2-BD59-A6C34878D82A}">
                    <a16:rowId xmlns:a16="http://schemas.microsoft.com/office/drawing/2014/main" val="3886882152"/>
                  </a:ext>
                </a:extLst>
              </a:tr>
              <a:tr h="238300">
                <a:tc>
                  <a:txBody>
                    <a:bodyPr/>
                    <a:lstStyle/>
                    <a:p>
                      <a:pPr algn="l" fontAlgn="b"/>
                      <a:r>
                        <a:rPr lang="en-US" sz="1600" u="none" strike="noStrike">
                          <a:effectLst/>
                        </a:rPr>
                        <a:t>Research Associate</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Health Services Research</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Pharmacy</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extLst>
                  <a:ext uri="{0D108BD9-81ED-4DB2-BD59-A6C34878D82A}">
                    <a16:rowId xmlns:a16="http://schemas.microsoft.com/office/drawing/2014/main" val="322093498"/>
                  </a:ext>
                </a:extLst>
              </a:tr>
              <a:tr h="238300">
                <a:tc>
                  <a:txBody>
                    <a:bodyPr/>
                    <a:lstStyle/>
                    <a:p>
                      <a:pPr algn="l" fontAlgn="b"/>
                      <a:r>
                        <a:rPr lang="en-US" sz="1600" u="none" strike="noStrike">
                          <a:effectLst/>
                        </a:rPr>
                        <a:t>Assistant Dean</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Dental Informatics</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Dentistry</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extLst>
                  <a:ext uri="{0D108BD9-81ED-4DB2-BD59-A6C34878D82A}">
                    <a16:rowId xmlns:a16="http://schemas.microsoft.com/office/drawing/2014/main" val="2046454281"/>
                  </a:ext>
                </a:extLst>
              </a:tr>
              <a:tr h="238300">
                <a:tc>
                  <a:txBody>
                    <a:bodyPr/>
                    <a:lstStyle/>
                    <a:p>
                      <a:pPr algn="l" fontAlgn="b"/>
                      <a:r>
                        <a:rPr lang="en-US" sz="1600" u="none" strike="noStrike">
                          <a:effectLst/>
                        </a:rPr>
                        <a:t>Associate Professor</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Psychiatry</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Medicine</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extLst>
                  <a:ext uri="{0D108BD9-81ED-4DB2-BD59-A6C34878D82A}">
                    <a16:rowId xmlns:a16="http://schemas.microsoft.com/office/drawing/2014/main" val="3655681593"/>
                  </a:ext>
                </a:extLst>
              </a:tr>
              <a:tr h="238300">
                <a:tc>
                  <a:txBody>
                    <a:bodyPr/>
                    <a:lstStyle/>
                    <a:p>
                      <a:pPr algn="l" fontAlgn="b"/>
                      <a:r>
                        <a:rPr lang="en-US" sz="1600" u="none" strike="noStrike">
                          <a:effectLst/>
                        </a:rPr>
                        <a:t>Associate Professor</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Nursing</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Nursing</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extLst>
                  <a:ext uri="{0D108BD9-81ED-4DB2-BD59-A6C34878D82A}">
                    <a16:rowId xmlns:a16="http://schemas.microsoft.com/office/drawing/2014/main" val="2138350906"/>
                  </a:ext>
                </a:extLst>
              </a:tr>
              <a:tr h="238300">
                <a:tc>
                  <a:txBody>
                    <a:bodyPr/>
                    <a:lstStyle/>
                    <a:p>
                      <a:pPr algn="l" fontAlgn="b"/>
                      <a:r>
                        <a:rPr lang="en-US" sz="1600" u="none" strike="noStrike">
                          <a:effectLst/>
                        </a:rPr>
                        <a:t>Assistant Professor</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Informatics</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Pharmacy</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extLst>
                  <a:ext uri="{0D108BD9-81ED-4DB2-BD59-A6C34878D82A}">
                    <a16:rowId xmlns:a16="http://schemas.microsoft.com/office/drawing/2014/main" val="966919314"/>
                  </a:ext>
                </a:extLst>
              </a:tr>
              <a:tr h="238300">
                <a:tc>
                  <a:txBody>
                    <a:bodyPr/>
                    <a:lstStyle/>
                    <a:p>
                      <a:pPr algn="l" fontAlgn="b"/>
                      <a:r>
                        <a:rPr lang="en-US" sz="1600" u="none" strike="noStrike">
                          <a:effectLst/>
                        </a:rPr>
                        <a:t>Research Specialist</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Epidemiology</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Public Health</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extLst>
                  <a:ext uri="{0D108BD9-81ED-4DB2-BD59-A6C34878D82A}">
                    <a16:rowId xmlns:a16="http://schemas.microsoft.com/office/drawing/2014/main" val="3702975208"/>
                  </a:ext>
                </a:extLst>
              </a:tr>
              <a:tr h="238300">
                <a:tc>
                  <a:txBody>
                    <a:bodyPr/>
                    <a:lstStyle/>
                    <a:p>
                      <a:pPr algn="l" fontAlgn="b"/>
                      <a:r>
                        <a:rPr lang="en-US" sz="1600" u="none" strike="noStrike">
                          <a:effectLst/>
                        </a:rPr>
                        <a:t>Clinical Assistant Professor</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Pediatrics</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tc>
                  <a:txBody>
                    <a:bodyPr/>
                    <a:lstStyle/>
                    <a:p>
                      <a:pPr algn="l" fontAlgn="b"/>
                      <a:r>
                        <a:rPr lang="en-US" sz="1600" u="none" strike="noStrike">
                          <a:effectLst/>
                        </a:rPr>
                        <a:t>Medicine</a:t>
                      </a:r>
                      <a:endParaRPr lang="en-US" sz="1600" b="0" i="0" u="none" strike="noStrike">
                        <a:solidFill>
                          <a:srgbClr val="000000"/>
                        </a:solidFill>
                        <a:effectLst/>
                        <a:latin typeface="Calibri" panose="020F0502020204030204" pitchFamily="34" charset="0"/>
                      </a:endParaRPr>
                    </a:p>
                  </a:txBody>
                  <a:tcPr marL="8432" marR="8432" marT="8432" marB="0" anchor="b">
                    <a:solidFill>
                      <a:schemeClr val="bg1"/>
                    </a:solidFill>
                  </a:tcPr>
                </a:tc>
                <a:extLst>
                  <a:ext uri="{0D108BD9-81ED-4DB2-BD59-A6C34878D82A}">
                    <a16:rowId xmlns:a16="http://schemas.microsoft.com/office/drawing/2014/main" val="2885444373"/>
                  </a:ext>
                </a:extLst>
              </a:tr>
            </a:tbl>
          </a:graphicData>
        </a:graphic>
      </p:graphicFrame>
      <p:sp>
        <p:nvSpPr>
          <p:cNvPr id="6" name="Oval 5">
            <a:extLst>
              <a:ext uri="{FF2B5EF4-FFF2-40B4-BE49-F238E27FC236}">
                <a16:creationId xmlns:a16="http://schemas.microsoft.com/office/drawing/2014/main" id="{EC03E25B-0027-3915-0D75-DCFDDC9BB579}"/>
              </a:ext>
            </a:extLst>
          </p:cNvPr>
          <p:cNvSpPr/>
          <p:nvPr/>
        </p:nvSpPr>
        <p:spPr>
          <a:xfrm>
            <a:off x="11069364" y="5457306"/>
            <a:ext cx="721274" cy="731728"/>
          </a:xfrm>
          <a:prstGeom prst="ellipse">
            <a:avLst/>
          </a:prstGeom>
          <a:solidFill>
            <a:schemeClr val="accent1"/>
          </a:solidFill>
          <a:ln w="19050">
            <a:solidFill>
              <a:schemeClr val="tx1"/>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r>
              <a:rPr lang="en-US" sz="2400" b="1">
                <a:solidFill>
                  <a:schemeClr val="tx1"/>
                </a:solidFill>
                <a:latin typeface="Roboto Regular"/>
                <a:cs typeface="Roboto Regular"/>
              </a:rPr>
              <a:t>18</a:t>
            </a:r>
          </a:p>
        </p:txBody>
      </p:sp>
    </p:spTree>
    <p:extLst>
      <p:ext uri="{BB962C8B-B14F-4D97-AF65-F5344CB8AC3E}">
        <p14:creationId xmlns:p14="http://schemas.microsoft.com/office/powerpoint/2010/main" val="3930356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15C3A-F06F-2565-F3F8-5F2E0E9857EF}"/>
              </a:ext>
            </a:extLst>
          </p:cNvPr>
          <p:cNvSpPr>
            <a:spLocks noGrp="1"/>
          </p:cNvSpPr>
          <p:nvPr>
            <p:ph type="title"/>
          </p:nvPr>
        </p:nvSpPr>
        <p:spPr/>
        <p:txBody>
          <a:bodyPr>
            <a:normAutofit/>
          </a:bodyPr>
          <a:lstStyle/>
          <a:p>
            <a:r>
              <a:rPr lang="en-US"/>
              <a:t>People: Results trained IAI Data Liaisons Y2</a:t>
            </a:r>
          </a:p>
        </p:txBody>
      </p:sp>
      <p:sp>
        <p:nvSpPr>
          <p:cNvPr id="4" name="Footer Placeholder 3">
            <a:extLst>
              <a:ext uri="{FF2B5EF4-FFF2-40B4-BE49-F238E27FC236}">
                <a16:creationId xmlns:a16="http://schemas.microsoft.com/office/drawing/2014/main" id="{7F9F51CB-43A8-B3A3-5D8C-CEB377F380F0}"/>
              </a:ext>
            </a:extLst>
          </p:cNvPr>
          <p:cNvSpPr>
            <a:spLocks noGrp="1"/>
          </p:cNvSpPr>
          <p:nvPr>
            <p:ph type="ftr" sz="quarter" idx="3"/>
          </p:nvPr>
        </p:nvSpPr>
        <p:spPr/>
        <p:txBody>
          <a:bodyPr/>
          <a:lstStyle/>
          <a:p>
            <a:r>
              <a:rPr lang="en-US"/>
              <a:t>Institute for Clinical and Translational Science</a:t>
            </a:r>
            <a:endParaRPr lang="en-US" b="0"/>
          </a:p>
        </p:txBody>
      </p:sp>
      <p:graphicFrame>
        <p:nvGraphicFramePr>
          <p:cNvPr id="8" name="Table 7">
            <a:extLst>
              <a:ext uri="{FF2B5EF4-FFF2-40B4-BE49-F238E27FC236}">
                <a16:creationId xmlns:a16="http://schemas.microsoft.com/office/drawing/2014/main" id="{4AB95607-5C05-8A6B-4223-05D3CBF59873}"/>
              </a:ext>
            </a:extLst>
          </p:cNvPr>
          <p:cNvGraphicFramePr>
            <a:graphicFrameLocks noGrp="1"/>
          </p:cNvGraphicFramePr>
          <p:nvPr>
            <p:extLst>
              <p:ext uri="{D42A27DB-BD31-4B8C-83A1-F6EECF244321}">
                <p14:modId xmlns:p14="http://schemas.microsoft.com/office/powerpoint/2010/main" val="391414509"/>
              </p:ext>
            </p:extLst>
          </p:nvPr>
        </p:nvGraphicFramePr>
        <p:xfrm>
          <a:off x="952498" y="1395866"/>
          <a:ext cx="10420351" cy="4812842"/>
        </p:xfrm>
        <a:graphic>
          <a:graphicData uri="http://schemas.openxmlformats.org/drawingml/2006/table">
            <a:tbl>
              <a:tblPr>
                <a:tableStyleId>{5C22544A-7EE6-4342-B048-85BDC9FD1C3A}</a:tableStyleId>
              </a:tblPr>
              <a:tblGrid>
                <a:gridCol w="5262035">
                  <a:extLst>
                    <a:ext uri="{9D8B030D-6E8A-4147-A177-3AD203B41FA5}">
                      <a16:colId xmlns:a16="http://schemas.microsoft.com/office/drawing/2014/main" val="1886879618"/>
                    </a:ext>
                  </a:extLst>
                </a:gridCol>
                <a:gridCol w="2794000">
                  <a:extLst>
                    <a:ext uri="{9D8B030D-6E8A-4147-A177-3AD203B41FA5}">
                      <a16:colId xmlns:a16="http://schemas.microsoft.com/office/drawing/2014/main" val="1688925498"/>
                    </a:ext>
                  </a:extLst>
                </a:gridCol>
                <a:gridCol w="2364316">
                  <a:extLst>
                    <a:ext uri="{9D8B030D-6E8A-4147-A177-3AD203B41FA5}">
                      <a16:colId xmlns:a16="http://schemas.microsoft.com/office/drawing/2014/main" val="1553647803"/>
                    </a:ext>
                  </a:extLst>
                </a:gridCol>
              </a:tblGrid>
              <a:tr h="192405">
                <a:tc>
                  <a:txBody>
                    <a:bodyPr/>
                    <a:lstStyle/>
                    <a:p>
                      <a:pPr algn="l" fontAlgn="b"/>
                      <a:r>
                        <a:rPr lang="en-US" sz="1600" b="1" u="none" strike="noStrike">
                          <a:solidFill>
                            <a:schemeClr val="bg1"/>
                          </a:solidFill>
                          <a:effectLst/>
                          <a:latin typeface="+mn-lt"/>
                        </a:rPr>
                        <a:t>Role</a:t>
                      </a:r>
                      <a:endParaRPr lang="en-US" sz="1600" b="1" i="0" u="none" strike="noStrike">
                        <a:solidFill>
                          <a:schemeClr val="bg1"/>
                        </a:solidFill>
                        <a:effectLst/>
                        <a:latin typeface="+mn-lt"/>
                      </a:endParaRPr>
                    </a:p>
                  </a:txBody>
                  <a:tcPr marL="8432" marR="8432" marT="8432" marB="0" anchor="b">
                    <a:solidFill>
                      <a:schemeClr val="tx1"/>
                    </a:solidFill>
                  </a:tcPr>
                </a:tc>
                <a:tc>
                  <a:txBody>
                    <a:bodyPr/>
                    <a:lstStyle/>
                    <a:p>
                      <a:pPr algn="l" fontAlgn="b"/>
                      <a:r>
                        <a:rPr lang="en-US" sz="1600" b="1" u="none" strike="noStrike">
                          <a:solidFill>
                            <a:schemeClr val="bg1"/>
                          </a:solidFill>
                          <a:effectLst/>
                          <a:latin typeface="+mn-lt"/>
                        </a:rPr>
                        <a:t>Department</a:t>
                      </a:r>
                      <a:endParaRPr lang="en-US" sz="1600" b="1" i="0" u="none" strike="noStrike">
                        <a:solidFill>
                          <a:schemeClr val="bg1"/>
                        </a:solidFill>
                        <a:effectLst/>
                        <a:latin typeface="+mn-lt"/>
                      </a:endParaRPr>
                    </a:p>
                  </a:txBody>
                  <a:tcPr marL="8432" marR="8432" marT="8432" marB="0" anchor="b">
                    <a:solidFill>
                      <a:schemeClr val="tx1"/>
                    </a:solidFill>
                  </a:tcPr>
                </a:tc>
                <a:tc>
                  <a:txBody>
                    <a:bodyPr/>
                    <a:lstStyle/>
                    <a:p>
                      <a:pPr algn="l" fontAlgn="b"/>
                      <a:r>
                        <a:rPr lang="en-US" sz="1600" b="1" u="none" strike="noStrike">
                          <a:solidFill>
                            <a:schemeClr val="bg1"/>
                          </a:solidFill>
                          <a:effectLst/>
                          <a:latin typeface="+mn-lt"/>
                        </a:rPr>
                        <a:t>College </a:t>
                      </a:r>
                      <a:endParaRPr lang="en-US" sz="1600" b="1" i="0" u="none" strike="noStrike">
                        <a:solidFill>
                          <a:schemeClr val="bg1"/>
                        </a:solidFill>
                        <a:effectLst/>
                        <a:latin typeface="+mn-lt"/>
                      </a:endParaRPr>
                    </a:p>
                  </a:txBody>
                  <a:tcPr marL="8432" marR="8432" marT="8432" marB="0" anchor="b">
                    <a:solidFill>
                      <a:schemeClr val="tx1"/>
                    </a:solidFill>
                  </a:tcPr>
                </a:tc>
                <a:extLst>
                  <a:ext uri="{0D108BD9-81ED-4DB2-BD59-A6C34878D82A}">
                    <a16:rowId xmlns:a16="http://schemas.microsoft.com/office/drawing/2014/main" val="2463788394"/>
                  </a:ext>
                </a:extLst>
              </a:tr>
              <a:tr h="192405">
                <a:tc>
                  <a:txBody>
                    <a:bodyPr/>
                    <a:lstStyle/>
                    <a:p>
                      <a:pPr algn="l" fontAlgn="b"/>
                      <a:r>
                        <a:rPr lang="en-US" sz="1600" b="0" i="0" u="none" strike="noStrike">
                          <a:solidFill>
                            <a:srgbClr val="000000"/>
                          </a:solidFill>
                          <a:effectLst/>
                          <a:latin typeface="+mn-lt"/>
                        </a:rPr>
                        <a:t>Clinical Research Data Analyst</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Informatics</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CTSA</a:t>
                      </a:r>
                    </a:p>
                  </a:txBody>
                  <a:tcPr marL="9525" marR="9525" marT="9525" marB="0" anchor="b">
                    <a:solidFill>
                      <a:schemeClr val="bg1"/>
                    </a:solidFill>
                  </a:tcPr>
                </a:tc>
                <a:extLst>
                  <a:ext uri="{0D108BD9-81ED-4DB2-BD59-A6C34878D82A}">
                    <a16:rowId xmlns:a16="http://schemas.microsoft.com/office/drawing/2014/main" val="1055264801"/>
                  </a:ext>
                </a:extLst>
              </a:tr>
              <a:tr h="192405">
                <a:tc>
                  <a:txBody>
                    <a:bodyPr/>
                    <a:lstStyle/>
                    <a:p>
                      <a:pPr algn="l" fontAlgn="b"/>
                      <a:r>
                        <a:rPr lang="en-US" sz="1600" b="0" i="0" u="none" strike="noStrike">
                          <a:solidFill>
                            <a:srgbClr val="000000"/>
                          </a:solidFill>
                          <a:effectLst/>
                          <a:latin typeface="+mn-lt"/>
                        </a:rPr>
                        <a:t>Associate Professor</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Dows Institute-Research</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Dentistry</a:t>
                      </a:r>
                    </a:p>
                  </a:txBody>
                  <a:tcPr marL="9525" marR="9525" marT="9525" marB="0" anchor="b">
                    <a:solidFill>
                      <a:schemeClr val="bg1"/>
                    </a:solidFill>
                  </a:tcPr>
                </a:tc>
                <a:extLst>
                  <a:ext uri="{0D108BD9-81ED-4DB2-BD59-A6C34878D82A}">
                    <a16:rowId xmlns:a16="http://schemas.microsoft.com/office/drawing/2014/main" val="3285534500"/>
                  </a:ext>
                </a:extLst>
              </a:tr>
              <a:tr h="192405">
                <a:tc>
                  <a:txBody>
                    <a:bodyPr/>
                    <a:lstStyle/>
                    <a:p>
                      <a:pPr algn="l" fontAlgn="b"/>
                      <a:r>
                        <a:rPr lang="en-US" sz="1600" b="0" i="0" u="none" strike="noStrike">
                          <a:solidFill>
                            <a:srgbClr val="000000"/>
                          </a:solidFill>
                          <a:effectLst/>
                          <a:latin typeface="+mn-lt"/>
                        </a:rPr>
                        <a:t>Clinical/HC Research Assistant</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Nursing</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Nursing</a:t>
                      </a:r>
                    </a:p>
                  </a:txBody>
                  <a:tcPr marL="9525" marR="9525" marT="9525" marB="0" anchor="b">
                    <a:solidFill>
                      <a:schemeClr val="bg1"/>
                    </a:solidFill>
                  </a:tcPr>
                </a:tc>
                <a:extLst>
                  <a:ext uri="{0D108BD9-81ED-4DB2-BD59-A6C34878D82A}">
                    <a16:rowId xmlns:a16="http://schemas.microsoft.com/office/drawing/2014/main" val="1579321381"/>
                  </a:ext>
                </a:extLst>
              </a:tr>
              <a:tr h="192405">
                <a:tc>
                  <a:txBody>
                    <a:bodyPr/>
                    <a:lstStyle/>
                    <a:p>
                      <a:pPr algn="l" fontAlgn="b"/>
                      <a:r>
                        <a:rPr lang="en-US" sz="1600" b="0" i="0" u="none" strike="noStrike">
                          <a:solidFill>
                            <a:srgbClr val="000000"/>
                          </a:solidFill>
                          <a:effectLst/>
                          <a:latin typeface="+mn-lt"/>
                        </a:rPr>
                        <a:t>Research Specialist</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Cancer Center</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Medicine</a:t>
                      </a:r>
                    </a:p>
                  </a:txBody>
                  <a:tcPr marL="9525" marR="9525" marT="9525" marB="0" anchor="b">
                    <a:solidFill>
                      <a:schemeClr val="bg1"/>
                    </a:solidFill>
                  </a:tcPr>
                </a:tc>
                <a:extLst>
                  <a:ext uri="{0D108BD9-81ED-4DB2-BD59-A6C34878D82A}">
                    <a16:rowId xmlns:a16="http://schemas.microsoft.com/office/drawing/2014/main" val="2823669838"/>
                  </a:ext>
                </a:extLst>
              </a:tr>
              <a:tr h="192405">
                <a:tc>
                  <a:txBody>
                    <a:bodyPr/>
                    <a:lstStyle/>
                    <a:p>
                      <a:pPr algn="l" fontAlgn="b"/>
                      <a:r>
                        <a:rPr lang="en-US" sz="1600" b="0" i="0" u="none" strike="noStrike">
                          <a:solidFill>
                            <a:srgbClr val="000000"/>
                          </a:solidFill>
                          <a:effectLst/>
                          <a:latin typeface="+mn-lt"/>
                        </a:rPr>
                        <a:t>Administrative Director, Translational Research</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Cancer Center</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Medicine</a:t>
                      </a:r>
                    </a:p>
                  </a:txBody>
                  <a:tcPr marL="9525" marR="9525" marT="9525" marB="0" anchor="b">
                    <a:solidFill>
                      <a:schemeClr val="bg1"/>
                    </a:solidFill>
                  </a:tcPr>
                </a:tc>
                <a:extLst>
                  <a:ext uri="{0D108BD9-81ED-4DB2-BD59-A6C34878D82A}">
                    <a16:rowId xmlns:a16="http://schemas.microsoft.com/office/drawing/2014/main" val="1419666071"/>
                  </a:ext>
                </a:extLst>
              </a:tr>
              <a:tr h="192405">
                <a:tc>
                  <a:txBody>
                    <a:bodyPr/>
                    <a:lstStyle/>
                    <a:p>
                      <a:pPr algn="l" fontAlgn="b"/>
                      <a:r>
                        <a:rPr lang="en-US" sz="1600" b="0" i="0" u="none" strike="noStrike">
                          <a:solidFill>
                            <a:srgbClr val="000000"/>
                          </a:solidFill>
                          <a:effectLst/>
                          <a:latin typeface="+mn-lt"/>
                        </a:rPr>
                        <a:t>Associate Professor</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Nursing</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Nursing</a:t>
                      </a:r>
                    </a:p>
                  </a:txBody>
                  <a:tcPr marL="9525" marR="9525" marT="9525" marB="0" anchor="b">
                    <a:solidFill>
                      <a:schemeClr val="bg1"/>
                    </a:solidFill>
                  </a:tcPr>
                </a:tc>
                <a:extLst>
                  <a:ext uri="{0D108BD9-81ED-4DB2-BD59-A6C34878D82A}">
                    <a16:rowId xmlns:a16="http://schemas.microsoft.com/office/drawing/2014/main" val="3839482128"/>
                  </a:ext>
                </a:extLst>
              </a:tr>
              <a:tr h="192405">
                <a:tc>
                  <a:txBody>
                    <a:bodyPr/>
                    <a:lstStyle/>
                    <a:p>
                      <a:pPr algn="l" fontAlgn="b"/>
                      <a:r>
                        <a:rPr lang="en-US" sz="1600" b="0" i="0" u="none" strike="noStrike">
                          <a:solidFill>
                            <a:srgbClr val="000000"/>
                          </a:solidFill>
                          <a:effectLst/>
                          <a:latin typeface="+mn-lt"/>
                        </a:rPr>
                        <a:t>Clinical Research Data Analyst</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Informatics</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CTSA</a:t>
                      </a:r>
                    </a:p>
                  </a:txBody>
                  <a:tcPr marL="9525" marR="9525" marT="9525" marB="0" anchor="b">
                    <a:solidFill>
                      <a:schemeClr val="bg1"/>
                    </a:solidFill>
                  </a:tcPr>
                </a:tc>
                <a:extLst>
                  <a:ext uri="{0D108BD9-81ED-4DB2-BD59-A6C34878D82A}">
                    <a16:rowId xmlns:a16="http://schemas.microsoft.com/office/drawing/2014/main" val="4183391520"/>
                  </a:ext>
                </a:extLst>
              </a:tr>
              <a:tr h="192405">
                <a:tc>
                  <a:txBody>
                    <a:bodyPr/>
                    <a:lstStyle/>
                    <a:p>
                      <a:pPr algn="l" fontAlgn="b"/>
                      <a:r>
                        <a:rPr lang="en-US" sz="1600" b="0" i="0" u="none" strike="noStrike">
                          <a:solidFill>
                            <a:srgbClr val="000000"/>
                          </a:solidFill>
                          <a:effectLst/>
                          <a:latin typeface="+mn-lt"/>
                        </a:rPr>
                        <a:t>Assistant Professor</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Nursing</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Nursing</a:t>
                      </a:r>
                    </a:p>
                  </a:txBody>
                  <a:tcPr marL="9525" marR="9525" marT="9525" marB="0" anchor="b">
                    <a:solidFill>
                      <a:schemeClr val="bg1"/>
                    </a:solidFill>
                  </a:tcPr>
                </a:tc>
                <a:extLst>
                  <a:ext uri="{0D108BD9-81ED-4DB2-BD59-A6C34878D82A}">
                    <a16:rowId xmlns:a16="http://schemas.microsoft.com/office/drawing/2014/main" val="3030688645"/>
                  </a:ext>
                </a:extLst>
              </a:tr>
              <a:tr h="192405">
                <a:tc>
                  <a:txBody>
                    <a:bodyPr/>
                    <a:lstStyle/>
                    <a:p>
                      <a:pPr algn="l" fontAlgn="b"/>
                      <a:r>
                        <a:rPr lang="en-US" sz="1600" b="0" i="0" u="none" strike="noStrike">
                          <a:solidFill>
                            <a:srgbClr val="000000"/>
                          </a:solidFill>
                          <a:effectLst/>
                          <a:latin typeface="+mn-lt"/>
                        </a:rPr>
                        <a:t>Clinical Associate Professor</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Nephrology</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UIHC</a:t>
                      </a:r>
                    </a:p>
                  </a:txBody>
                  <a:tcPr marL="9525" marR="9525" marT="9525" marB="0" anchor="b">
                    <a:solidFill>
                      <a:schemeClr val="bg1"/>
                    </a:solidFill>
                  </a:tcPr>
                </a:tc>
                <a:extLst>
                  <a:ext uri="{0D108BD9-81ED-4DB2-BD59-A6C34878D82A}">
                    <a16:rowId xmlns:a16="http://schemas.microsoft.com/office/drawing/2014/main" val="293891192"/>
                  </a:ext>
                </a:extLst>
              </a:tr>
              <a:tr h="192405">
                <a:tc>
                  <a:txBody>
                    <a:bodyPr/>
                    <a:lstStyle/>
                    <a:p>
                      <a:pPr algn="l" fontAlgn="b"/>
                      <a:r>
                        <a:rPr lang="en-US" sz="1600" b="0" i="0" u="none" strike="noStrike">
                          <a:solidFill>
                            <a:srgbClr val="000000"/>
                          </a:solidFill>
                          <a:effectLst/>
                          <a:latin typeface="+mn-lt"/>
                        </a:rPr>
                        <a:t>Professor</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Radiology</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UIHC</a:t>
                      </a:r>
                    </a:p>
                  </a:txBody>
                  <a:tcPr marL="9525" marR="9525" marT="9525" marB="0" anchor="b">
                    <a:solidFill>
                      <a:schemeClr val="bg1"/>
                    </a:solidFill>
                  </a:tcPr>
                </a:tc>
                <a:extLst>
                  <a:ext uri="{0D108BD9-81ED-4DB2-BD59-A6C34878D82A}">
                    <a16:rowId xmlns:a16="http://schemas.microsoft.com/office/drawing/2014/main" val="1950338443"/>
                  </a:ext>
                </a:extLst>
              </a:tr>
              <a:tr h="192405">
                <a:tc>
                  <a:txBody>
                    <a:bodyPr/>
                    <a:lstStyle/>
                    <a:p>
                      <a:pPr algn="l" fontAlgn="b"/>
                      <a:r>
                        <a:rPr lang="en-US" sz="1600" b="0" i="0" u="none" strike="noStrike">
                          <a:solidFill>
                            <a:srgbClr val="000000"/>
                          </a:solidFill>
                          <a:effectLst/>
                          <a:latin typeface="+mn-lt"/>
                        </a:rPr>
                        <a:t>Clinical Professor</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Urology</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UIHC</a:t>
                      </a:r>
                    </a:p>
                  </a:txBody>
                  <a:tcPr marL="9525" marR="9525" marT="9525" marB="0" anchor="b">
                    <a:solidFill>
                      <a:schemeClr val="bg1"/>
                    </a:solidFill>
                  </a:tcPr>
                </a:tc>
                <a:extLst>
                  <a:ext uri="{0D108BD9-81ED-4DB2-BD59-A6C34878D82A}">
                    <a16:rowId xmlns:a16="http://schemas.microsoft.com/office/drawing/2014/main" val="3886882152"/>
                  </a:ext>
                </a:extLst>
              </a:tr>
              <a:tr h="192405">
                <a:tc>
                  <a:txBody>
                    <a:bodyPr/>
                    <a:lstStyle/>
                    <a:p>
                      <a:pPr algn="l" fontAlgn="b"/>
                      <a:r>
                        <a:rPr lang="en-US" sz="1600" b="0" i="0" u="none" strike="noStrike">
                          <a:solidFill>
                            <a:srgbClr val="000000"/>
                          </a:solidFill>
                          <a:effectLst/>
                          <a:latin typeface="+mn-lt"/>
                        </a:rPr>
                        <a:t>Assistant Professor</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Pathology and Microbiology</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Medical Center*</a:t>
                      </a:r>
                    </a:p>
                  </a:txBody>
                  <a:tcPr marL="9525" marR="9525" marT="9525" marB="0" anchor="b">
                    <a:solidFill>
                      <a:schemeClr val="bg1"/>
                    </a:solidFill>
                  </a:tcPr>
                </a:tc>
                <a:extLst>
                  <a:ext uri="{0D108BD9-81ED-4DB2-BD59-A6C34878D82A}">
                    <a16:rowId xmlns:a16="http://schemas.microsoft.com/office/drawing/2014/main" val="322093498"/>
                  </a:ext>
                </a:extLst>
              </a:tr>
              <a:tr h="192405">
                <a:tc>
                  <a:txBody>
                    <a:bodyPr/>
                    <a:lstStyle/>
                    <a:p>
                      <a:pPr algn="l" fontAlgn="b"/>
                      <a:r>
                        <a:rPr lang="en-US" sz="1600" b="0" i="0" u="none" strike="noStrike">
                          <a:solidFill>
                            <a:srgbClr val="000000"/>
                          </a:solidFill>
                          <a:effectLst/>
                          <a:latin typeface="+mn-lt"/>
                        </a:rPr>
                        <a:t>Assistant Professor</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Nursing</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Nursing</a:t>
                      </a:r>
                    </a:p>
                  </a:txBody>
                  <a:tcPr marL="9525" marR="9525" marT="9525" marB="0" anchor="b">
                    <a:solidFill>
                      <a:schemeClr val="bg1"/>
                    </a:solidFill>
                  </a:tcPr>
                </a:tc>
                <a:extLst>
                  <a:ext uri="{0D108BD9-81ED-4DB2-BD59-A6C34878D82A}">
                    <a16:rowId xmlns:a16="http://schemas.microsoft.com/office/drawing/2014/main" val="2046454281"/>
                  </a:ext>
                </a:extLst>
              </a:tr>
              <a:tr h="192405">
                <a:tc>
                  <a:txBody>
                    <a:bodyPr/>
                    <a:lstStyle/>
                    <a:p>
                      <a:pPr algn="l" fontAlgn="b"/>
                      <a:r>
                        <a:rPr lang="en-US" sz="1600" b="0" i="0" u="none" strike="noStrike">
                          <a:solidFill>
                            <a:srgbClr val="000000"/>
                          </a:solidFill>
                          <a:effectLst/>
                          <a:latin typeface="+mn-lt"/>
                        </a:rPr>
                        <a:t>Clinical Research Coordinator</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Psychiatry</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Medicine</a:t>
                      </a:r>
                    </a:p>
                  </a:txBody>
                  <a:tcPr marL="9525" marR="9525" marT="9525" marB="0" anchor="b">
                    <a:solidFill>
                      <a:schemeClr val="bg1"/>
                    </a:solidFill>
                  </a:tcPr>
                </a:tc>
                <a:extLst>
                  <a:ext uri="{0D108BD9-81ED-4DB2-BD59-A6C34878D82A}">
                    <a16:rowId xmlns:a16="http://schemas.microsoft.com/office/drawing/2014/main" val="3655681593"/>
                  </a:ext>
                </a:extLst>
              </a:tr>
              <a:tr h="192405">
                <a:tc>
                  <a:txBody>
                    <a:bodyPr/>
                    <a:lstStyle/>
                    <a:p>
                      <a:pPr algn="l" fontAlgn="b"/>
                      <a:r>
                        <a:rPr lang="en-US" sz="1600" b="0" i="0" u="none" strike="noStrike">
                          <a:solidFill>
                            <a:srgbClr val="000000"/>
                          </a:solidFill>
                          <a:effectLst/>
                          <a:latin typeface="+mn-lt"/>
                        </a:rPr>
                        <a:t>Application Developer</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Dental Informatics</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Dentistry</a:t>
                      </a:r>
                    </a:p>
                  </a:txBody>
                  <a:tcPr marL="9525" marR="9525" marT="9525" marB="0" anchor="b">
                    <a:solidFill>
                      <a:schemeClr val="bg1"/>
                    </a:solidFill>
                  </a:tcPr>
                </a:tc>
                <a:extLst>
                  <a:ext uri="{0D108BD9-81ED-4DB2-BD59-A6C34878D82A}">
                    <a16:rowId xmlns:a16="http://schemas.microsoft.com/office/drawing/2014/main" val="2138350906"/>
                  </a:ext>
                </a:extLst>
              </a:tr>
              <a:tr h="192405">
                <a:tc>
                  <a:txBody>
                    <a:bodyPr/>
                    <a:lstStyle/>
                    <a:p>
                      <a:pPr algn="l" fontAlgn="b"/>
                      <a:r>
                        <a:rPr lang="en-US" sz="1600" b="0" i="0" u="none" strike="noStrike">
                          <a:solidFill>
                            <a:srgbClr val="000000"/>
                          </a:solidFill>
                          <a:effectLst/>
                          <a:latin typeface="+mn-lt"/>
                        </a:rPr>
                        <a:t>Fellow Associate Physician</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Internal Medicine</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Medicine</a:t>
                      </a:r>
                    </a:p>
                  </a:txBody>
                  <a:tcPr marL="9525" marR="9525" marT="9525" marB="0" anchor="b">
                    <a:solidFill>
                      <a:schemeClr val="bg1"/>
                    </a:solidFill>
                  </a:tcPr>
                </a:tc>
                <a:extLst>
                  <a:ext uri="{0D108BD9-81ED-4DB2-BD59-A6C34878D82A}">
                    <a16:rowId xmlns:a16="http://schemas.microsoft.com/office/drawing/2014/main" val="966919314"/>
                  </a:ext>
                </a:extLst>
              </a:tr>
              <a:tr h="192405">
                <a:tc>
                  <a:txBody>
                    <a:bodyPr/>
                    <a:lstStyle/>
                    <a:p>
                      <a:pPr algn="l" fontAlgn="b"/>
                      <a:r>
                        <a:rPr lang="en-US" sz="1600" b="0" i="0" u="none" strike="noStrike">
                          <a:solidFill>
                            <a:srgbClr val="000000"/>
                          </a:solidFill>
                          <a:effectLst/>
                          <a:latin typeface="+mn-lt"/>
                        </a:rPr>
                        <a:t>Senior Application Developer</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Informatics</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CTSA</a:t>
                      </a:r>
                    </a:p>
                  </a:txBody>
                  <a:tcPr marL="9525" marR="9525" marT="9525" marB="0" anchor="b">
                    <a:solidFill>
                      <a:schemeClr val="bg1"/>
                    </a:solidFill>
                  </a:tcPr>
                </a:tc>
                <a:extLst>
                  <a:ext uri="{0D108BD9-81ED-4DB2-BD59-A6C34878D82A}">
                    <a16:rowId xmlns:a16="http://schemas.microsoft.com/office/drawing/2014/main" val="3702975208"/>
                  </a:ext>
                </a:extLst>
              </a:tr>
              <a:tr h="192405">
                <a:tc>
                  <a:txBody>
                    <a:bodyPr/>
                    <a:lstStyle/>
                    <a:p>
                      <a:pPr algn="l" fontAlgn="b"/>
                      <a:r>
                        <a:rPr lang="en-US" sz="1600" b="0" i="0" u="none" strike="noStrike">
                          <a:solidFill>
                            <a:srgbClr val="000000"/>
                          </a:solidFill>
                          <a:effectLst/>
                          <a:latin typeface="+mn-lt"/>
                        </a:rPr>
                        <a:t>Senior Informatics Specialist</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Nursing</a:t>
                      </a:r>
                    </a:p>
                  </a:txBody>
                  <a:tcPr marL="9525" marR="9525" marT="9525" marB="0" anchor="b">
                    <a:solidFill>
                      <a:schemeClr val="bg1"/>
                    </a:solidFill>
                  </a:tcPr>
                </a:tc>
                <a:tc>
                  <a:txBody>
                    <a:bodyPr/>
                    <a:lstStyle/>
                    <a:p>
                      <a:pPr algn="l" fontAlgn="b"/>
                      <a:r>
                        <a:rPr lang="en-US" sz="1600" b="0" i="0" u="none" strike="noStrike">
                          <a:solidFill>
                            <a:srgbClr val="000000"/>
                          </a:solidFill>
                          <a:effectLst/>
                          <a:latin typeface="+mn-lt"/>
                        </a:rPr>
                        <a:t>Nursing</a:t>
                      </a:r>
                    </a:p>
                  </a:txBody>
                  <a:tcPr marL="9525" marR="9525" marT="9525" marB="0" anchor="b">
                    <a:solidFill>
                      <a:schemeClr val="bg1"/>
                    </a:solidFill>
                  </a:tcPr>
                </a:tc>
                <a:extLst>
                  <a:ext uri="{0D108BD9-81ED-4DB2-BD59-A6C34878D82A}">
                    <a16:rowId xmlns:a16="http://schemas.microsoft.com/office/drawing/2014/main" val="2885444373"/>
                  </a:ext>
                </a:extLst>
              </a:tr>
            </a:tbl>
          </a:graphicData>
        </a:graphic>
      </p:graphicFrame>
      <p:sp>
        <p:nvSpPr>
          <p:cNvPr id="9" name="Oval 8">
            <a:extLst>
              <a:ext uri="{FF2B5EF4-FFF2-40B4-BE49-F238E27FC236}">
                <a16:creationId xmlns:a16="http://schemas.microsoft.com/office/drawing/2014/main" id="{92F370F8-4AE3-56EE-6971-90C0A94A140B}"/>
              </a:ext>
            </a:extLst>
          </p:cNvPr>
          <p:cNvSpPr/>
          <p:nvPr/>
        </p:nvSpPr>
        <p:spPr>
          <a:xfrm>
            <a:off x="11069364" y="5457306"/>
            <a:ext cx="721274" cy="731728"/>
          </a:xfrm>
          <a:prstGeom prst="ellipse">
            <a:avLst/>
          </a:prstGeom>
          <a:solidFill>
            <a:schemeClr val="accent1"/>
          </a:solidFill>
          <a:ln w="19050">
            <a:solidFill>
              <a:schemeClr val="tx1"/>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r>
              <a:rPr lang="en-US" sz="2400" b="1">
                <a:solidFill>
                  <a:schemeClr val="tx1"/>
                </a:solidFill>
                <a:latin typeface="Roboto Regular"/>
                <a:cs typeface="Roboto Regular"/>
              </a:rPr>
              <a:t>18</a:t>
            </a:r>
          </a:p>
        </p:txBody>
      </p:sp>
      <p:grpSp>
        <p:nvGrpSpPr>
          <p:cNvPr id="10" name="Group 9">
            <a:extLst>
              <a:ext uri="{FF2B5EF4-FFF2-40B4-BE49-F238E27FC236}">
                <a16:creationId xmlns:a16="http://schemas.microsoft.com/office/drawing/2014/main" id="{252824EA-CBAB-DA10-7651-5D92A2A6FEAA}"/>
              </a:ext>
            </a:extLst>
          </p:cNvPr>
          <p:cNvGrpSpPr/>
          <p:nvPr/>
        </p:nvGrpSpPr>
        <p:grpSpPr>
          <a:xfrm>
            <a:off x="448235" y="2515177"/>
            <a:ext cx="11342403" cy="2062103"/>
            <a:chOff x="448235" y="2515177"/>
            <a:chExt cx="11342403" cy="2062103"/>
          </a:xfrm>
        </p:grpSpPr>
        <p:sp>
          <p:nvSpPr>
            <p:cNvPr id="3" name="TextBox 2">
              <a:extLst>
                <a:ext uri="{FF2B5EF4-FFF2-40B4-BE49-F238E27FC236}">
                  <a16:creationId xmlns:a16="http://schemas.microsoft.com/office/drawing/2014/main" id="{B73F09F4-7512-9E2A-6FA1-8BCB6266F717}"/>
                </a:ext>
              </a:extLst>
            </p:cNvPr>
            <p:cNvSpPr txBox="1"/>
            <p:nvPr/>
          </p:nvSpPr>
          <p:spPr>
            <a:xfrm>
              <a:off x="448235" y="2515177"/>
              <a:ext cx="11342403" cy="2062103"/>
            </a:xfrm>
            <a:prstGeom prst="rect">
              <a:avLst/>
            </a:prstGeom>
            <a:solidFill>
              <a:srgbClr val="FFCE00"/>
            </a:solidFill>
          </p:spPr>
          <p:txBody>
            <a:bodyPr wrap="square" rtlCol="0">
              <a:spAutoFit/>
            </a:bodyPr>
            <a:lstStyle/>
            <a:p>
              <a:pPr algn="ctr"/>
              <a:endParaRPr lang="en-US" sz="3200" b="1"/>
            </a:p>
            <a:p>
              <a:pPr algn="ctr"/>
              <a:r>
                <a:rPr lang="en-US" sz="3200" b="1"/>
                <a:t>30+   new people that can mentor, are clinical &amp; domain experts, that can provide direct support and lead data driven projects.</a:t>
              </a:r>
            </a:p>
          </p:txBody>
        </p:sp>
        <p:grpSp>
          <p:nvGrpSpPr>
            <p:cNvPr id="7" name="Group 6">
              <a:extLst>
                <a:ext uri="{FF2B5EF4-FFF2-40B4-BE49-F238E27FC236}">
                  <a16:creationId xmlns:a16="http://schemas.microsoft.com/office/drawing/2014/main" id="{5226F6A2-CDA3-83CB-0735-1033F5F11F3A}"/>
                </a:ext>
              </a:extLst>
            </p:cNvPr>
            <p:cNvGrpSpPr/>
            <p:nvPr/>
          </p:nvGrpSpPr>
          <p:grpSpPr>
            <a:xfrm>
              <a:off x="952497" y="2800350"/>
              <a:ext cx="832328" cy="806406"/>
              <a:chOff x="952497" y="2800350"/>
              <a:chExt cx="832328" cy="806406"/>
            </a:xfrm>
          </p:grpSpPr>
          <p:sp>
            <p:nvSpPr>
              <p:cNvPr id="5" name="Oval 4">
                <a:extLst>
                  <a:ext uri="{FF2B5EF4-FFF2-40B4-BE49-F238E27FC236}">
                    <a16:creationId xmlns:a16="http://schemas.microsoft.com/office/drawing/2014/main" id="{31A06151-AE1F-04B1-E72C-4F4A8AC3CA8B}"/>
                  </a:ext>
                </a:extLst>
              </p:cNvPr>
              <p:cNvSpPr/>
              <p:nvPr/>
            </p:nvSpPr>
            <p:spPr>
              <a:xfrm>
                <a:off x="952497" y="2800350"/>
                <a:ext cx="794884" cy="806406"/>
              </a:xfrm>
              <a:prstGeom prst="ellipse">
                <a:avLst/>
              </a:prstGeom>
              <a:solidFill>
                <a:schemeClr val="bg1"/>
              </a:solidFill>
              <a:ln w="19050">
                <a:solidFill>
                  <a:schemeClr val="tx1"/>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ctr"/>
              <a:lstStyle/>
              <a:p>
                <a:pPr algn="ctr"/>
                <a:endParaRPr lang="en-US" sz="2400" b="1">
                  <a:solidFill>
                    <a:schemeClr val="tx1"/>
                  </a:solidFill>
                  <a:latin typeface="Roboto Regular"/>
                  <a:cs typeface="Roboto Regular"/>
                </a:endParaRPr>
              </a:p>
            </p:txBody>
          </p:sp>
          <p:sp>
            <p:nvSpPr>
              <p:cNvPr id="6" name="TextBox 5">
                <a:extLst>
                  <a:ext uri="{FF2B5EF4-FFF2-40B4-BE49-F238E27FC236}">
                    <a16:creationId xmlns:a16="http://schemas.microsoft.com/office/drawing/2014/main" id="{3678FFA9-87DF-AD03-D691-CA4122B41590}"/>
                  </a:ext>
                </a:extLst>
              </p:cNvPr>
              <p:cNvSpPr txBox="1"/>
              <p:nvPr/>
            </p:nvSpPr>
            <p:spPr>
              <a:xfrm>
                <a:off x="992620" y="2938168"/>
                <a:ext cx="792205" cy="523220"/>
              </a:xfrm>
              <a:prstGeom prst="rect">
                <a:avLst/>
              </a:prstGeom>
              <a:noFill/>
            </p:spPr>
            <p:txBody>
              <a:bodyPr wrap="none" rtlCol="0">
                <a:spAutoFit/>
              </a:bodyPr>
              <a:lstStyle/>
              <a:p>
                <a:r>
                  <a:rPr lang="en-US" sz="2800" b="1"/>
                  <a:t>30+</a:t>
                </a:r>
              </a:p>
            </p:txBody>
          </p:sp>
        </p:grpSp>
      </p:grpSp>
    </p:spTree>
    <p:extLst>
      <p:ext uri="{BB962C8B-B14F-4D97-AF65-F5344CB8AC3E}">
        <p14:creationId xmlns:p14="http://schemas.microsoft.com/office/powerpoint/2010/main" val="303933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088FA-FC8F-B1F6-4F4A-0B044C1D69E3}"/>
              </a:ext>
            </a:extLst>
          </p:cNvPr>
          <p:cNvSpPr>
            <a:spLocks noGrp="1"/>
          </p:cNvSpPr>
          <p:nvPr>
            <p:ph type="title"/>
          </p:nvPr>
        </p:nvSpPr>
        <p:spPr/>
        <p:txBody>
          <a:bodyPr/>
          <a:lstStyle/>
          <a:p>
            <a:r>
              <a:rPr lang="en-US"/>
              <a:t>People: Results Improved Service Metrics</a:t>
            </a:r>
          </a:p>
        </p:txBody>
      </p:sp>
      <p:sp>
        <p:nvSpPr>
          <p:cNvPr id="4" name="Footer Placeholder 3">
            <a:extLst>
              <a:ext uri="{FF2B5EF4-FFF2-40B4-BE49-F238E27FC236}">
                <a16:creationId xmlns:a16="http://schemas.microsoft.com/office/drawing/2014/main" id="{B97B762B-816E-7509-70F0-079F37A7821A}"/>
              </a:ext>
            </a:extLst>
          </p:cNvPr>
          <p:cNvSpPr>
            <a:spLocks noGrp="1"/>
          </p:cNvSpPr>
          <p:nvPr>
            <p:ph type="ftr" sz="quarter" idx="3"/>
          </p:nvPr>
        </p:nvSpPr>
        <p:spPr/>
        <p:txBody>
          <a:bodyPr/>
          <a:lstStyle/>
          <a:p>
            <a:r>
              <a:rPr lang="en-US"/>
              <a:t>Institute for Clinical and Translational Science</a:t>
            </a:r>
            <a:endParaRPr lang="en-US" b="0"/>
          </a:p>
        </p:txBody>
      </p:sp>
      <p:graphicFrame>
        <p:nvGraphicFramePr>
          <p:cNvPr id="9" name="Chart 8" descr="A graph displaying time from request to delivery has been shortened and capacity for complex requests has increased">
            <a:extLst>
              <a:ext uri="{FF2B5EF4-FFF2-40B4-BE49-F238E27FC236}">
                <a16:creationId xmlns:a16="http://schemas.microsoft.com/office/drawing/2014/main" id="{E6A8C0A2-3148-8F64-08F9-2958439F5E48}"/>
              </a:ext>
            </a:extLst>
          </p:cNvPr>
          <p:cNvGraphicFramePr/>
          <p:nvPr>
            <p:extLst>
              <p:ext uri="{D42A27DB-BD31-4B8C-83A1-F6EECF244321}">
                <p14:modId xmlns:p14="http://schemas.microsoft.com/office/powerpoint/2010/main" val="4159256511"/>
              </p:ext>
            </p:extLst>
          </p:nvPr>
        </p:nvGraphicFramePr>
        <p:xfrm>
          <a:off x="1541906" y="1441246"/>
          <a:ext cx="8553450" cy="4166324"/>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a:extLst>
              <a:ext uri="{FF2B5EF4-FFF2-40B4-BE49-F238E27FC236}">
                <a16:creationId xmlns:a16="http://schemas.microsoft.com/office/drawing/2014/main" id="{A901B52D-633F-D357-94AF-5B9707AB4B6D}"/>
              </a:ext>
            </a:extLst>
          </p:cNvPr>
          <p:cNvCxnSpPr>
            <a:cxnSpLocks/>
          </p:cNvCxnSpPr>
          <p:nvPr/>
        </p:nvCxnSpPr>
        <p:spPr bwMode="auto">
          <a:xfrm flipH="1">
            <a:off x="7334250" y="2249014"/>
            <a:ext cx="403895" cy="342112"/>
          </a:xfrm>
          <a:prstGeom prst="line">
            <a:avLst/>
          </a:prstGeom>
          <a:solidFill>
            <a:schemeClr val="accent1"/>
          </a:solidFill>
          <a:ln w="9525" cap="flat" cmpd="sng" algn="ctr">
            <a:solidFill>
              <a:schemeClr val="tx1"/>
            </a:solidFill>
            <a:prstDash val="solid"/>
            <a:round/>
            <a:headEnd type="none" w="lg" len="lg"/>
            <a:tailEnd type="triangle" w="med" len="med"/>
          </a:ln>
          <a:effectLst/>
        </p:spPr>
      </p:cxnSp>
      <p:sp>
        <p:nvSpPr>
          <p:cNvPr id="11" name="TextBox 10">
            <a:extLst>
              <a:ext uri="{FF2B5EF4-FFF2-40B4-BE49-F238E27FC236}">
                <a16:creationId xmlns:a16="http://schemas.microsoft.com/office/drawing/2014/main" id="{4388F0F7-2DAB-7284-F42C-6818D2550F40}"/>
              </a:ext>
            </a:extLst>
          </p:cNvPr>
          <p:cNvSpPr txBox="1"/>
          <p:nvPr/>
        </p:nvSpPr>
        <p:spPr>
          <a:xfrm>
            <a:off x="7738145" y="2018968"/>
            <a:ext cx="1608133" cy="369332"/>
          </a:xfrm>
          <a:prstGeom prst="rect">
            <a:avLst/>
          </a:prstGeom>
          <a:noFill/>
        </p:spPr>
        <p:txBody>
          <a:bodyPr wrap="none" rtlCol="0">
            <a:spAutoFit/>
          </a:bodyPr>
          <a:lstStyle/>
          <a:p>
            <a:r>
              <a:rPr lang="en-US" b="1">
                <a:solidFill>
                  <a:schemeClr val="tx1">
                    <a:lumMod val="75000"/>
                    <a:lumOff val="25000"/>
                  </a:schemeClr>
                </a:solidFill>
              </a:rPr>
              <a:t>Start of IHDR </a:t>
            </a:r>
          </a:p>
        </p:txBody>
      </p:sp>
      <p:sp>
        <p:nvSpPr>
          <p:cNvPr id="5" name="TextBox 4">
            <a:extLst>
              <a:ext uri="{FF2B5EF4-FFF2-40B4-BE49-F238E27FC236}">
                <a16:creationId xmlns:a16="http://schemas.microsoft.com/office/drawing/2014/main" id="{6AA05776-DBE5-B405-47BB-C6DD303DC56C}"/>
              </a:ext>
            </a:extLst>
          </p:cNvPr>
          <p:cNvSpPr txBox="1"/>
          <p:nvPr/>
        </p:nvSpPr>
        <p:spPr>
          <a:xfrm rot="16200000">
            <a:off x="9741725" y="3298195"/>
            <a:ext cx="1173719" cy="261610"/>
          </a:xfrm>
          <a:prstGeom prst="rect">
            <a:avLst/>
          </a:prstGeom>
          <a:noFill/>
        </p:spPr>
        <p:txBody>
          <a:bodyPr wrap="none" rtlCol="0">
            <a:spAutoFit/>
          </a:bodyPr>
          <a:lstStyle/>
          <a:p>
            <a:pPr algn="ctr" rtl="0">
              <a:defRPr sz="800" b="0" i="0" u="none" strike="noStrike" kern="1200" baseline="0">
                <a:solidFill>
                  <a:srgbClr val="000000">
                    <a:lumMod val="65000"/>
                    <a:lumOff val="35000"/>
                  </a:srgbClr>
                </a:solidFill>
                <a:latin typeface="+mn-lt"/>
                <a:ea typeface="+mn-ea"/>
                <a:cs typeface="+mn-cs"/>
              </a:defRPr>
            </a:pPr>
            <a:r>
              <a:rPr lang="en-US" sz="1100"/>
              <a:t>Days to delivery</a:t>
            </a:r>
          </a:p>
        </p:txBody>
      </p:sp>
      <p:sp>
        <p:nvSpPr>
          <p:cNvPr id="3" name="TextBox 2">
            <a:extLst>
              <a:ext uri="{FF2B5EF4-FFF2-40B4-BE49-F238E27FC236}">
                <a16:creationId xmlns:a16="http://schemas.microsoft.com/office/drawing/2014/main" id="{3F7267D0-57A0-4562-E3C6-3F64F2564F8A}"/>
              </a:ext>
            </a:extLst>
          </p:cNvPr>
          <p:cNvSpPr txBox="1"/>
          <p:nvPr/>
        </p:nvSpPr>
        <p:spPr>
          <a:xfrm>
            <a:off x="2912362" y="5810396"/>
            <a:ext cx="9118273"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effectLst/>
                <a:latin typeface="+mn-lt"/>
                <a:ea typeface="Roboto" panose="02000000000000000000" pitchFamily="2" charset="0"/>
                <a:cs typeface="Times New Roman" panose="02020603050405020304" pitchFamily="18" charset="0"/>
              </a:rPr>
              <a:t>The big take away: time from data request to data deposit has been reduced by more than 50%, increasing efficiency, while capacity for complex custom requests has increased by 30%. </a:t>
            </a:r>
            <a:endParaRPr lang="en-US" sz="1400">
              <a:latin typeface="+mn-lt"/>
            </a:endParaRPr>
          </a:p>
        </p:txBody>
      </p:sp>
    </p:spTree>
    <p:extLst>
      <p:ext uri="{BB962C8B-B14F-4D97-AF65-F5344CB8AC3E}">
        <p14:creationId xmlns:p14="http://schemas.microsoft.com/office/powerpoint/2010/main" val="3546415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A12691E-A92C-A1CA-3C55-B3146C628AFD}"/>
              </a:ext>
            </a:extLst>
          </p:cNvPr>
          <p:cNvSpPr>
            <a:spLocks noGrp="1"/>
          </p:cNvSpPr>
          <p:nvPr>
            <p:ph type="ftr" sz="quarter" idx="3"/>
          </p:nvPr>
        </p:nvSpPr>
        <p:spPr/>
        <p:txBody>
          <a:bodyPr/>
          <a:lstStyle/>
          <a:p>
            <a:r>
              <a:rPr lang="en-US"/>
              <a:t>Institute for Clinical and Translational Science</a:t>
            </a:r>
            <a:endParaRPr lang="en-US" b="0"/>
          </a:p>
        </p:txBody>
      </p:sp>
      <p:pic>
        <p:nvPicPr>
          <p:cNvPr id="8" name="Picture 7" descr="Image displaying before and after metrics for the IHDR team and complex datasets. Before the IHDR complex datasets took a longer to developed deliver, after the IHDR the timeline from request to deliver has tightened.">
            <a:extLst>
              <a:ext uri="{FF2B5EF4-FFF2-40B4-BE49-F238E27FC236}">
                <a16:creationId xmlns:a16="http://schemas.microsoft.com/office/drawing/2014/main" id="{36F21778-5626-E41B-719F-1B4DCDB14C28}"/>
              </a:ext>
            </a:extLst>
          </p:cNvPr>
          <p:cNvPicPr>
            <a:picLocks noChangeAspect="1"/>
          </p:cNvPicPr>
          <p:nvPr/>
        </p:nvPicPr>
        <p:blipFill>
          <a:blip r:embed="rId3"/>
          <a:stretch>
            <a:fillRect/>
          </a:stretch>
        </p:blipFill>
        <p:spPr>
          <a:xfrm>
            <a:off x="584604" y="1777687"/>
            <a:ext cx="6708654" cy="4281684"/>
          </a:xfrm>
          <a:prstGeom prst="rect">
            <a:avLst/>
          </a:prstGeom>
        </p:spPr>
      </p:pic>
      <p:grpSp>
        <p:nvGrpSpPr>
          <p:cNvPr id="10" name="Group 9" descr="Image displaying before and after metrics for the IHDR team and complex datasets. Before the IHDR complex datasets took a longer to developed deliver, after the IHDR the timeline from request to deliver has tightened.">
            <a:extLst>
              <a:ext uri="{FF2B5EF4-FFF2-40B4-BE49-F238E27FC236}">
                <a16:creationId xmlns:a16="http://schemas.microsoft.com/office/drawing/2014/main" id="{2708099D-30CF-E647-7C91-11B57D22994D}"/>
              </a:ext>
            </a:extLst>
          </p:cNvPr>
          <p:cNvGrpSpPr/>
          <p:nvPr/>
        </p:nvGrpSpPr>
        <p:grpSpPr>
          <a:xfrm>
            <a:off x="7176354" y="1928052"/>
            <a:ext cx="3036420" cy="3849002"/>
            <a:chOff x="6365497" y="1702514"/>
            <a:chExt cx="3036420" cy="3849002"/>
          </a:xfrm>
        </p:grpSpPr>
        <p:pic>
          <p:nvPicPr>
            <p:cNvPr id="9" name="Picture 8" descr="A picture containing graphical user interface&#10;&#10;Description automatically generated">
              <a:extLst>
                <a:ext uri="{FF2B5EF4-FFF2-40B4-BE49-F238E27FC236}">
                  <a16:creationId xmlns:a16="http://schemas.microsoft.com/office/drawing/2014/main" id="{80CD79E9-726F-D596-CA33-6868CE3A819A}"/>
                </a:ext>
              </a:extLst>
            </p:cNvPr>
            <p:cNvPicPr>
              <a:picLocks noChangeAspect="1"/>
            </p:cNvPicPr>
            <p:nvPr/>
          </p:nvPicPr>
          <p:blipFill rotWithShape="1">
            <a:blip r:embed="rId4"/>
            <a:srcRect r="91562"/>
            <a:stretch/>
          </p:blipFill>
          <p:spPr>
            <a:xfrm>
              <a:off x="6365497" y="1702514"/>
              <a:ext cx="519398" cy="3849002"/>
            </a:xfrm>
            <a:prstGeom prst="rect">
              <a:avLst/>
            </a:prstGeom>
          </p:spPr>
        </p:pic>
        <p:pic>
          <p:nvPicPr>
            <p:cNvPr id="6" name="Picture 5" descr="A picture containing graphical user interface&#10;&#10;Description automatically generated">
              <a:extLst>
                <a:ext uri="{FF2B5EF4-FFF2-40B4-BE49-F238E27FC236}">
                  <a16:creationId xmlns:a16="http://schemas.microsoft.com/office/drawing/2014/main" id="{8A707AD3-E61F-91D3-155F-D08EE5604BA9}"/>
                </a:ext>
              </a:extLst>
            </p:cNvPr>
            <p:cNvPicPr>
              <a:picLocks noChangeAspect="1"/>
            </p:cNvPicPr>
            <p:nvPr/>
          </p:nvPicPr>
          <p:blipFill rotWithShape="1">
            <a:blip r:embed="rId4"/>
            <a:srcRect l="56355"/>
            <a:stretch/>
          </p:blipFill>
          <p:spPr>
            <a:xfrm>
              <a:off x="6715432" y="1702514"/>
              <a:ext cx="2686485" cy="3849002"/>
            </a:xfrm>
            <a:prstGeom prst="rect">
              <a:avLst/>
            </a:prstGeom>
          </p:spPr>
        </p:pic>
      </p:grpSp>
      <p:sp>
        <p:nvSpPr>
          <p:cNvPr id="13" name="Title 1">
            <a:extLst>
              <a:ext uri="{FF2B5EF4-FFF2-40B4-BE49-F238E27FC236}">
                <a16:creationId xmlns:a16="http://schemas.microsoft.com/office/drawing/2014/main" id="{A74B0D28-1CC9-BD9D-5482-D6CCBB096B9F}"/>
              </a:ext>
            </a:extLst>
          </p:cNvPr>
          <p:cNvSpPr>
            <a:spLocks noGrp="1"/>
          </p:cNvSpPr>
          <p:nvPr>
            <p:ph type="title"/>
          </p:nvPr>
        </p:nvSpPr>
        <p:spPr>
          <a:xfrm>
            <a:off x="952499" y="526777"/>
            <a:ext cx="10287001" cy="869089"/>
          </a:xfrm>
        </p:spPr>
        <p:txBody>
          <a:bodyPr/>
          <a:lstStyle/>
          <a:p>
            <a:r>
              <a:rPr lang="en-US"/>
              <a:t>People: Results Improved Service Metrics</a:t>
            </a:r>
          </a:p>
        </p:txBody>
      </p:sp>
      <p:sp>
        <p:nvSpPr>
          <p:cNvPr id="14" name="TextBox 13">
            <a:extLst>
              <a:ext uri="{FF2B5EF4-FFF2-40B4-BE49-F238E27FC236}">
                <a16:creationId xmlns:a16="http://schemas.microsoft.com/office/drawing/2014/main" id="{DC21B58B-C9B0-B2E7-0AA7-7595F330B104}"/>
              </a:ext>
            </a:extLst>
          </p:cNvPr>
          <p:cNvSpPr txBox="1"/>
          <p:nvPr/>
        </p:nvSpPr>
        <p:spPr>
          <a:xfrm>
            <a:off x="584604" y="1502069"/>
            <a:ext cx="2087431" cy="369332"/>
          </a:xfrm>
          <a:prstGeom prst="rect">
            <a:avLst/>
          </a:prstGeom>
          <a:noFill/>
        </p:spPr>
        <p:txBody>
          <a:bodyPr wrap="none" rtlCol="0">
            <a:spAutoFit/>
          </a:bodyPr>
          <a:lstStyle/>
          <a:p>
            <a:r>
              <a:rPr lang="en-US"/>
              <a:t>Pre IHDR IAI Team</a:t>
            </a:r>
          </a:p>
        </p:txBody>
      </p:sp>
      <p:sp>
        <p:nvSpPr>
          <p:cNvPr id="15" name="TextBox 14">
            <a:extLst>
              <a:ext uri="{FF2B5EF4-FFF2-40B4-BE49-F238E27FC236}">
                <a16:creationId xmlns:a16="http://schemas.microsoft.com/office/drawing/2014/main" id="{45CD0B1F-68DA-AE7F-5F96-91CF69549C57}"/>
              </a:ext>
            </a:extLst>
          </p:cNvPr>
          <p:cNvSpPr txBox="1"/>
          <p:nvPr/>
        </p:nvSpPr>
        <p:spPr>
          <a:xfrm>
            <a:off x="7176354" y="1486818"/>
            <a:ext cx="2212465" cy="369332"/>
          </a:xfrm>
          <a:prstGeom prst="rect">
            <a:avLst/>
          </a:prstGeom>
          <a:noFill/>
        </p:spPr>
        <p:txBody>
          <a:bodyPr wrap="none" rtlCol="0">
            <a:spAutoFit/>
          </a:bodyPr>
          <a:lstStyle/>
          <a:p>
            <a:r>
              <a:rPr lang="en-US"/>
              <a:t>Post IHDR IAI Team</a:t>
            </a:r>
          </a:p>
        </p:txBody>
      </p:sp>
      <p:sp>
        <p:nvSpPr>
          <p:cNvPr id="2" name="TextBox 1">
            <a:extLst>
              <a:ext uri="{FF2B5EF4-FFF2-40B4-BE49-F238E27FC236}">
                <a16:creationId xmlns:a16="http://schemas.microsoft.com/office/drawing/2014/main" id="{FCD6A23A-9A91-EDD7-DA4E-99A819C88036}"/>
              </a:ext>
            </a:extLst>
          </p:cNvPr>
          <p:cNvSpPr txBox="1"/>
          <p:nvPr/>
        </p:nvSpPr>
        <p:spPr>
          <a:xfrm>
            <a:off x="2519853" y="5997633"/>
            <a:ext cx="2040943" cy="369332"/>
          </a:xfrm>
          <a:prstGeom prst="rect">
            <a:avLst/>
          </a:prstGeom>
          <a:noFill/>
        </p:spPr>
        <p:txBody>
          <a:bodyPr wrap="none" rtlCol="0">
            <a:spAutoFit/>
          </a:bodyPr>
          <a:lstStyle/>
          <a:p>
            <a:r>
              <a:rPr lang="en-US"/>
              <a:t>Complex requests</a:t>
            </a:r>
          </a:p>
        </p:txBody>
      </p:sp>
      <p:sp>
        <p:nvSpPr>
          <p:cNvPr id="3" name="TextBox 2">
            <a:extLst>
              <a:ext uri="{FF2B5EF4-FFF2-40B4-BE49-F238E27FC236}">
                <a16:creationId xmlns:a16="http://schemas.microsoft.com/office/drawing/2014/main" id="{AB0E4383-C72B-949C-12BE-93E25743416C}"/>
              </a:ext>
            </a:extLst>
          </p:cNvPr>
          <p:cNvSpPr txBox="1"/>
          <p:nvPr/>
        </p:nvSpPr>
        <p:spPr>
          <a:xfrm>
            <a:off x="7695752" y="5997633"/>
            <a:ext cx="2040943" cy="369332"/>
          </a:xfrm>
          <a:prstGeom prst="rect">
            <a:avLst/>
          </a:prstGeom>
          <a:noFill/>
        </p:spPr>
        <p:txBody>
          <a:bodyPr wrap="none" rtlCol="0">
            <a:spAutoFit/>
          </a:bodyPr>
          <a:lstStyle/>
          <a:p>
            <a:r>
              <a:rPr lang="en-US"/>
              <a:t>Complex requests</a:t>
            </a:r>
          </a:p>
        </p:txBody>
      </p:sp>
    </p:spTree>
    <p:extLst>
      <p:ext uri="{BB962C8B-B14F-4D97-AF65-F5344CB8AC3E}">
        <p14:creationId xmlns:p14="http://schemas.microsoft.com/office/powerpoint/2010/main" val="889215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AF02C-27EA-8068-C4DF-D0A7F32591EE}"/>
              </a:ext>
            </a:extLst>
          </p:cNvPr>
          <p:cNvSpPr>
            <a:spLocks noGrp="1"/>
          </p:cNvSpPr>
          <p:nvPr>
            <p:ph type="ctrTitle"/>
          </p:nvPr>
        </p:nvSpPr>
        <p:spPr/>
        <p:txBody>
          <a:bodyPr>
            <a:normAutofit fontScale="90000"/>
          </a:bodyPr>
          <a:lstStyle/>
          <a:p>
            <a:r>
              <a:rPr lang="en-US"/>
              <a:t>Technology</a:t>
            </a:r>
          </a:p>
        </p:txBody>
      </p:sp>
      <p:sp>
        <p:nvSpPr>
          <p:cNvPr id="4" name="Subtitle 2">
            <a:extLst>
              <a:ext uri="{FF2B5EF4-FFF2-40B4-BE49-F238E27FC236}">
                <a16:creationId xmlns:a16="http://schemas.microsoft.com/office/drawing/2014/main" id="{2845C609-CC4C-82F1-042F-9EF86D9BAB23}"/>
              </a:ext>
            </a:extLst>
          </p:cNvPr>
          <p:cNvSpPr>
            <a:spLocks noGrp="1"/>
          </p:cNvSpPr>
          <p:nvPr>
            <p:ph type="subTitle" idx="1"/>
          </p:nvPr>
        </p:nvSpPr>
        <p:spPr>
          <a:xfrm>
            <a:off x="952500" y="3791876"/>
            <a:ext cx="10286999" cy="407460"/>
          </a:xfrm>
        </p:spPr>
        <p:txBody>
          <a:bodyPr/>
          <a:lstStyle/>
          <a:p>
            <a:r>
              <a:rPr lang="en-US" sz="2400" b="0" kern="0"/>
              <a:t>Establish a data enclave…..                      and more…….</a:t>
            </a:r>
            <a:endParaRPr lang="en-US"/>
          </a:p>
        </p:txBody>
      </p:sp>
    </p:spTree>
    <p:extLst>
      <p:ext uri="{BB962C8B-B14F-4D97-AF65-F5344CB8AC3E}">
        <p14:creationId xmlns:p14="http://schemas.microsoft.com/office/powerpoint/2010/main" val="184210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95137-75E5-52F2-5B44-870B2455A6CA}"/>
              </a:ext>
            </a:extLst>
          </p:cNvPr>
          <p:cNvSpPr>
            <a:spLocks noGrp="1"/>
          </p:cNvSpPr>
          <p:nvPr>
            <p:ph type="title"/>
          </p:nvPr>
        </p:nvSpPr>
        <p:spPr/>
        <p:txBody>
          <a:bodyPr/>
          <a:lstStyle/>
          <a:p>
            <a:r>
              <a:rPr lang="en-US"/>
              <a:t>Technology - </a:t>
            </a:r>
            <a:r>
              <a:rPr lang="en-US">
                <a:latin typeface="+mn-lt"/>
              </a:rPr>
              <a:t>Methodology</a:t>
            </a:r>
            <a:endParaRPr lang="en-US"/>
          </a:p>
        </p:txBody>
      </p:sp>
      <p:sp>
        <p:nvSpPr>
          <p:cNvPr id="4" name="Footer Placeholder 3">
            <a:extLst>
              <a:ext uri="{FF2B5EF4-FFF2-40B4-BE49-F238E27FC236}">
                <a16:creationId xmlns:a16="http://schemas.microsoft.com/office/drawing/2014/main" id="{39602B4D-6FCD-C508-C21C-54396656FA13}"/>
              </a:ext>
            </a:extLst>
          </p:cNvPr>
          <p:cNvSpPr>
            <a:spLocks noGrp="1"/>
          </p:cNvSpPr>
          <p:nvPr>
            <p:ph type="ftr" sz="quarter" idx="3"/>
          </p:nvPr>
        </p:nvSpPr>
        <p:spPr/>
        <p:txBody>
          <a:bodyPr/>
          <a:lstStyle/>
          <a:p>
            <a:r>
              <a:rPr lang="en-US"/>
              <a:t>Institute for Clinical and Translational Science</a:t>
            </a:r>
            <a:endParaRPr lang="en-US" b="0"/>
          </a:p>
        </p:txBody>
      </p:sp>
      <p:grpSp>
        <p:nvGrpSpPr>
          <p:cNvPr id="5" name="Group 4" descr=" Graphic depicting the Iowa Health Data Resource data enclave. The image shows that while data remains in UIHC space, it can be accessed by campus high performance computing (HPC) tools and inter active data analytics service (IDAS) by researchers">
            <a:extLst>
              <a:ext uri="{FF2B5EF4-FFF2-40B4-BE49-F238E27FC236}">
                <a16:creationId xmlns:a16="http://schemas.microsoft.com/office/drawing/2014/main" id="{72C937FC-6428-FF8E-4139-DF9B1004374F}"/>
              </a:ext>
            </a:extLst>
          </p:cNvPr>
          <p:cNvGrpSpPr/>
          <p:nvPr/>
        </p:nvGrpSpPr>
        <p:grpSpPr>
          <a:xfrm>
            <a:off x="659518" y="1501745"/>
            <a:ext cx="11014717" cy="4485292"/>
            <a:chOff x="9441810" y="9907903"/>
            <a:chExt cx="9812988" cy="3890917"/>
          </a:xfrm>
        </p:grpSpPr>
        <p:grpSp>
          <p:nvGrpSpPr>
            <p:cNvPr id="6" name="Group 5">
              <a:extLst>
                <a:ext uri="{FF2B5EF4-FFF2-40B4-BE49-F238E27FC236}">
                  <a16:creationId xmlns:a16="http://schemas.microsoft.com/office/drawing/2014/main" id="{92044E0B-3359-4FB4-DC3D-7C0EC4352818}"/>
                </a:ext>
              </a:extLst>
            </p:cNvPr>
            <p:cNvGrpSpPr/>
            <p:nvPr/>
          </p:nvGrpSpPr>
          <p:grpSpPr>
            <a:xfrm>
              <a:off x="9441810" y="9907903"/>
              <a:ext cx="9812988" cy="3890917"/>
              <a:chOff x="-13738437" y="13468582"/>
              <a:chExt cx="9812988" cy="3890917"/>
            </a:xfrm>
          </p:grpSpPr>
          <p:sp>
            <p:nvSpPr>
              <p:cNvPr id="11" name="Rounded Rectangle 10" descr="UI Health Care IT Data Center">
                <a:extLst>
                  <a:ext uri="{FF2B5EF4-FFF2-40B4-BE49-F238E27FC236}">
                    <a16:creationId xmlns:a16="http://schemas.microsoft.com/office/drawing/2014/main" id="{82E7E914-9498-326E-DDB4-978FE63406D5}"/>
                  </a:ext>
                </a:extLst>
              </p:cNvPr>
              <p:cNvSpPr/>
              <p:nvPr/>
            </p:nvSpPr>
            <p:spPr>
              <a:xfrm>
                <a:off x="-11392501" y="13468582"/>
                <a:ext cx="1949085" cy="2777559"/>
              </a:xfrm>
              <a:prstGeom prst="roundRect">
                <a:avLst/>
              </a:prstGeom>
              <a:solidFill>
                <a:schemeClr val="bg1">
                  <a:lumMod val="8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11" tIns="36005" rIns="72011" bIns="36005" rtlCol="0" anchor="t" anchorCtr="0"/>
              <a:lstStyle/>
              <a:p>
                <a:pPr algn="ctr"/>
                <a:r>
                  <a:rPr lang="en-US" sz="1200">
                    <a:solidFill>
                      <a:schemeClr val="tx1"/>
                    </a:solidFill>
                  </a:rPr>
                  <a:t>      </a:t>
                </a:r>
                <a:r>
                  <a:rPr lang="en-US" sz="1400">
                    <a:solidFill>
                      <a:schemeClr val="tx1"/>
                    </a:solidFill>
                  </a:rPr>
                  <a:t>UI Health Care IT Data Center</a:t>
                </a:r>
              </a:p>
            </p:txBody>
          </p:sp>
          <p:sp>
            <p:nvSpPr>
              <p:cNvPr id="12" name="Can 11" descr="Secure data storage">
                <a:extLst>
                  <a:ext uri="{FF2B5EF4-FFF2-40B4-BE49-F238E27FC236}">
                    <a16:creationId xmlns:a16="http://schemas.microsoft.com/office/drawing/2014/main" id="{7A27397B-55D0-A505-7BD4-BF16C16F70AA}"/>
                  </a:ext>
                </a:extLst>
              </p:cNvPr>
              <p:cNvSpPr/>
              <p:nvPr/>
            </p:nvSpPr>
            <p:spPr>
              <a:xfrm>
                <a:off x="-10927086" y="14762223"/>
                <a:ext cx="1108490" cy="1178624"/>
              </a:xfrm>
              <a:prstGeom prst="can">
                <a:avLst/>
              </a:prstGeom>
              <a:solidFill>
                <a:srgbClr val="FFC000"/>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a:solidFill>
                      <a:schemeClr val="tx1"/>
                    </a:solidFill>
                  </a:rPr>
                  <a:t>Secure storage</a:t>
                </a:r>
              </a:p>
            </p:txBody>
          </p:sp>
          <p:sp>
            <p:nvSpPr>
              <p:cNvPr id="13" name="Pentagon 12">
                <a:extLst>
                  <a:ext uri="{FF2B5EF4-FFF2-40B4-BE49-F238E27FC236}">
                    <a16:creationId xmlns:a16="http://schemas.microsoft.com/office/drawing/2014/main" id="{72A965B4-D3B8-121C-7396-3CB9A1B096DD}"/>
                  </a:ext>
                </a:extLst>
              </p:cNvPr>
              <p:cNvSpPr/>
              <p:nvPr/>
            </p:nvSpPr>
            <p:spPr>
              <a:xfrm>
                <a:off x="-13538328" y="14529060"/>
                <a:ext cx="2134659" cy="885585"/>
              </a:xfrm>
              <a:prstGeom prst="homePlate">
                <a:avLst>
                  <a:gd name="adj" fmla="val 30718"/>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11" tIns="36005" rIns="72011" bIns="36005" rtlCol="0" anchor="ctr"/>
              <a:lstStyle/>
              <a:p>
                <a:r>
                  <a:rPr lang="en-US" sz="1600">
                    <a:solidFill>
                      <a:schemeClr val="tx1"/>
                    </a:solidFill>
                  </a:rPr>
                  <a:t>Data </a:t>
                </a:r>
              </a:p>
              <a:p>
                <a:r>
                  <a:rPr lang="en-US" sz="1600">
                    <a:solidFill>
                      <a:schemeClr val="tx1"/>
                    </a:solidFill>
                  </a:rPr>
                  <a:t>extracts </a:t>
                </a:r>
              </a:p>
              <a:p>
                <a:r>
                  <a:rPr lang="en-US" sz="1600">
                    <a:solidFill>
                      <a:schemeClr val="tx1"/>
                    </a:solidFill>
                  </a:rPr>
                  <a:t>via Biomedical Informatics</a:t>
                </a:r>
                <a:endParaRPr lang="en-US" sz="1600">
                  <a:solidFill>
                    <a:schemeClr val="tx1"/>
                  </a:solidFill>
                  <a:cs typeface="Calibri"/>
                </a:endParaRPr>
              </a:p>
            </p:txBody>
          </p:sp>
          <p:sp>
            <p:nvSpPr>
              <p:cNvPr id="14" name="Rounded Rectangle 13" descr="OneIT - Campus IT Data Center">
                <a:extLst>
                  <a:ext uri="{FF2B5EF4-FFF2-40B4-BE49-F238E27FC236}">
                    <a16:creationId xmlns:a16="http://schemas.microsoft.com/office/drawing/2014/main" id="{7F24EAC9-900C-B251-BD1F-F2F9FEBA581C}"/>
                  </a:ext>
                </a:extLst>
              </p:cNvPr>
              <p:cNvSpPr/>
              <p:nvPr/>
            </p:nvSpPr>
            <p:spPr>
              <a:xfrm>
                <a:off x="-9075482" y="13472846"/>
                <a:ext cx="2267250" cy="2773295"/>
              </a:xfrm>
              <a:prstGeom prst="roundRect">
                <a:avLst/>
              </a:prstGeom>
              <a:solidFill>
                <a:schemeClr val="bg1">
                  <a:lumMod val="8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11" tIns="36005" rIns="72011" bIns="36005" rtlCol="0" anchor="t" anchorCtr="0"/>
              <a:lstStyle/>
              <a:p>
                <a:pPr algn="ctr"/>
                <a:r>
                  <a:rPr lang="en-US" sz="1400">
                    <a:solidFill>
                      <a:schemeClr val="tx1"/>
                    </a:solidFill>
                  </a:rPr>
                  <a:t>       OneIT - Campus IT Data Center</a:t>
                </a:r>
              </a:p>
            </p:txBody>
          </p:sp>
          <p:pic>
            <p:nvPicPr>
              <p:cNvPr id="15" name="Graphic 14" descr="Researcher">
                <a:extLst>
                  <a:ext uri="{FF2B5EF4-FFF2-40B4-BE49-F238E27FC236}">
                    <a16:creationId xmlns:a16="http://schemas.microsoft.com/office/drawing/2014/main" id="{D3C1EED6-14E9-A40A-AE8C-799D6ED924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89751" y="14181008"/>
                <a:ext cx="1261351" cy="1261351"/>
              </a:xfrm>
              <a:prstGeom prst="rect">
                <a:avLst/>
              </a:prstGeom>
            </p:spPr>
          </p:pic>
          <p:sp>
            <p:nvSpPr>
              <p:cNvPr id="16" name="Left-Right Arrow 15">
                <a:extLst>
                  <a:ext uri="{FF2B5EF4-FFF2-40B4-BE49-F238E27FC236}">
                    <a16:creationId xmlns:a16="http://schemas.microsoft.com/office/drawing/2014/main" id="{38FBD83A-1EDF-BBAE-E8A5-A76BFBA5CF10}"/>
                  </a:ext>
                </a:extLst>
              </p:cNvPr>
              <p:cNvSpPr/>
              <p:nvPr/>
            </p:nvSpPr>
            <p:spPr>
              <a:xfrm>
                <a:off x="-6772660" y="14327702"/>
                <a:ext cx="1246086" cy="1034575"/>
              </a:xfrm>
              <a:prstGeom prst="leftRightArrow">
                <a:avLst>
                  <a:gd name="adj1" fmla="val 46498"/>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11" tIns="36005" rIns="72011" bIns="36005" rtlCol="0" anchor="ctr"/>
              <a:lstStyle/>
              <a:p>
                <a:pPr algn="ctr"/>
                <a:endParaRPr lang="en-US" sz="1200">
                  <a:solidFill>
                    <a:schemeClr val="tx1">
                      <a:lumMod val="95000"/>
                      <a:lumOff val="5000"/>
                    </a:schemeClr>
                  </a:solidFill>
                  <a:cs typeface="Calibri"/>
                </a:endParaRPr>
              </a:p>
            </p:txBody>
          </p:sp>
          <p:pic>
            <p:nvPicPr>
              <p:cNvPr id="17" name="Graphic 16" descr="High performance compute cluster">
                <a:extLst>
                  <a:ext uri="{FF2B5EF4-FFF2-40B4-BE49-F238E27FC236}">
                    <a16:creationId xmlns:a16="http://schemas.microsoft.com/office/drawing/2014/main" id="{44A04AC3-6EE7-F83E-0094-73B4DA43E2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53145" y="14242037"/>
                <a:ext cx="960120" cy="960120"/>
              </a:xfrm>
              <a:prstGeom prst="rect">
                <a:avLst/>
              </a:prstGeom>
            </p:spPr>
          </p:pic>
          <p:pic>
            <p:nvPicPr>
              <p:cNvPr id="18" name="Graphic 17" descr="Interactive Data Analytics Service (IDAS)&#13;&#10;">
                <a:extLst>
                  <a:ext uri="{FF2B5EF4-FFF2-40B4-BE49-F238E27FC236}">
                    <a16:creationId xmlns:a16="http://schemas.microsoft.com/office/drawing/2014/main" id="{7CB3FF5B-DD31-A297-DA9F-9BA8281FD6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60923" y="15225247"/>
                <a:ext cx="960120" cy="960120"/>
              </a:xfrm>
              <a:prstGeom prst="rect">
                <a:avLst/>
              </a:prstGeom>
            </p:spPr>
          </p:pic>
          <p:sp>
            <p:nvSpPr>
              <p:cNvPr id="19" name="TextBox 18">
                <a:extLst>
                  <a:ext uri="{FF2B5EF4-FFF2-40B4-BE49-F238E27FC236}">
                    <a16:creationId xmlns:a16="http://schemas.microsoft.com/office/drawing/2014/main" id="{15B84045-895D-FE1A-06E8-F8DDEF4110E5}"/>
                  </a:ext>
                </a:extLst>
              </p:cNvPr>
              <p:cNvSpPr txBox="1"/>
              <p:nvPr/>
            </p:nvSpPr>
            <p:spPr>
              <a:xfrm>
                <a:off x="-8248207" y="14387500"/>
                <a:ext cx="1408538" cy="513224"/>
              </a:xfrm>
              <a:prstGeom prst="rect">
                <a:avLst/>
              </a:prstGeom>
              <a:noFill/>
            </p:spPr>
            <p:txBody>
              <a:bodyPr wrap="square" lIns="72011" tIns="36005" rIns="72011" bIns="36005" rtlCol="0" anchor="t">
                <a:spAutoFit/>
              </a:bodyPr>
              <a:lstStyle/>
              <a:p>
                <a:r>
                  <a:rPr lang="en-US" sz="1400">
                    <a:latin typeface="+mn-lt"/>
                  </a:rPr>
                  <a:t>HPC Cluster</a:t>
                </a:r>
              </a:p>
              <a:p>
                <a:r>
                  <a:rPr lang="en-US" sz="1400">
                    <a:latin typeface="+mn-lt"/>
                  </a:rPr>
                  <a:t>Argon</a:t>
                </a:r>
                <a:endParaRPr lang="en-US" sz="1400">
                  <a:latin typeface="+mn-lt"/>
                  <a:cs typeface="Calibri"/>
                </a:endParaRPr>
              </a:p>
            </p:txBody>
          </p:sp>
          <p:sp>
            <p:nvSpPr>
              <p:cNvPr id="20" name="TextBox 19">
                <a:extLst>
                  <a:ext uri="{FF2B5EF4-FFF2-40B4-BE49-F238E27FC236}">
                    <a16:creationId xmlns:a16="http://schemas.microsoft.com/office/drawing/2014/main" id="{5ED1CDE1-3580-136A-6C73-39FB14D88ED3}"/>
                  </a:ext>
                </a:extLst>
              </p:cNvPr>
              <p:cNvSpPr txBox="1"/>
              <p:nvPr/>
            </p:nvSpPr>
            <p:spPr>
              <a:xfrm>
                <a:off x="-8263082" y="15243331"/>
                <a:ext cx="1554846" cy="732785"/>
              </a:xfrm>
              <a:prstGeom prst="rect">
                <a:avLst/>
              </a:prstGeom>
              <a:noFill/>
            </p:spPr>
            <p:txBody>
              <a:bodyPr wrap="square" lIns="72011" tIns="36005" rIns="72011" bIns="36005" rtlCol="0" anchor="t">
                <a:spAutoFit/>
              </a:bodyPr>
              <a:lstStyle/>
              <a:p>
                <a:r>
                  <a:rPr lang="en-US" sz="1400">
                    <a:latin typeface="+mn-lt"/>
                    <a:ea typeface="+mn-lt"/>
                    <a:cs typeface="+mn-lt"/>
                  </a:rPr>
                  <a:t>Interactive Data Analytics Service (IDAS)</a:t>
                </a:r>
                <a:endParaRPr lang="en-US" sz="1400">
                  <a:latin typeface="+mn-lt"/>
                </a:endParaRPr>
              </a:p>
            </p:txBody>
          </p:sp>
          <p:sp>
            <p:nvSpPr>
              <p:cNvPr id="21" name="TextBox 20">
                <a:extLst>
                  <a:ext uri="{FF2B5EF4-FFF2-40B4-BE49-F238E27FC236}">
                    <a16:creationId xmlns:a16="http://schemas.microsoft.com/office/drawing/2014/main" id="{F4C6BC29-DCA9-003C-0CF3-068C945008DE}"/>
                  </a:ext>
                </a:extLst>
              </p:cNvPr>
              <p:cNvSpPr txBox="1"/>
              <p:nvPr/>
            </p:nvSpPr>
            <p:spPr>
              <a:xfrm>
                <a:off x="-8982419" y="16316990"/>
                <a:ext cx="2267250" cy="623759"/>
              </a:xfrm>
              <a:prstGeom prst="rect">
                <a:avLst/>
              </a:prstGeom>
              <a:noFill/>
            </p:spPr>
            <p:txBody>
              <a:bodyPr wrap="square" lIns="72011" tIns="36005" rIns="72011" bIns="36005" rtlCol="0" anchor="t">
                <a:spAutoFit/>
              </a:bodyPr>
              <a:lstStyle/>
              <a:p>
                <a:r>
                  <a:rPr lang="en-US" sz="1400">
                    <a:latin typeface="+mn-lt"/>
                  </a:rPr>
                  <a:t>Mount points via Health Care managed credential </a:t>
                </a:r>
              </a:p>
              <a:p>
                <a:r>
                  <a:rPr lang="en-US" sz="1400">
                    <a:latin typeface="+mn-lt"/>
                  </a:rPr>
                  <a:t>group</a:t>
                </a:r>
              </a:p>
            </p:txBody>
          </p:sp>
          <p:cxnSp>
            <p:nvCxnSpPr>
              <p:cNvPr id="22" name="Straight Arrow Connector 21">
                <a:extLst>
                  <a:ext uri="{FF2B5EF4-FFF2-40B4-BE49-F238E27FC236}">
                    <a16:creationId xmlns:a16="http://schemas.microsoft.com/office/drawing/2014/main" id="{2FC8ED00-4FB3-6C2F-48A1-D78687A4F91C}"/>
                  </a:ext>
                </a:extLst>
              </p:cNvPr>
              <p:cNvCxnSpPr>
                <a:cxnSpLocks/>
              </p:cNvCxnSpPr>
              <p:nvPr/>
            </p:nvCxnSpPr>
            <p:spPr>
              <a:xfrm flipV="1">
                <a:off x="-9154168" y="15767939"/>
                <a:ext cx="0" cy="65097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31CD29-D0B9-2486-8298-5D9961284B2C}"/>
                  </a:ext>
                </a:extLst>
              </p:cNvPr>
              <p:cNvSpPr txBox="1"/>
              <p:nvPr/>
            </p:nvSpPr>
            <p:spPr>
              <a:xfrm>
                <a:off x="-13738437" y="15988165"/>
                <a:ext cx="2267250" cy="1371334"/>
              </a:xfrm>
              <a:prstGeom prst="rect">
                <a:avLst/>
              </a:prstGeom>
              <a:noFill/>
            </p:spPr>
            <p:txBody>
              <a:bodyPr wrap="square" lIns="72011" tIns="36005" rIns="72011" bIns="36005" rtlCol="0" anchor="t">
                <a:spAutoFit/>
              </a:bodyPr>
              <a:lstStyle/>
              <a:p>
                <a:r>
                  <a:rPr lang="en-US" sz="1400">
                    <a:solidFill>
                      <a:srgbClr val="000000"/>
                    </a:solidFill>
                    <a:effectLst/>
                    <a:ea typeface="Times New Roman" panose="02020603050405020304" pitchFamily="18" charset="0"/>
                  </a:rPr>
                  <a:t>Requirements included two key features: </a:t>
                </a:r>
              </a:p>
              <a:p>
                <a:pPr marL="228600" indent="-228600">
                  <a:buFont typeface="+mj-lt"/>
                  <a:buAutoNum type="arabicPeriod"/>
                </a:pPr>
                <a:r>
                  <a:rPr lang="en-US" sz="1400">
                    <a:solidFill>
                      <a:srgbClr val="000000"/>
                    </a:solidFill>
                    <a:effectLst/>
                    <a:ea typeface="Times New Roman" panose="02020603050405020304" pitchFamily="18" charset="0"/>
                  </a:rPr>
                  <a:t>datasets remain in the hospital data center</a:t>
                </a:r>
              </a:p>
              <a:p>
                <a:pPr marL="228600" indent="-228600">
                  <a:buFont typeface="+mj-lt"/>
                  <a:buAutoNum type="arabicPeriod"/>
                </a:pPr>
                <a:r>
                  <a:rPr lang="en-US" sz="1400">
                    <a:solidFill>
                      <a:srgbClr val="000000"/>
                    </a:solidFill>
                    <a:effectLst/>
                    <a:ea typeface="Times New Roman" panose="02020603050405020304" pitchFamily="18" charset="0"/>
                  </a:rPr>
                  <a:t>access is controlled and managed by UI Health Care IT employees. </a:t>
                </a:r>
              </a:p>
            </p:txBody>
          </p:sp>
          <p:cxnSp>
            <p:nvCxnSpPr>
              <p:cNvPr id="24" name="Straight Arrow Connector 23">
                <a:extLst>
                  <a:ext uri="{FF2B5EF4-FFF2-40B4-BE49-F238E27FC236}">
                    <a16:creationId xmlns:a16="http://schemas.microsoft.com/office/drawing/2014/main" id="{F28114E9-B257-C254-6CA2-E487C2B918AC}"/>
                  </a:ext>
                </a:extLst>
              </p:cNvPr>
              <p:cNvCxnSpPr>
                <a:cxnSpLocks/>
                <a:stCxn id="23" idx="3"/>
                <a:endCxn id="12" idx="3"/>
              </p:cNvCxnSpPr>
              <p:nvPr/>
            </p:nvCxnSpPr>
            <p:spPr>
              <a:xfrm flipV="1">
                <a:off x="-11471187" y="15940847"/>
                <a:ext cx="1098347" cy="732985"/>
              </a:xfrm>
              <a:prstGeom prst="bentConnector2">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46BB073-ABA7-B8FD-F23D-101486CD87DB}"/>
                  </a:ext>
                </a:extLst>
              </p:cNvPr>
              <p:cNvSpPr txBox="1"/>
              <p:nvPr/>
            </p:nvSpPr>
            <p:spPr>
              <a:xfrm>
                <a:off x="-6192698" y="15667916"/>
                <a:ext cx="2267249" cy="436865"/>
              </a:xfrm>
              <a:prstGeom prst="rect">
                <a:avLst/>
              </a:prstGeom>
              <a:noFill/>
            </p:spPr>
            <p:txBody>
              <a:bodyPr wrap="square" lIns="72011" tIns="36005" rIns="72011" bIns="36005" rtlCol="0" anchor="t">
                <a:spAutoFit/>
              </a:bodyPr>
              <a:lstStyle/>
              <a:p>
                <a:r>
                  <a:rPr lang="en-US" sz="1400">
                    <a:latin typeface="+mn-lt"/>
                  </a:rPr>
                  <a:t>HIPAA training, CITI training &amp;</a:t>
                </a:r>
              </a:p>
              <a:p>
                <a:r>
                  <a:rPr lang="en-US" sz="1400">
                    <a:latin typeface="+mn-lt"/>
                  </a:rPr>
                  <a:t>IRB documentation required</a:t>
                </a:r>
                <a:endParaRPr lang="en-US" sz="1400">
                  <a:latin typeface="+mn-lt"/>
                  <a:cs typeface="Calibri"/>
                </a:endParaRPr>
              </a:p>
            </p:txBody>
          </p:sp>
          <p:cxnSp>
            <p:nvCxnSpPr>
              <p:cNvPr id="26" name="Straight Arrow Connector 27">
                <a:extLst>
                  <a:ext uri="{FF2B5EF4-FFF2-40B4-BE49-F238E27FC236}">
                    <a16:creationId xmlns:a16="http://schemas.microsoft.com/office/drawing/2014/main" id="{C9653100-B05A-6E3F-C211-E13F49B069EC}"/>
                  </a:ext>
                </a:extLst>
              </p:cNvPr>
              <p:cNvCxnSpPr>
                <a:cxnSpLocks/>
                <a:stCxn id="25" idx="0"/>
                <a:endCxn id="15" idx="2"/>
              </p:cNvCxnSpPr>
              <p:nvPr/>
            </p:nvCxnSpPr>
            <p:spPr>
              <a:xfrm rot="16200000" flipV="1">
                <a:off x="-5171852" y="15555136"/>
                <a:ext cx="225556" cy="3"/>
              </a:xfrm>
              <a:prstGeom prst="bentConnector3">
                <a:avLst>
                  <a:gd name="adj1" fmla="val 50000"/>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Right Brace 26">
                <a:extLst>
                  <a:ext uri="{FF2B5EF4-FFF2-40B4-BE49-F238E27FC236}">
                    <a16:creationId xmlns:a16="http://schemas.microsoft.com/office/drawing/2014/main" id="{1226414F-9EB1-A0D1-1F82-9ACCF943C622}"/>
                  </a:ext>
                </a:extLst>
              </p:cNvPr>
              <p:cNvSpPr/>
              <p:nvPr/>
            </p:nvSpPr>
            <p:spPr>
              <a:xfrm rot="10800000">
                <a:off x="-9583175" y="14463399"/>
                <a:ext cx="759348" cy="1315148"/>
              </a:xfrm>
              <a:prstGeom prst="rightBrace">
                <a:avLst>
                  <a:gd name="adj1" fmla="val 8333"/>
                  <a:gd name="adj2" fmla="val 48774"/>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sp>
          <p:nvSpPr>
            <p:cNvPr id="7" name="Rounded Rectangle 6">
              <a:extLst>
                <a:ext uri="{FF2B5EF4-FFF2-40B4-BE49-F238E27FC236}">
                  <a16:creationId xmlns:a16="http://schemas.microsoft.com/office/drawing/2014/main" id="{5D678FDB-B4E1-42E3-5119-196453021643}"/>
                </a:ext>
              </a:extLst>
            </p:cNvPr>
            <p:cNvSpPr/>
            <p:nvPr/>
          </p:nvSpPr>
          <p:spPr>
            <a:xfrm>
              <a:off x="12005667" y="10801801"/>
              <a:ext cx="1557167" cy="1758102"/>
            </a:xfrm>
            <a:prstGeom prst="roundRect">
              <a:avLst/>
            </a:prstGeom>
            <a:noFill/>
            <a:ln w="349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Box 7">
              <a:extLst>
                <a:ext uri="{FF2B5EF4-FFF2-40B4-BE49-F238E27FC236}">
                  <a16:creationId xmlns:a16="http://schemas.microsoft.com/office/drawing/2014/main" id="{48EBE59C-C27B-A088-103F-41DF6DBBEE89}"/>
                </a:ext>
              </a:extLst>
            </p:cNvPr>
            <p:cNvSpPr txBox="1"/>
            <p:nvPr/>
          </p:nvSpPr>
          <p:spPr>
            <a:xfrm>
              <a:off x="12168275" y="10833018"/>
              <a:ext cx="1264765" cy="313659"/>
            </a:xfrm>
            <a:prstGeom prst="rect">
              <a:avLst/>
            </a:prstGeom>
            <a:noFill/>
          </p:spPr>
          <p:txBody>
            <a:bodyPr wrap="none" rtlCol="0">
              <a:spAutoFit/>
            </a:bodyPr>
            <a:lstStyle/>
            <a:p>
              <a:r>
                <a:rPr lang="en-US" sz="1400">
                  <a:latin typeface="+mn-lt"/>
                </a:rPr>
                <a:t>Data Enclave</a:t>
              </a:r>
            </a:p>
          </p:txBody>
        </p:sp>
        <p:sp>
          <p:nvSpPr>
            <p:cNvPr id="9" name="Oval 8">
              <a:extLst>
                <a:ext uri="{FF2B5EF4-FFF2-40B4-BE49-F238E27FC236}">
                  <a16:creationId xmlns:a16="http://schemas.microsoft.com/office/drawing/2014/main" id="{B83008A5-0152-E2EB-1CD4-7ABDC26BB358}"/>
                </a:ext>
              </a:extLst>
            </p:cNvPr>
            <p:cNvSpPr/>
            <p:nvPr/>
          </p:nvSpPr>
          <p:spPr>
            <a:xfrm>
              <a:off x="14270101" y="10087526"/>
              <a:ext cx="251219" cy="2512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Oval 9">
              <a:extLst>
                <a:ext uri="{FF2B5EF4-FFF2-40B4-BE49-F238E27FC236}">
                  <a16:creationId xmlns:a16="http://schemas.microsoft.com/office/drawing/2014/main" id="{0F0C0472-D64E-D1A4-C912-DEA7517DCA07}"/>
                </a:ext>
              </a:extLst>
            </p:cNvPr>
            <p:cNvSpPr/>
            <p:nvPr/>
          </p:nvSpPr>
          <p:spPr>
            <a:xfrm>
              <a:off x="11861723" y="10074649"/>
              <a:ext cx="251219" cy="251219"/>
            </a:xfrm>
            <a:prstGeom prst="ellipse">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pic>
        <p:nvPicPr>
          <p:cNvPr id="28" name="Picture 27" descr=" Graphic depicting the Iowa Health Data Resource data enclave. The image shows that while data remains in UIHC space, it can be accessed by campus high performance computing (HPC) tools and inter active data analytics service (IDAS) by researchers">
            <a:extLst>
              <a:ext uri="{FF2B5EF4-FFF2-40B4-BE49-F238E27FC236}">
                <a16:creationId xmlns:a16="http://schemas.microsoft.com/office/drawing/2014/main" id="{EB48FB4B-0549-920D-6B9D-231C3AC9FFDE}"/>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7615394" y="4031895"/>
            <a:ext cx="417480" cy="504210"/>
          </a:xfrm>
          <a:prstGeom prst="rect">
            <a:avLst/>
          </a:prstGeom>
        </p:spPr>
      </p:pic>
      <p:sp>
        <p:nvSpPr>
          <p:cNvPr id="33" name="TextBox 32">
            <a:extLst>
              <a:ext uri="{FF2B5EF4-FFF2-40B4-BE49-F238E27FC236}">
                <a16:creationId xmlns:a16="http://schemas.microsoft.com/office/drawing/2014/main" id="{686819AB-3852-E0E1-9179-54400A21CE70}"/>
              </a:ext>
            </a:extLst>
          </p:cNvPr>
          <p:cNvSpPr txBox="1"/>
          <p:nvPr/>
        </p:nvSpPr>
        <p:spPr>
          <a:xfrm>
            <a:off x="3719874" y="5812925"/>
            <a:ext cx="8684173" cy="523220"/>
          </a:xfrm>
          <a:prstGeom prst="rect">
            <a:avLst/>
          </a:prstGeom>
          <a:noFill/>
        </p:spPr>
        <p:txBody>
          <a:bodyPr wrap="square">
            <a:spAutoFit/>
          </a:bodyPr>
          <a:lstStyle/>
          <a:p>
            <a:r>
              <a:rPr lang="en-US" sz="1400">
                <a:effectLst/>
              </a:rPr>
              <a:t>Goal:  Scientists able access datasets in the enclave from existing computational resources such as campus Interactive Data Analytics Service or the central high-performance computing cluster</a:t>
            </a:r>
            <a:endParaRPr lang="en-US" sz="1400"/>
          </a:p>
        </p:txBody>
      </p:sp>
    </p:spTree>
    <p:extLst>
      <p:ext uri="{BB962C8B-B14F-4D97-AF65-F5344CB8AC3E}">
        <p14:creationId xmlns:p14="http://schemas.microsoft.com/office/powerpoint/2010/main" val="1163409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DF70A-FE52-C4A4-B3A5-3331E3CA2FA8}"/>
              </a:ext>
            </a:extLst>
          </p:cNvPr>
          <p:cNvSpPr>
            <a:spLocks noGrp="1"/>
          </p:cNvSpPr>
          <p:nvPr>
            <p:ph type="title"/>
          </p:nvPr>
        </p:nvSpPr>
        <p:spPr/>
        <p:txBody>
          <a:bodyPr/>
          <a:lstStyle/>
          <a:p>
            <a:r>
              <a:rPr lang="en-US"/>
              <a:t>Technology: Data Enclave - Results to date</a:t>
            </a:r>
          </a:p>
        </p:txBody>
      </p:sp>
      <p:sp>
        <p:nvSpPr>
          <p:cNvPr id="4" name="Footer Placeholder 3">
            <a:extLst>
              <a:ext uri="{FF2B5EF4-FFF2-40B4-BE49-F238E27FC236}">
                <a16:creationId xmlns:a16="http://schemas.microsoft.com/office/drawing/2014/main" id="{5F8885AE-F38C-89CF-8D4F-D3DBB919E396}"/>
              </a:ext>
            </a:extLst>
          </p:cNvPr>
          <p:cNvSpPr>
            <a:spLocks noGrp="1"/>
          </p:cNvSpPr>
          <p:nvPr>
            <p:ph type="ftr" sz="quarter" idx="3"/>
          </p:nvPr>
        </p:nvSpPr>
        <p:spPr/>
        <p:txBody>
          <a:bodyPr/>
          <a:lstStyle/>
          <a:p>
            <a:r>
              <a:rPr lang="en-US"/>
              <a:t>Institute for Clinical and Translational Science</a:t>
            </a:r>
            <a:endParaRPr lang="en-US" b="0"/>
          </a:p>
        </p:txBody>
      </p:sp>
      <p:graphicFrame>
        <p:nvGraphicFramePr>
          <p:cNvPr id="5" name="Table 8">
            <a:extLst>
              <a:ext uri="{FF2B5EF4-FFF2-40B4-BE49-F238E27FC236}">
                <a16:creationId xmlns:a16="http://schemas.microsoft.com/office/drawing/2014/main" id="{D909BF50-04A8-2675-9F3B-59096BD7A28F}"/>
              </a:ext>
            </a:extLst>
          </p:cNvPr>
          <p:cNvGraphicFramePr>
            <a:graphicFrameLocks noGrp="1"/>
          </p:cNvGraphicFramePr>
          <p:nvPr>
            <p:extLst>
              <p:ext uri="{D42A27DB-BD31-4B8C-83A1-F6EECF244321}">
                <p14:modId xmlns:p14="http://schemas.microsoft.com/office/powerpoint/2010/main" val="1425692942"/>
              </p:ext>
            </p:extLst>
          </p:nvPr>
        </p:nvGraphicFramePr>
        <p:xfrm>
          <a:off x="952499" y="1390098"/>
          <a:ext cx="10287001" cy="4272509"/>
        </p:xfrm>
        <a:graphic>
          <a:graphicData uri="http://schemas.openxmlformats.org/drawingml/2006/table">
            <a:tbl>
              <a:tblPr firstRow="1">
                <a:tableStyleId>{073A0DAA-6AF3-43AB-8588-CEC1D06C72B9}</a:tableStyleId>
              </a:tblPr>
              <a:tblGrid>
                <a:gridCol w="5930798">
                  <a:extLst>
                    <a:ext uri="{9D8B030D-6E8A-4147-A177-3AD203B41FA5}">
                      <a16:colId xmlns:a16="http://schemas.microsoft.com/office/drawing/2014/main" val="259830162"/>
                    </a:ext>
                  </a:extLst>
                </a:gridCol>
                <a:gridCol w="4356203">
                  <a:extLst>
                    <a:ext uri="{9D8B030D-6E8A-4147-A177-3AD203B41FA5}">
                      <a16:colId xmlns:a16="http://schemas.microsoft.com/office/drawing/2014/main" val="1307365200"/>
                    </a:ext>
                  </a:extLst>
                </a:gridCol>
              </a:tblGrid>
              <a:tr h="146196">
                <a:tc>
                  <a:txBody>
                    <a:bodyPr/>
                    <a:lstStyle/>
                    <a:p>
                      <a:pPr marL="0" marR="0" algn="l">
                        <a:lnSpc>
                          <a:spcPct val="107000"/>
                        </a:lnSpc>
                        <a:spcBef>
                          <a:spcPts val="0"/>
                        </a:spcBef>
                        <a:spcAft>
                          <a:spcPts val="0"/>
                        </a:spcAft>
                      </a:pPr>
                      <a:r>
                        <a:rPr lang="en-US" sz="1400">
                          <a:effectLst/>
                          <a:latin typeface="Calibri"/>
                          <a:ea typeface="Calibri" panose="020F0502020204030204" pitchFamily="34" charset="0"/>
                          <a:cs typeface="Calibri"/>
                        </a:rPr>
                        <a:t>Study</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1400">
                          <a:effectLst/>
                          <a:latin typeface="Calibri"/>
                          <a:ea typeface="Calibri" panose="020F0502020204030204" pitchFamily="34" charset="0"/>
                          <a:cs typeface="Calibri"/>
                        </a:rPr>
                        <a:t>Collaborating Departments</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239802027"/>
                  </a:ext>
                </a:extLst>
              </a:tr>
              <a:tr h="281488">
                <a:tc>
                  <a:txBody>
                    <a:bodyPr/>
                    <a:lstStyle/>
                    <a:p>
                      <a:pPr marL="0" marR="0" algn="l">
                        <a:lnSpc>
                          <a:spcPct val="107000"/>
                        </a:lnSpc>
                        <a:spcBef>
                          <a:spcPts val="0"/>
                        </a:spcBef>
                        <a:spcAft>
                          <a:spcPts val="0"/>
                        </a:spcAft>
                      </a:pPr>
                      <a:r>
                        <a:rPr lang="en-US" sz="1400">
                          <a:solidFill>
                            <a:srgbClr val="000000"/>
                          </a:solidFill>
                          <a:effectLst/>
                          <a:latin typeface="Calibri"/>
                          <a:ea typeface="Calibri" panose="020F0502020204030204" pitchFamily="34" charset="0"/>
                          <a:cs typeface="Calibri"/>
                        </a:rPr>
                        <a:t>A Data-Driven Approach to Classify Safety Criteria for ICU Patient Mobility Readiness</a:t>
                      </a:r>
                      <a:endParaRPr lang="en-US" sz="1400">
                        <a:effectLst/>
                        <a:latin typeface="Calibri"/>
                        <a:ea typeface="Calibri" panose="020F0502020204030204" pitchFamily="34" charset="0"/>
                        <a:cs typeface="Calibri"/>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7000"/>
                        </a:lnSpc>
                        <a:spcBef>
                          <a:spcPts val="0"/>
                        </a:spcBef>
                        <a:spcAft>
                          <a:spcPts val="0"/>
                        </a:spcAft>
                      </a:pPr>
                      <a:r>
                        <a:rPr lang="en-US" sz="1400">
                          <a:solidFill>
                            <a:srgbClr val="000000"/>
                          </a:solidFill>
                          <a:effectLst/>
                          <a:latin typeface="Calibri"/>
                          <a:ea typeface="Calibri" panose="020F0502020204030204" pitchFamily="34" charset="0"/>
                          <a:cs typeface="Calibri"/>
                        </a:rPr>
                        <a:t>Nursing, Acute and Critical Care, Design, Biostats &amp; Ethics</a:t>
                      </a:r>
                      <a:endParaRPr lang="en-US" sz="1400">
                        <a:effectLst/>
                        <a:latin typeface="Calibri"/>
                        <a:ea typeface="Calibri" panose="020F0502020204030204" pitchFamily="34" charset="0"/>
                        <a:cs typeface="Calibri"/>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82308832"/>
                  </a:ext>
                </a:extLst>
              </a:tr>
              <a:tr h="263207">
                <a:tc>
                  <a:txBody>
                    <a:bodyPr/>
                    <a:lstStyle/>
                    <a:p>
                      <a:pPr marL="0" marR="0" algn="l">
                        <a:lnSpc>
                          <a:spcPct val="107000"/>
                        </a:lnSpc>
                        <a:spcBef>
                          <a:spcPts val="0"/>
                        </a:spcBef>
                        <a:spcAft>
                          <a:spcPts val="0"/>
                        </a:spcAft>
                      </a:pPr>
                      <a:r>
                        <a:rPr lang="en-US" sz="1400">
                          <a:solidFill>
                            <a:srgbClr val="000000"/>
                          </a:solidFill>
                          <a:effectLst/>
                          <a:latin typeface="Calibri"/>
                          <a:ea typeface="Calibri" panose="020F0502020204030204" pitchFamily="34" charset="0"/>
                          <a:cs typeface="Calibri"/>
                        </a:rPr>
                        <a:t>Functional Decline Among Patients with Sepsis</a:t>
                      </a:r>
                      <a:endParaRPr lang="en-US" sz="1400">
                        <a:effectLst/>
                        <a:latin typeface="Calibri"/>
                        <a:ea typeface="Calibri" panose="020F0502020204030204" pitchFamily="34" charset="0"/>
                        <a:cs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400">
                          <a:solidFill>
                            <a:srgbClr val="000000"/>
                          </a:solidFill>
                          <a:effectLst/>
                          <a:latin typeface="Calibri"/>
                          <a:ea typeface="Calibri" panose="020F0502020204030204" pitchFamily="34" charset="0"/>
                          <a:cs typeface="Calibri"/>
                        </a:rPr>
                        <a:t>Nursing, Acute and Critical Care, Industrial Engineering,</a:t>
                      </a:r>
                      <a:endParaRPr lang="en-US" sz="1400">
                        <a:effectLst/>
                        <a:latin typeface="Calibri"/>
                        <a:ea typeface="Calibri" panose="020F0502020204030204" pitchFamily="34" charset="0"/>
                        <a:cs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157355"/>
                  </a:ext>
                </a:extLst>
              </a:tr>
              <a:tr h="146196">
                <a:tc>
                  <a:txBody>
                    <a:bodyPr/>
                    <a:lstStyle/>
                    <a:p>
                      <a:pPr marL="0" marR="0" algn="l">
                        <a:lnSpc>
                          <a:spcPct val="107000"/>
                        </a:lnSpc>
                        <a:spcBef>
                          <a:spcPts val="0"/>
                        </a:spcBef>
                        <a:spcAft>
                          <a:spcPts val="0"/>
                        </a:spcAft>
                      </a:pPr>
                      <a:r>
                        <a:rPr lang="en-US" sz="1400">
                          <a:solidFill>
                            <a:srgbClr val="000000"/>
                          </a:solidFill>
                          <a:effectLst/>
                          <a:latin typeface="Calibri"/>
                          <a:ea typeface="Calibri" panose="020F0502020204030204" pitchFamily="34" charset="0"/>
                          <a:cs typeface="Calibri"/>
                        </a:rPr>
                        <a:t>Prediction of Substance Use Outcomes</a:t>
                      </a:r>
                      <a:endParaRPr lang="en-US" sz="1400">
                        <a:effectLst/>
                        <a:latin typeface="Calibri"/>
                        <a:ea typeface="Calibri" panose="020F0502020204030204" pitchFamily="34" charset="0"/>
                        <a:cs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7000"/>
                        </a:lnSpc>
                        <a:spcBef>
                          <a:spcPts val="0"/>
                        </a:spcBef>
                        <a:spcAft>
                          <a:spcPts val="0"/>
                        </a:spcAft>
                      </a:pPr>
                      <a:r>
                        <a:rPr lang="en-US" sz="1400">
                          <a:solidFill>
                            <a:srgbClr val="000000"/>
                          </a:solidFill>
                          <a:effectLst/>
                          <a:latin typeface="Calibri"/>
                          <a:ea typeface="Calibri" panose="020F0502020204030204" pitchFamily="34" charset="0"/>
                          <a:cs typeface="Calibri"/>
                        </a:rPr>
                        <a:t>Pathology, Computer Science,</a:t>
                      </a:r>
                      <a:endParaRPr lang="en-US" sz="1400">
                        <a:effectLst/>
                        <a:latin typeface="Calibri"/>
                        <a:ea typeface="Calibri" panose="020F0502020204030204" pitchFamily="34" charset="0"/>
                        <a:cs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86875477"/>
                  </a:ext>
                </a:extLst>
              </a:tr>
              <a:tr h="249719">
                <a:tc>
                  <a:txBody>
                    <a:bodyPr/>
                    <a:lstStyle/>
                    <a:p>
                      <a:pPr marL="0" marR="0" algn="l">
                        <a:lnSpc>
                          <a:spcPct val="107000"/>
                        </a:lnSpc>
                        <a:spcBef>
                          <a:spcPts val="0"/>
                        </a:spcBef>
                        <a:spcAft>
                          <a:spcPts val="0"/>
                        </a:spcAft>
                      </a:pPr>
                      <a:r>
                        <a:rPr lang="en-US" sz="1400">
                          <a:solidFill>
                            <a:srgbClr val="000000"/>
                          </a:solidFill>
                          <a:effectLst/>
                          <a:latin typeface="Calibri"/>
                          <a:ea typeface="Calibri" panose="020F0502020204030204" pitchFamily="34" charset="0"/>
                          <a:cs typeface="Calibri"/>
                        </a:rPr>
                        <a:t>Post-Acute Neurological Sequelae of COVID-19 Compared to Influenza</a:t>
                      </a:r>
                      <a:endParaRPr lang="en-US" sz="1400">
                        <a:effectLst/>
                        <a:latin typeface="Calibri"/>
                        <a:ea typeface="Calibri" panose="020F0502020204030204" pitchFamily="34" charset="0"/>
                        <a:cs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400">
                          <a:solidFill>
                            <a:srgbClr val="000000"/>
                          </a:solidFill>
                          <a:effectLst/>
                          <a:latin typeface="Calibri"/>
                          <a:ea typeface="Calibri" panose="020F0502020204030204" pitchFamily="34" charset="0"/>
                          <a:cs typeface="Calibri"/>
                        </a:rPr>
                        <a:t>Infectious Disease, Biostatistics</a:t>
                      </a:r>
                      <a:endParaRPr lang="en-US" sz="1400">
                        <a:effectLst/>
                        <a:latin typeface="Calibri"/>
                        <a:ea typeface="Calibri" panose="020F0502020204030204" pitchFamily="34" charset="0"/>
                        <a:cs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7205338"/>
                  </a:ext>
                </a:extLst>
              </a:tr>
              <a:tr h="281488">
                <a:tc>
                  <a:txBody>
                    <a:bodyPr/>
                    <a:lstStyle/>
                    <a:p>
                      <a:pPr marL="0" marR="0" algn="l">
                        <a:lnSpc>
                          <a:spcPct val="107000"/>
                        </a:lnSpc>
                        <a:spcBef>
                          <a:spcPts val="0"/>
                        </a:spcBef>
                        <a:spcAft>
                          <a:spcPts val="0"/>
                        </a:spcAft>
                      </a:pPr>
                      <a:r>
                        <a:rPr lang="en-US" sz="1400">
                          <a:solidFill>
                            <a:srgbClr val="000000"/>
                          </a:solidFill>
                          <a:effectLst/>
                          <a:latin typeface="Calibri"/>
                          <a:ea typeface="Calibri" panose="020F0502020204030204" pitchFamily="34" charset="0"/>
                          <a:cs typeface="Calibri"/>
                        </a:rPr>
                        <a:t>Advancing symptom science using hidden symptoms and chronic conditions in patients with acute myeloid leukemia</a:t>
                      </a:r>
                      <a:endParaRPr lang="en-US" sz="1400">
                        <a:effectLst/>
                        <a:latin typeface="Calibri"/>
                        <a:ea typeface="Calibri" panose="020F0502020204030204" pitchFamily="34" charset="0"/>
                        <a:cs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7000"/>
                        </a:lnSpc>
                        <a:spcBef>
                          <a:spcPts val="0"/>
                        </a:spcBef>
                        <a:spcAft>
                          <a:spcPts val="0"/>
                        </a:spcAft>
                      </a:pPr>
                      <a:r>
                        <a:rPr lang="en-US" sz="1400">
                          <a:solidFill>
                            <a:srgbClr val="000000"/>
                          </a:solidFill>
                          <a:effectLst/>
                          <a:latin typeface="Calibri"/>
                          <a:ea typeface="Calibri" panose="020F0502020204030204" pitchFamily="34" charset="0"/>
                          <a:cs typeface="Calibri"/>
                        </a:rPr>
                        <a:t>Acute and Critical Care, Management Sciences, Computer Science, Business Analytics</a:t>
                      </a:r>
                      <a:endParaRPr lang="en-US" sz="1400">
                        <a:effectLst/>
                        <a:latin typeface="Calibri"/>
                        <a:ea typeface="Calibri" panose="020F0502020204030204" pitchFamily="34" charset="0"/>
                        <a:cs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15543443"/>
                  </a:ext>
                </a:extLst>
              </a:tr>
              <a:tr h="281488">
                <a:tc>
                  <a:txBody>
                    <a:bodyPr/>
                    <a:lstStyle/>
                    <a:p>
                      <a:pPr marL="0" marR="0" algn="l">
                        <a:lnSpc>
                          <a:spcPct val="107000"/>
                        </a:lnSpc>
                        <a:spcBef>
                          <a:spcPts val="0"/>
                        </a:spcBef>
                        <a:spcAft>
                          <a:spcPts val="0"/>
                        </a:spcAft>
                      </a:pPr>
                      <a:r>
                        <a:rPr lang="en-US" sz="1400">
                          <a:solidFill>
                            <a:srgbClr val="000000"/>
                          </a:solidFill>
                          <a:effectLst/>
                          <a:latin typeface="Calibri"/>
                          <a:ea typeface="Calibri" panose="020F0502020204030204" pitchFamily="34" charset="0"/>
                          <a:cs typeface="Calibri"/>
                        </a:rPr>
                        <a:t>Use of machine learning n the detection of eyelid malignancy using clinical photographs</a:t>
                      </a:r>
                      <a:endParaRPr lang="en-US" sz="1400">
                        <a:effectLst/>
                        <a:latin typeface="Calibri"/>
                        <a:ea typeface="Calibri" panose="020F0502020204030204" pitchFamily="34" charset="0"/>
                        <a:cs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en-US" sz="1400">
                          <a:solidFill>
                            <a:srgbClr val="000000"/>
                          </a:solidFill>
                          <a:effectLst/>
                          <a:latin typeface="Calibri"/>
                          <a:cs typeface="Calibri"/>
                        </a:rPr>
                        <a:t>Ophthalmology &amp; Visual Science, Computer Network</a:t>
                      </a:r>
                      <a:endParaRPr lang="en-US" sz="1400">
                        <a:effectLst/>
                        <a:latin typeface="Calibri"/>
                        <a:cs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1252638"/>
                  </a:ext>
                </a:extLst>
              </a:tr>
              <a:tr h="273013">
                <a:tc>
                  <a:txBody>
                    <a:bodyPr/>
                    <a:lstStyle/>
                    <a:p>
                      <a:pPr marL="0" marR="0" algn="l">
                        <a:lnSpc>
                          <a:spcPct val="100000"/>
                        </a:lnSpc>
                        <a:spcBef>
                          <a:spcPts val="0"/>
                        </a:spcBef>
                        <a:spcAft>
                          <a:spcPts val="0"/>
                        </a:spcAft>
                      </a:pPr>
                      <a:r>
                        <a:rPr lang="en-US" sz="1400">
                          <a:solidFill>
                            <a:srgbClr val="000000"/>
                          </a:solidFill>
                          <a:effectLst/>
                          <a:latin typeface="Calibri"/>
                          <a:ea typeface="Calibri" panose="020F0502020204030204" pitchFamily="34" charset="0"/>
                          <a:cs typeface="Calibri"/>
                        </a:rPr>
                        <a:t>Retrospective Electronic Health Record Analysis to Predict Preeclampsia</a:t>
                      </a:r>
                      <a:endParaRPr lang="en-US" sz="1400">
                        <a:effectLst/>
                        <a:latin typeface="Calibri"/>
                        <a:ea typeface="Calibri" panose="020F0502020204030204" pitchFamily="34" charset="0"/>
                        <a:cs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en-US" sz="1400">
                          <a:solidFill>
                            <a:srgbClr val="000000"/>
                          </a:solidFill>
                          <a:effectLst/>
                          <a:latin typeface="Calibri"/>
                          <a:ea typeface="Calibri" panose="020F0502020204030204" pitchFamily="34" charset="0"/>
                          <a:cs typeface="Calibri"/>
                        </a:rPr>
                        <a:t>Community and Primary Care, Management Sciences, Nursing Research Center</a:t>
                      </a:r>
                      <a:endParaRPr lang="en-US" sz="1400">
                        <a:effectLst/>
                        <a:latin typeface="Calibri"/>
                        <a:ea typeface="Calibri" panose="020F0502020204030204" pitchFamily="34" charset="0"/>
                        <a:cs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876337066"/>
                  </a:ext>
                </a:extLst>
              </a:tr>
              <a:tr h="168063">
                <a:tc>
                  <a:txBody>
                    <a:bodyPr/>
                    <a:lstStyle/>
                    <a:p>
                      <a:pPr marL="0" marR="0" algn="l">
                        <a:lnSpc>
                          <a:spcPct val="107000"/>
                        </a:lnSpc>
                        <a:spcBef>
                          <a:spcPts val="0"/>
                        </a:spcBef>
                        <a:spcAft>
                          <a:spcPts val="0"/>
                        </a:spcAft>
                      </a:pPr>
                      <a:r>
                        <a:rPr lang="en-US" sz="1400">
                          <a:solidFill>
                            <a:srgbClr val="000000"/>
                          </a:solidFill>
                          <a:effectLst/>
                          <a:latin typeface="Calibri"/>
                          <a:ea typeface="Calibri" panose="020F0502020204030204" pitchFamily="34" charset="0"/>
                          <a:cs typeface="Calibri"/>
                        </a:rPr>
                        <a:t>Retrospective Neonatal Research Studies Involving Sickbay</a:t>
                      </a:r>
                      <a:endParaRPr lang="en-US" sz="1400">
                        <a:effectLst/>
                        <a:latin typeface="Calibri"/>
                        <a:ea typeface="Calibri" panose="020F0502020204030204" pitchFamily="34" charset="0"/>
                        <a:cs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400">
                          <a:solidFill>
                            <a:srgbClr val="000000"/>
                          </a:solidFill>
                          <a:effectLst/>
                          <a:latin typeface="Calibri"/>
                          <a:ea typeface="Calibri" panose="020F0502020204030204" pitchFamily="34" charset="0"/>
                          <a:cs typeface="Calibri"/>
                        </a:rPr>
                        <a:t>Pediatrics, Engineering Research</a:t>
                      </a:r>
                      <a:endParaRPr lang="en-US" sz="1400">
                        <a:effectLst/>
                        <a:latin typeface="Calibri"/>
                        <a:ea typeface="Calibri" panose="020F0502020204030204" pitchFamily="34" charset="0"/>
                        <a:cs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6799760"/>
                  </a:ext>
                </a:extLst>
              </a:tr>
              <a:tr h="427550">
                <a:tc>
                  <a:txBody>
                    <a:bodyPr/>
                    <a:lstStyle/>
                    <a:p>
                      <a:pPr marL="0" marR="0" algn="l">
                        <a:lnSpc>
                          <a:spcPct val="107000"/>
                        </a:lnSpc>
                        <a:spcBef>
                          <a:spcPts val="0"/>
                        </a:spcBef>
                        <a:spcAft>
                          <a:spcPts val="0"/>
                        </a:spcAft>
                      </a:pPr>
                      <a:r>
                        <a:rPr lang="en-US" sz="1400">
                          <a:solidFill>
                            <a:srgbClr val="000000"/>
                          </a:solidFill>
                          <a:effectLst/>
                          <a:latin typeface="Calibri"/>
                          <a:ea typeface="Calibri" panose="020F0502020204030204" pitchFamily="34" charset="0"/>
                          <a:cs typeface="Calibri"/>
                        </a:rPr>
                        <a:t>Machine Learning, Multimorbidity, &amp; Symptom Science: Mobile App Intervention Development</a:t>
                      </a:r>
                      <a:endParaRPr lang="en-US" sz="1400">
                        <a:effectLst/>
                        <a:latin typeface="Calibri"/>
                        <a:ea typeface="Calibri" panose="020F0502020204030204" pitchFamily="34" charset="0"/>
                        <a:cs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7000"/>
                        </a:lnSpc>
                        <a:spcBef>
                          <a:spcPts val="0"/>
                        </a:spcBef>
                        <a:spcAft>
                          <a:spcPts val="0"/>
                        </a:spcAft>
                      </a:pPr>
                      <a:r>
                        <a:rPr lang="en-US" sz="1400">
                          <a:solidFill>
                            <a:srgbClr val="000000"/>
                          </a:solidFill>
                          <a:effectLst/>
                          <a:latin typeface="Calibri"/>
                          <a:ea typeface="Calibri" panose="020F0502020204030204" pitchFamily="34" charset="0"/>
                          <a:cs typeface="Calibri"/>
                        </a:rPr>
                        <a:t>Community and Primary Care, Management Sciences, Statistics &amp; Actuarial Science, Computer Science, Business Analytics</a:t>
                      </a:r>
                      <a:endParaRPr lang="en-US" sz="1400">
                        <a:effectLst/>
                        <a:latin typeface="Calibri"/>
                        <a:ea typeface="Calibri" panose="020F0502020204030204" pitchFamily="34" charset="0"/>
                        <a:cs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64004536"/>
                  </a:ext>
                </a:extLst>
              </a:tr>
              <a:tr h="170500">
                <a:tc>
                  <a:txBody>
                    <a:bodyPr/>
                    <a:lstStyle/>
                    <a:p>
                      <a:pPr marL="0" marR="0" algn="l">
                        <a:lnSpc>
                          <a:spcPct val="107000"/>
                        </a:lnSpc>
                        <a:spcBef>
                          <a:spcPts val="0"/>
                        </a:spcBef>
                        <a:spcAft>
                          <a:spcPts val="0"/>
                        </a:spcAft>
                      </a:pPr>
                      <a:r>
                        <a:rPr lang="en-US" sz="1400">
                          <a:solidFill>
                            <a:srgbClr val="000000"/>
                          </a:solidFill>
                          <a:effectLst/>
                          <a:latin typeface="Calibri"/>
                          <a:ea typeface="Calibri" panose="020F0502020204030204" pitchFamily="34" charset="0"/>
                          <a:cs typeface="Calibri"/>
                        </a:rPr>
                        <a:t>Deep learning in cardiovascular magnetic resonance imaging</a:t>
                      </a:r>
                      <a:endParaRPr lang="en-US" sz="1400">
                        <a:effectLst/>
                        <a:latin typeface="Calibri"/>
                        <a:ea typeface="Calibri" panose="020F0502020204030204" pitchFamily="34" charset="0"/>
                        <a:cs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400">
                          <a:solidFill>
                            <a:srgbClr val="000000"/>
                          </a:solidFill>
                          <a:effectLst/>
                          <a:latin typeface="Calibri"/>
                          <a:ea typeface="Calibri" panose="020F0502020204030204" pitchFamily="34" charset="0"/>
                          <a:cs typeface="Calibri"/>
                        </a:rPr>
                        <a:t>Radiology</a:t>
                      </a:r>
                      <a:endParaRPr lang="en-US" sz="1400">
                        <a:effectLst/>
                        <a:latin typeface="Calibri"/>
                        <a:ea typeface="Calibri" panose="020F0502020204030204" pitchFamily="34" charset="0"/>
                        <a:cs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9184083"/>
                  </a:ext>
                </a:extLst>
              </a:tr>
              <a:tr h="281488">
                <a:tc>
                  <a:txBody>
                    <a:bodyPr/>
                    <a:lstStyle/>
                    <a:p>
                      <a:pPr marL="0" marR="0" algn="l">
                        <a:lnSpc>
                          <a:spcPct val="107000"/>
                        </a:lnSpc>
                        <a:spcBef>
                          <a:spcPts val="0"/>
                        </a:spcBef>
                        <a:spcAft>
                          <a:spcPts val="0"/>
                        </a:spcAft>
                      </a:pPr>
                      <a:r>
                        <a:rPr lang="en-US" sz="1400">
                          <a:solidFill>
                            <a:srgbClr val="000000"/>
                          </a:solidFill>
                          <a:effectLst/>
                          <a:latin typeface="Calibri"/>
                          <a:ea typeface="Calibri" panose="020F0502020204030204" pitchFamily="34" charset="0"/>
                          <a:cs typeface="Calibri"/>
                        </a:rPr>
                        <a:t>Automating Cohort Selection with an Attention-Based Neural Network</a:t>
                      </a:r>
                      <a:endParaRPr lang="en-US" sz="1400">
                        <a:effectLst/>
                        <a:latin typeface="Calibri"/>
                        <a:ea typeface="Calibri" panose="020F0502020204030204" pitchFamily="34" charset="0"/>
                        <a:cs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7000"/>
                        </a:lnSpc>
                        <a:spcBef>
                          <a:spcPts val="0"/>
                        </a:spcBef>
                        <a:spcAft>
                          <a:spcPts val="0"/>
                        </a:spcAft>
                      </a:pPr>
                      <a:r>
                        <a:rPr lang="en-US" sz="1400">
                          <a:solidFill>
                            <a:srgbClr val="000000"/>
                          </a:solidFill>
                          <a:effectLst/>
                          <a:latin typeface="Calibri"/>
                          <a:ea typeface="Calibri" panose="020F0502020204030204" pitchFamily="34" charset="0"/>
                          <a:cs typeface="Calibri"/>
                        </a:rPr>
                        <a:t>Internal Medicine, Engineering Research, Electrical-Computer Engineering</a:t>
                      </a:r>
                      <a:endParaRPr lang="en-US" sz="1400">
                        <a:effectLst/>
                        <a:latin typeface="Calibri"/>
                        <a:ea typeface="Calibri" panose="020F0502020204030204" pitchFamily="34" charset="0"/>
                        <a:cs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8827754"/>
                  </a:ext>
                </a:extLst>
              </a:tr>
            </a:tbl>
          </a:graphicData>
        </a:graphic>
      </p:graphicFrame>
      <p:sp>
        <p:nvSpPr>
          <p:cNvPr id="6" name="TextBox 5">
            <a:extLst>
              <a:ext uri="{FF2B5EF4-FFF2-40B4-BE49-F238E27FC236}">
                <a16:creationId xmlns:a16="http://schemas.microsoft.com/office/drawing/2014/main" id="{3EAAAB88-6523-1E74-0FE4-31DD2BC90A6E}"/>
              </a:ext>
            </a:extLst>
          </p:cNvPr>
          <p:cNvSpPr txBox="1"/>
          <p:nvPr/>
        </p:nvSpPr>
        <p:spPr>
          <a:xfrm>
            <a:off x="2750523" y="6103053"/>
            <a:ext cx="9019136" cy="307777"/>
          </a:xfrm>
          <a:prstGeom prst="rect">
            <a:avLst/>
          </a:prstGeom>
          <a:noFill/>
        </p:spPr>
        <p:txBody>
          <a:bodyPr wrap="none" rtlCol="0">
            <a:spAutoFit/>
          </a:bodyPr>
          <a:lstStyle/>
          <a:p>
            <a:r>
              <a:rPr lang="en-US" sz="1400" b="0">
                <a:solidFill>
                  <a:srgbClr val="000000"/>
                </a:solidFill>
                <a:effectLst/>
                <a:latin typeface="Calibri" panose="020F0502020204030204" pitchFamily="34" charset="0"/>
                <a:ea typeface="Roboto" panose="02000000000000000000" pitchFamily="2" charset="0"/>
                <a:cs typeface="Calibri" panose="020F0502020204030204" pitchFamily="34" charset="0"/>
              </a:rPr>
              <a:t>To date this has resulted in – 13 abstracts/posters, 3 papers, 3 grant proposals, and 3 funded grants using this resource.  </a:t>
            </a:r>
            <a:r>
              <a:rPr lang="en-US" sz="1400" b="0">
                <a:effectLst/>
                <a:latin typeface="Calibri" panose="020F0502020204030204" pitchFamily="34" charset="0"/>
                <a:cs typeface="Calibri" panose="020F0502020204030204" pitchFamily="34" charset="0"/>
              </a:rPr>
              <a:t> </a:t>
            </a:r>
            <a:r>
              <a:rPr lang="en-US" sz="1400" b="0">
                <a:effectLst/>
                <a:latin typeface="Calibri" panose="020F0502020204030204" pitchFamily="34" charset="0"/>
                <a:ea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9783C5CF-8C0F-4337-A590-97F53ACC1BB1}"/>
              </a:ext>
            </a:extLst>
          </p:cNvPr>
          <p:cNvSpPr txBox="1"/>
          <p:nvPr/>
        </p:nvSpPr>
        <p:spPr>
          <a:xfrm>
            <a:off x="1770712" y="5795276"/>
            <a:ext cx="9947595" cy="307777"/>
          </a:xfrm>
          <a:prstGeom prst="rect">
            <a:avLst/>
          </a:prstGeom>
          <a:noFill/>
        </p:spPr>
        <p:txBody>
          <a:bodyPr wrap="none" rtlCol="0">
            <a:spAutoFit/>
          </a:bodyPr>
          <a:lstStyle/>
          <a:p>
            <a:r>
              <a:rPr lang="en-US" sz="1400" b="0">
                <a:effectLst/>
                <a:latin typeface="Calibri" panose="020F0502020204030204" pitchFamily="34" charset="0"/>
                <a:ea typeface="Calibri" panose="020F0502020204030204" pitchFamily="34" charset="0"/>
                <a:cs typeface="Calibri" panose="020F0502020204030204" pitchFamily="34" charset="0"/>
              </a:rPr>
              <a:t>Eliminated the need to duplicate computational infrastructure inside the hospital firewall, tools investigators are already familiar with.</a:t>
            </a:r>
            <a:endParaRPr lang="en-US" sz="1400"/>
          </a:p>
        </p:txBody>
      </p:sp>
    </p:spTree>
    <p:extLst>
      <p:ext uri="{BB962C8B-B14F-4D97-AF65-F5344CB8AC3E}">
        <p14:creationId xmlns:p14="http://schemas.microsoft.com/office/powerpoint/2010/main" val="260938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878B8-AF94-0C86-48BE-4050896EAF06}"/>
              </a:ext>
            </a:extLst>
          </p:cNvPr>
          <p:cNvSpPr>
            <a:spLocks noGrp="1"/>
          </p:cNvSpPr>
          <p:nvPr>
            <p:ph type="ctrTitle"/>
          </p:nvPr>
        </p:nvSpPr>
        <p:spPr/>
        <p:txBody>
          <a:bodyPr>
            <a:normAutofit fontScale="90000"/>
          </a:bodyPr>
          <a:lstStyle/>
          <a:p>
            <a:r>
              <a:rPr lang="en-US"/>
              <a:t>Data</a:t>
            </a:r>
          </a:p>
        </p:txBody>
      </p:sp>
      <p:sp>
        <p:nvSpPr>
          <p:cNvPr id="3" name="Subtitle 2">
            <a:extLst>
              <a:ext uri="{FF2B5EF4-FFF2-40B4-BE49-F238E27FC236}">
                <a16:creationId xmlns:a16="http://schemas.microsoft.com/office/drawing/2014/main" id="{9CC725D5-E464-ED07-F857-28914C579D99}"/>
              </a:ext>
            </a:extLst>
          </p:cNvPr>
          <p:cNvSpPr>
            <a:spLocks noGrp="1"/>
          </p:cNvSpPr>
          <p:nvPr>
            <p:ph type="subTitle" idx="1"/>
          </p:nvPr>
        </p:nvSpPr>
        <p:spPr/>
        <p:txBody>
          <a:bodyPr/>
          <a:lstStyle/>
          <a:p>
            <a:r>
              <a:rPr lang="en-US" sz="2400" b="0" kern="0"/>
              <a:t>Build transformative data sets for health science research</a:t>
            </a:r>
            <a:endParaRPr lang="en-US" sz="2400" b="0"/>
          </a:p>
          <a:p>
            <a:endParaRPr lang="en-US"/>
          </a:p>
        </p:txBody>
      </p:sp>
    </p:spTree>
    <p:extLst>
      <p:ext uri="{BB962C8B-B14F-4D97-AF65-F5344CB8AC3E}">
        <p14:creationId xmlns:p14="http://schemas.microsoft.com/office/powerpoint/2010/main" val="1157646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B8866-2DBF-9187-5A32-BFF666F0D244}"/>
              </a:ext>
            </a:extLst>
          </p:cNvPr>
          <p:cNvSpPr>
            <a:spLocks noGrp="1"/>
          </p:cNvSpPr>
          <p:nvPr>
            <p:ph type="title"/>
          </p:nvPr>
        </p:nvSpPr>
        <p:spPr/>
        <p:txBody>
          <a:bodyPr/>
          <a:lstStyle/>
          <a:p>
            <a:r>
              <a:rPr lang="en-US"/>
              <a:t>Transformative Datasets Defined</a:t>
            </a:r>
          </a:p>
        </p:txBody>
      </p:sp>
      <p:sp>
        <p:nvSpPr>
          <p:cNvPr id="3" name="Content Placeholder 2">
            <a:extLst>
              <a:ext uri="{FF2B5EF4-FFF2-40B4-BE49-F238E27FC236}">
                <a16:creationId xmlns:a16="http://schemas.microsoft.com/office/drawing/2014/main" id="{7A4BFADF-1987-AB26-510D-771AA681D843}"/>
              </a:ext>
            </a:extLst>
          </p:cNvPr>
          <p:cNvSpPr>
            <a:spLocks noGrp="1"/>
          </p:cNvSpPr>
          <p:nvPr>
            <p:ph idx="10"/>
          </p:nvPr>
        </p:nvSpPr>
        <p:spPr/>
        <p:txBody>
          <a:bodyPr>
            <a:normAutofit fontScale="85000" lnSpcReduction="20000"/>
          </a:bodyPr>
          <a:lstStyle/>
          <a:p>
            <a:pPr>
              <a:lnSpc>
                <a:spcPct val="100000"/>
              </a:lnSpc>
              <a:spcBef>
                <a:spcPts val="0"/>
              </a:spcBef>
              <a:buClrTx/>
              <a:buSzTx/>
              <a:defRPr/>
            </a:pPr>
            <a:r>
              <a:rPr lang="en-US"/>
              <a:t>Novel (does not already exist as a resource)</a:t>
            </a:r>
          </a:p>
          <a:p>
            <a:r>
              <a:rPr lang="en-US"/>
              <a:t>Domain Specific</a:t>
            </a:r>
          </a:p>
          <a:p>
            <a:r>
              <a:rPr lang="en-US"/>
              <a:t>Concepts that are hard to reflect directly from the EHR or source data</a:t>
            </a:r>
          </a:p>
          <a:p>
            <a:r>
              <a:rPr lang="en-US"/>
              <a:t>Comprehensive (as defined by the scientists)</a:t>
            </a:r>
          </a:p>
          <a:p>
            <a:r>
              <a:rPr lang="en-US"/>
              <a:t>Non-static – not a snapshot in time, a living breathing data source</a:t>
            </a:r>
          </a:p>
          <a:p>
            <a:r>
              <a:rPr lang="en-US"/>
              <a:t>Contains data points from EHR(s)</a:t>
            </a:r>
          </a:p>
          <a:p>
            <a:r>
              <a:rPr lang="en-US"/>
              <a:t>May contain data points from other data sources NACCR (national cancer data), biospecimen data, subject reported outcomes, etc.</a:t>
            </a:r>
          </a:p>
          <a:p>
            <a:r>
              <a:rPr lang="en-US"/>
              <a:t>Contains computationally created variables </a:t>
            </a:r>
          </a:p>
          <a:p>
            <a:pPr lvl="1"/>
            <a:r>
              <a:rPr lang="en-US"/>
              <a:t>e.g. cancer episode, pregnancy episode, mom baby relationship, gestational age, substance use, twice gifted, pre-eclamptic, neurodiverse. </a:t>
            </a:r>
          </a:p>
        </p:txBody>
      </p:sp>
      <p:sp>
        <p:nvSpPr>
          <p:cNvPr id="4" name="Footer Placeholder 3">
            <a:extLst>
              <a:ext uri="{FF2B5EF4-FFF2-40B4-BE49-F238E27FC236}">
                <a16:creationId xmlns:a16="http://schemas.microsoft.com/office/drawing/2014/main" id="{DA5F9ABE-FE68-F71A-CBD3-27364730A226}"/>
              </a:ext>
            </a:extLst>
          </p:cNvPr>
          <p:cNvSpPr>
            <a:spLocks noGrp="1"/>
          </p:cNvSpPr>
          <p:nvPr>
            <p:ph type="ftr" sz="quarter" idx="3"/>
          </p:nvPr>
        </p:nvSpPr>
        <p:spPr/>
        <p:txBody>
          <a:bodyPr/>
          <a:lstStyle/>
          <a:p>
            <a:r>
              <a:rPr lang="en-US"/>
              <a:t>Institute for Clinical and Translational Science</a:t>
            </a:r>
            <a:endParaRPr lang="en-US" b="0"/>
          </a:p>
        </p:txBody>
      </p:sp>
    </p:spTree>
    <p:extLst>
      <p:ext uri="{BB962C8B-B14F-4D97-AF65-F5344CB8AC3E}">
        <p14:creationId xmlns:p14="http://schemas.microsoft.com/office/powerpoint/2010/main" val="3486957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03B96-4A1A-827B-2EA9-234F19DE0ACF}"/>
              </a:ext>
            </a:extLst>
          </p:cNvPr>
          <p:cNvSpPr>
            <a:spLocks noGrp="1"/>
          </p:cNvSpPr>
          <p:nvPr>
            <p:ph type="title"/>
          </p:nvPr>
        </p:nvSpPr>
        <p:spPr>
          <a:xfrm>
            <a:off x="952498" y="526778"/>
            <a:ext cx="10613859" cy="662388"/>
          </a:xfrm>
        </p:spPr>
        <p:txBody>
          <a:bodyPr>
            <a:normAutofit fontScale="90000"/>
          </a:bodyPr>
          <a:lstStyle/>
          <a:p>
            <a:r>
              <a:rPr lang="en-US" sz="4000" dirty="0"/>
              <a:t>NIH* Clinical and Translational Science Awards (CTSA) Program Hubs</a:t>
            </a:r>
            <a:endParaRPr lang="en-US" dirty="0"/>
          </a:p>
        </p:txBody>
      </p:sp>
      <p:sp>
        <p:nvSpPr>
          <p:cNvPr id="3" name="Content Placeholder 2">
            <a:extLst>
              <a:ext uri="{FF2B5EF4-FFF2-40B4-BE49-F238E27FC236}">
                <a16:creationId xmlns:a16="http://schemas.microsoft.com/office/drawing/2014/main" id="{84CE14C7-C507-C913-358A-4FC4B0116E9D}"/>
              </a:ext>
            </a:extLst>
          </p:cNvPr>
          <p:cNvSpPr>
            <a:spLocks noGrp="1"/>
          </p:cNvSpPr>
          <p:nvPr>
            <p:ph idx="10"/>
          </p:nvPr>
        </p:nvSpPr>
        <p:spPr>
          <a:xfrm>
            <a:off x="952499" y="1686757"/>
            <a:ext cx="3867151" cy="4488564"/>
          </a:xfrm>
        </p:spPr>
        <p:txBody>
          <a:bodyPr>
            <a:normAutofit fontScale="92500" lnSpcReduction="20000"/>
          </a:bodyPr>
          <a:lstStyle/>
          <a:p>
            <a:pPr marL="380990" indent="-380990">
              <a:spcBef>
                <a:spcPts val="800"/>
              </a:spcBef>
            </a:pPr>
            <a:r>
              <a:rPr lang="en-US" sz="2600" dirty="0"/>
              <a:t>More than 50 medical research institutions across United States</a:t>
            </a:r>
          </a:p>
          <a:p>
            <a:pPr marL="380990" indent="-380990">
              <a:spcBef>
                <a:spcPts val="800"/>
              </a:spcBef>
            </a:pPr>
            <a:r>
              <a:rPr lang="en-US" sz="2600" dirty="0"/>
              <a:t>Recipients of a UL1 award Led by National Center for Advancing Translational Science (NCATS) with a linked KL2 and optional TL1</a:t>
            </a:r>
          </a:p>
          <a:p>
            <a:pPr marL="380990" indent="-380990">
              <a:spcBef>
                <a:spcPts val="800"/>
              </a:spcBef>
            </a:pPr>
            <a:r>
              <a:rPr lang="en-US" sz="2600" dirty="0"/>
              <a:t>At Iowa: Institute for Clinical and Translational Science (ICTS)</a:t>
            </a:r>
          </a:p>
          <a:p>
            <a:pPr marL="838190" lvl="1" indent="-380990">
              <a:spcBef>
                <a:spcPts val="800"/>
              </a:spcBef>
            </a:pPr>
            <a:r>
              <a:rPr lang="en-US" sz="1900" dirty="0"/>
              <a:t>PIs: </a:t>
            </a:r>
            <a:r>
              <a:rPr lang="en-US" sz="1900" dirty="0" err="1"/>
              <a:t>Winokur</a:t>
            </a:r>
            <a:r>
              <a:rPr lang="en-US" sz="1900"/>
              <a:t> &amp; Hansen</a:t>
            </a:r>
          </a:p>
          <a:p>
            <a:endParaRPr lang="en-US"/>
          </a:p>
        </p:txBody>
      </p:sp>
      <p:sp>
        <p:nvSpPr>
          <p:cNvPr id="4" name="Footer Placeholder 3">
            <a:extLst>
              <a:ext uri="{FF2B5EF4-FFF2-40B4-BE49-F238E27FC236}">
                <a16:creationId xmlns:a16="http://schemas.microsoft.com/office/drawing/2014/main" id="{151D8F35-7670-DF3C-03C4-CE5FD8EBFB5D}"/>
              </a:ext>
            </a:extLst>
          </p:cNvPr>
          <p:cNvSpPr>
            <a:spLocks noGrp="1"/>
          </p:cNvSpPr>
          <p:nvPr>
            <p:ph type="ftr" sz="quarter" idx="3"/>
          </p:nvPr>
        </p:nvSpPr>
        <p:spPr/>
        <p:txBody>
          <a:bodyPr/>
          <a:lstStyle/>
          <a:p>
            <a:r>
              <a:rPr lang="en-US"/>
              <a:t>Institute for Clinical and Translational Science</a:t>
            </a:r>
            <a:endParaRPr lang="en-US" b="0"/>
          </a:p>
        </p:txBody>
      </p:sp>
      <p:pic>
        <p:nvPicPr>
          <p:cNvPr id="5" name="Picture 4" descr="Image of a map of the US with the Iowa's ICTS/CTSA circled">
            <a:extLst>
              <a:ext uri="{FF2B5EF4-FFF2-40B4-BE49-F238E27FC236}">
                <a16:creationId xmlns:a16="http://schemas.microsoft.com/office/drawing/2014/main" id="{4A0A38F0-3A8D-E1F2-CD28-32F26E816D91}"/>
              </a:ext>
            </a:extLst>
          </p:cNvPr>
          <p:cNvPicPr>
            <a:picLocks noChangeAspect="1"/>
          </p:cNvPicPr>
          <p:nvPr/>
        </p:nvPicPr>
        <p:blipFill rotWithShape="1">
          <a:blip r:embed="rId3"/>
          <a:srcRect l="7709" t="5767" r="2719" b="2192"/>
          <a:stretch/>
        </p:blipFill>
        <p:spPr>
          <a:xfrm>
            <a:off x="4819650" y="1566106"/>
            <a:ext cx="7219950" cy="4609215"/>
          </a:xfrm>
          <a:prstGeom prst="rect">
            <a:avLst/>
          </a:prstGeom>
        </p:spPr>
      </p:pic>
      <p:sp>
        <p:nvSpPr>
          <p:cNvPr id="6" name="Oval 5">
            <a:extLst>
              <a:ext uri="{FF2B5EF4-FFF2-40B4-BE49-F238E27FC236}">
                <a16:creationId xmlns:a16="http://schemas.microsoft.com/office/drawing/2014/main" id="{74DEE7FF-D11F-1C9D-1B9A-186ABEF2757F}"/>
              </a:ext>
            </a:extLst>
          </p:cNvPr>
          <p:cNvSpPr/>
          <p:nvPr/>
        </p:nvSpPr>
        <p:spPr>
          <a:xfrm>
            <a:off x="8943273" y="3150268"/>
            <a:ext cx="302096" cy="316832"/>
          </a:xfrm>
          <a:prstGeom prst="ellipse">
            <a:avLst/>
          </a:prstGeom>
          <a:noFill/>
          <a:ln w="28575">
            <a:solidFill>
              <a:srgbClr val="FF0000"/>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err="1">
              <a:solidFill>
                <a:srgbClr val="FFFFFF"/>
              </a:solidFill>
              <a:latin typeface="Roboto Regular"/>
              <a:cs typeface="Roboto Regular"/>
            </a:endParaRPr>
          </a:p>
        </p:txBody>
      </p:sp>
      <p:sp>
        <p:nvSpPr>
          <p:cNvPr id="8" name="TextBox 7">
            <a:extLst>
              <a:ext uri="{FF2B5EF4-FFF2-40B4-BE49-F238E27FC236}">
                <a16:creationId xmlns:a16="http://schemas.microsoft.com/office/drawing/2014/main" id="{1716AC43-2A31-E291-6C4F-8396C9C27669}"/>
              </a:ext>
            </a:extLst>
          </p:cNvPr>
          <p:cNvSpPr txBox="1"/>
          <p:nvPr/>
        </p:nvSpPr>
        <p:spPr>
          <a:xfrm>
            <a:off x="8902203" y="6026582"/>
            <a:ext cx="3137397" cy="646331"/>
          </a:xfrm>
          <a:prstGeom prst="rect">
            <a:avLst/>
          </a:prstGeom>
          <a:noFill/>
        </p:spPr>
        <p:txBody>
          <a:bodyPr wrap="none" rtlCol="0">
            <a:spAutoFit/>
          </a:bodyPr>
          <a:lstStyle/>
          <a:p>
            <a:r>
              <a:rPr lang="en-US"/>
              <a:t>*National Institutes of Health</a:t>
            </a:r>
          </a:p>
          <a:p>
            <a:endParaRPr lang="en-US"/>
          </a:p>
        </p:txBody>
      </p:sp>
    </p:spTree>
    <p:extLst>
      <p:ext uri="{BB962C8B-B14F-4D97-AF65-F5344CB8AC3E}">
        <p14:creationId xmlns:p14="http://schemas.microsoft.com/office/powerpoint/2010/main" val="177046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996F4-9683-A1C7-4B26-48AAB0518B9E}"/>
              </a:ext>
            </a:extLst>
          </p:cNvPr>
          <p:cNvSpPr>
            <a:spLocks noGrp="1"/>
          </p:cNvSpPr>
          <p:nvPr>
            <p:ph type="title"/>
          </p:nvPr>
        </p:nvSpPr>
        <p:spPr/>
        <p:txBody>
          <a:bodyPr/>
          <a:lstStyle/>
          <a:p>
            <a:r>
              <a:rPr lang="en-US" sz="4000"/>
              <a:t>Data – Transformative Dataset Methodology</a:t>
            </a:r>
            <a:endParaRPr lang="en-US"/>
          </a:p>
        </p:txBody>
      </p:sp>
      <p:sp>
        <p:nvSpPr>
          <p:cNvPr id="3" name="Content Placeholder 2">
            <a:extLst>
              <a:ext uri="{FF2B5EF4-FFF2-40B4-BE49-F238E27FC236}">
                <a16:creationId xmlns:a16="http://schemas.microsoft.com/office/drawing/2014/main" id="{70FA3786-1337-E366-8141-E083F9985899}"/>
              </a:ext>
            </a:extLst>
          </p:cNvPr>
          <p:cNvSpPr>
            <a:spLocks noGrp="1"/>
          </p:cNvSpPr>
          <p:nvPr>
            <p:ph idx="10"/>
          </p:nvPr>
        </p:nvSpPr>
        <p:spPr>
          <a:xfrm>
            <a:off x="952499" y="1686757"/>
            <a:ext cx="4877553" cy="4256843"/>
          </a:xfrm>
        </p:spPr>
        <p:txBody>
          <a:bodyPr>
            <a:normAutofit fontScale="85000" lnSpcReduction="10000"/>
          </a:bodyPr>
          <a:lstStyle/>
          <a:p>
            <a:pPr algn="l" rtl="0" fontAlgn="base"/>
            <a:r>
              <a:rPr lang="en-US" dirty="0">
                <a:solidFill>
                  <a:srgbClr val="000000"/>
                </a:solidFill>
              </a:rPr>
              <a:t>Build transformative datasets</a:t>
            </a:r>
          </a:p>
          <a:p>
            <a:pPr lvl="1">
              <a:buFont typeface="Arial" panose="020B0604020202020204" pitchFamily="34" charset="0"/>
              <a:buChar char="•"/>
            </a:pPr>
            <a:r>
              <a:rPr lang="en-US" sz="1900" dirty="0">
                <a:solidFill>
                  <a:srgbClr val="000000"/>
                </a:solidFill>
              </a:rPr>
              <a:t>Exemplar(s) – Mom baby </a:t>
            </a:r>
            <a:r>
              <a:rPr lang="en-US" sz="1900" dirty="0">
                <a:solidFill>
                  <a:srgbClr val="000000"/>
                </a:solidFill>
                <a:sym typeface="Wingdings" pitchFamily="2" charset="2"/>
              </a:rPr>
              <a:t> </a:t>
            </a:r>
            <a:r>
              <a:rPr lang="en-US" sz="1900" dirty="0">
                <a:solidFill>
                  <a:srgbClr val="000000"/>
                </a:solidFill>
              </a:rPr>
              <a:t> Intergenerational Health Knowledgebase, UI Bioshare</a:t>
            </a:r>
          </a:p>
          <a:p>
            <a:pPr indent="-228600"/>
            <a:r>
              <a:rPr lang="en-US" b="0" i="0" dirty="0">
                <a:solidFill>
                  <a:srgbClr val="000000"/>
                </a:solidFill>
                <a:effectLst/>
              </a:rPr>
              <a:t>Methodology</a:t>
            </a:r>
            <a:endParaRPr lang="en-US" dirty="0">
              <a:solidFill>
                <a:srgbClr val="000000"/>
              </a:solidFill>
            </a:endParaRPr>
          </a:p>
          <a:p>
            <a:pPr lvl="1">
              <a:buFont typeface="Arial" panose="020B0604020202020204" pitchFamily="34" charset="0"/>
              <a:buChar char="•"/>
            </a:pPr>
            <a:r>
              <a:rPr lang="en-US" sz="1900" dirty="0">
                <a:solidFill>
                  <a:srgbClr val="000000"/>
                </a:solidFill>
                <a:latin typeface="+mn-lt"/>
              </a:rPr>
              <a:t>Scientist engagement</a:t>
            </a:r>
          </a:p>
          <a:p>
            <a:pPr lvl="1">
              <a:buFont typeface="Arial" panose="020B0604020202020204" pitchFamily="34" charset="0"/>
              <a:buChar char="•"/>
            </a:pPr>
            <a:r>
              <a:rPr lang="en-US" sz="1900" dirty="0">
                <a:solidFill>
                  <a:srgbClr val="000000"/>
                </a:solidFill>
                <a:latin typeface="+mn-lt"/>
              </a:rPr>
              <a:t>Structured Interviews</a:t>
            </a:r>
          </a:p>
          <a:p>
            <a:pPr lvl="1">
              <a:buFont typeface="Arial" panose="020B0604020202020204" pitchFamily="34" charset="0"/>
              <a:buChar char="•"/>
            </a:pPr>
            <a:r>
              <a:rPr lang="en-US" sz="1900" dirty="0">
                <a:solidFill>
                  <a:srgbClr val="000000"/>
                </a:solidFill>
                <a:latin typeface="+mn-lt"/>
              </a:rPr>
              <a:t>Formal </a:t>
            </a:r>
            <a:r>
              <a:rPr lang="en-US" sz="1900" b="0" i="0" dirty="0">
                <a:solidFill>
                  <a:srgbClr val="000000"/>
                </a:solidFill>
                <a:effectLst/>
                <a:latin typeface="+mn-lt"/>
              </a:rPr>
              <a:t>Project Management practices</a:t>
            </a:r>
          </a:p>
          <a:p>
            <a:pPr lvl="1">
              <a:buFont typeface="Arial" panose="020B0604020202020204" pitchFamily="34" charset="0"/>
              <a:buChar char="•"/>
            </a:pPr>
            <a:r>
              <a:rPr lang="en-US" sz="1900" dirty="0">
                <a:solidFill>
                  <a:srgbClr val="000000"/>
                </a:solidFill>
                <a:latin typeface="+mn-lt"/>
              </a:rPr>
              <a:t>Community Base Decision Making</a:t>
            </a:r>
          </a:p>
          <a:p>
            <a:pPr lvl="2">
              <a:buFont typeface="Arial" panose="020B0604020202020204" pitchFamily="34" charset="0"/>
              <a:buChar char="•"/>
            </a:pPr>
            <a:r>
              <a:rPr lang="en-US" sz="1900" b="0" i="0" dirty="0">
                <a:solidFill>
                  <a:srgbClr val="000000"/>
                </a:solidFill>
                <a:effectLst/>
                <a:latin typeface="+mn-lt"/>
              </a:rPr>
              <a:t>Collaborative, cooperative, iterative design</a:t>
            </a:r>
          </a:p>
          <a:p>
            <a:pPr lvl="1">
              <a:buFont typeface="Arial" panose="020B0604020202020204" pitchFamily="34" charset="0"/>
              <a:buChar char="•"/>
            </a:pPr>
            <a:r>
              <a:rPr lang="en-US" sz="1900" kern="100" dirty="0">
                <a:effectLst/>
                <a:latin typeface="+mn-lt"/>
                <a:ea typeface="Calibri" panose="020F0502020204030204" pitchFamily="34" charset="0"/>
                <a:cs typeface="Calibri" panose="020F0502020204030204" pitchFamily="34" charset="0"/>
              </a:rPr>
              <a:t>Bootstrap from previous work and from the Enterprise Datawarehouse for Research</a:t>
            </a:r>
            <a:endParaRPr lang="en-US" sz="1900" b="0" i="0" dirty="0">
              <a:solidFill>
                <a:srgbClr val="000000"/>
              </a:solidFill>
              <a:effectLst/>
              <a:latin typeface="+mn-lt"/>
            </a:endParaRPr>
          </a:p>
          <a:p>
            <a:pPr algn="l" rtl="0" fontAlgn="base"/>
            <a:r>
              <a:rPr lang="en-US" b="0" i="0" dirty="0">
                <a:solidFill>
                  <a:srgbClr val="000000"/>
                </a:solidFill>
                <a:effectLst/>
              </a:rPr>
              <a:t>Discovery is a Datamart creation protocol</a:t>
            </a:r>
            <a:endParaRPr lang="en-US" dirty="0"/>
          </a:p>
        </p:txBody>
      </p:sp>
      <p:sp>
        <p:nvSpPr>
          <p:cNvPr id="4" name="Footer Placeholder 3">
            <a:extLst>
              <a:ext uri="{FF2B5EF4-FFF2-40B4-BE49-F238E27FC236}">
                <a16:creationId xmlns:a16="http://schemas.microsoft.com/office/drawing/2014/main" id="{D58109D6-8781-02D3-C9EE-689AEEC2A97E}"/>
              </a:ext>
            </a:extLst>
          </p:cNvPr>
          <p:cNvSpPr>
            <a:spLocks noGrp="1"/>
          </p:cNvSpPr>
          <p:nvPr>
            <p:ph type="ftr" sz="quarter" idx="3"/>
          </p:nvPr>
        </p:nvSpPr>
        <p:spPr/>
        <p:txBody>
          <a:bodyPr/>
          <a:lstStyle/>
          <a:p>
            <a:r>
              <a:rPr lang="en-US" dirty="0"/>
              <a:t>Institute for Clinical and Translational Science</a:t>
            </a:r>
            <a:endParaRPr lang="en-US" b="0" dirty="0"/>
          </a:p>
        </p:txBody>
      </p:sp>
      <p:pic>
        <p:nvPicPr>
          <p:cNvPr id="5" name="Picture 4" descr="Image depicting an example of data integration from multiple sources of health data into a single source system">
            <a:extLst>
              <a:ext uri="{FF2B5EF4-FFF2-40B4-BE49-F238E27FC236}">
                <a16:creationId xmlns:a16="http://schemas.microsoft.com/office/drawing/2014/main" id="{33157E20-F019-624E-34C0-265FFE2E3AA8}"/>
              </a:ext>
            </a:extLst>
          </p:cNvPr>
          <p:cNvPicPr>
            <a:picLocks noChangeAspect="1"/>
          </p:cNvPicPr>
          <p:nvPr/>
        </p:nvPicPr>
        <p:blipFill>
          <a:blip r:embed="rId3"/>
          <a:stretch>
            <a:fillRect/>
          </a:stretch>
        </p:blipFill>
        <p:spPr>
          <a:xfrm>
            <a:off x="6073803" y="1570015"/>
            <a:ext cx="2671854" cy="1796434"/>
          </a:xfrm>
          <a:prstGeom prst="rect">
            <a:avLst/>
          </a:prstGeom>
        </p:spPr>
      </p:pic>
      <p:pic>
        <p:nvPicPr>
          <p:cNvPr id="6" name="Picture 5" descr="Imagine detecting an example of data harmonization and mapping between different datasources to agreed upon concepts to create a transformed dataset">
            <a:extLst>
              <a:ext uri="{FF2B5EF4-FFF2-40B4-BE49-F238E27FC236}">
                <a16:creationId xmlns:a16="http://schemas.microsoft.com/office/drawing/2014/main" id="{C84AE25E-388F-67BD-BCCB-95D45E7F93D7}"/>
              </a:ext>
            </a:extLst>
          </p:cNvPr>
          <p:cNvPicPr>
            <a:picLocks noChangeAspect="1"/>
          </p:cNvPicPr>
          <p:nvPr/>
        </p:nvPicPr>
        <p:blipFill>
          <a:blip r:embed="rId4"/>
          <a:stretch>
            <a:fillRect/>
          </a:stretch>
        </p:blipFill>
        <p:spPr>
          <a:xfrm>
            <a:off x="8745657" y="1686757"/>
            <a:ext cx="3342814" cy="1505543"/>
          </a:xfrm>
          <a:prstGeom prst="rect">
            <a:avLst/>
          </a:prstGeom>
        </p:spPr>
      </p:pic>
      <p:sp>
        <p:nvSpPr>
          <p:cNvPr id="7" name="5-Point Star 6">
            <a:extLst>
              <a:ext uri="{FF2B5EF4-FFF2-40B4-BE49-F238E27FC236}">
                <a16:creationId xmlns:a16="http://schemas.microsoft.com/office/drawing/2014/main" id="{FE640E0B-26D2-83F7-E97F-5D4530AF719A}"/>
              </a:ext>
            </a:extLst>
          </p:cNvPr>
          <p:cNvSpPr/>
          <p:nvPr/>
        </p:nvSpPr>
        <p:spPr>
          <a:xfrm>
            <a:off x="3661070" y="2977162"/>
            <a:ext cx="188085" cy="198725"/>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descr="Imaging visually depicting the Intergenerational Health Knowledgeable and the ability to ask research questions across generations of related individuals.">
            <a:extLst>
              <a:ext uri="{FF2B5EF4-FFF2-40B4-BE49-F238E27FC236}">
                <a16:creationId xmlns:a16="http://schemas.microsoft.com/office/drawing/2014/main" id="{9E47FC30-693A-36E8-4EF0-034C4899CE5E}"/>
              </a:ext>
            </a:extLst>
          </p:cNvPr>
          <p:cNvGrpSpPr/>
          <p:nvPr/>
        </p:nvGrpSpPr>
        <p:grpSpPr>
          <a:xfrm>
            <a:off x="6095999" y="3366448"/>
            <a:ext cx="5883596" cy="2900596"/>
            <a:chOff x="6095999" y="3366448"/>
            <a:chExt cx="5883596" cy="2900596"/>
          </a:xfrm>
        </p:grpSpPr>
        <p:pic>
          <p:nvPicPr>
            <p:cNvPr id="11" name="Picture 10" descr="Diagram&#10;&#10;Description automatically generated with low confidence">
              <a:extLst>
                <a:ext uri="{FF2B5EF4-FFF2-40B4-BE49-F238E27FC236}">
                  <a16:creationId xmlns:a16="http://schemas.microsoft.com/office/drawing/2014/main" id="{643961C2-AEAC-183F-5293-42AAB5477675}"/>
                </a:ext>
              </a:extLst>
            </p:cNvPr>
            <p:cNvPicPr>
              <a:picLocks noChangeAspect="1"/>
            </p:cNvPicPr>
            <p:nvPr/>
          </p:nvPicPr>
          <p:blipFill>
            <a:blip r:embed="rId5"/>
            <a:stretch>
              <a:fillRect/>
            </a:stretch>
          </p:blipFill>
          <p:spPr>
            <a:xfrm>
              <a:off x="6095999" y="3366448"/>
              <a:ext cx="5883596" cy="2900596"/>
            </a:xfrm>
            <a:prstGeom prst="rect">
              <a:avLst/>
            </a:prstGeom>
          </p:spPr>
        </p:pic>
        <p:sp>
          <p:nvSpPr>
            <p:cNvPr id="9" name="TextBox 8">
              <a:extLst>
                <a:ext uri="{FF2B5EF4-FFF2-40B4-BE49-F238E27FC236}">
                  <a16:creationId xmlns:a16="http://schemas.microsoft.com/office/drawing/2014/main" id="{A039EB3B-071D-FBDD-134C-EB3D79E1BED8}"/>
                </a:ext>
              </a:extLst>
            </p:cNvPr>
            <p:cNvSpPr txBox="1"/>
            <p:nvPr/>
          </p:nvSpPr>
          <p:spPr>
            <a:xfrm>
              <a:off x="6164768" y="3503030"/>
              <a:ext cx="2997937" cy="276999"/>
            </a:xfrm>
            <a:prstGeom prst="rect">
              <a:avLst/>
            </a:prstGeom>
            <a:solidFill>
              <a:schemeClr val="bg1"/>
            </a:solidFill>
          </p:spPr>
          <p:txBody>
            <a:bodyPr wrap="none" rtlCol="0">
              <a:spAutoFit/>
            </a:bodyPr>
            <a:lstStyle/>
            <a:p>
              <a:r>
                <a:rPr lang="en-US" sz="1200" b="1" dirty="0"/>
                <a:t>Intergenerational Health Knowledgebase</a:t>
              </a:r>
            </a:p>
          </p:txBody>
        </p:sp>
      </p:grpSp>
    </p:spTree>
    <p:extLst>
      <p:ext uri="{BB962C8B-B14F-4D97-AF65-F5344CB8AC3E}">
        <p14:creationId xmlns:p14="http://schemas.microsoft.com/office/powerpoint/2010/main" val="957136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E7B5A-F18A-3E02-9FCE-CDC66C2459E8}"/>
              </a:ext>
            </a:extLst>
          </p:cNvPr>
          <p:cNvSpPr>
            <a:spLocks noGrp="1"/>
          </p:cNvSpPr>
          <p:nvPr>
            <p:ph type="title"/>
          </p:nvPr>
        </p:nvSpPr>
        <p:spPr/>
        <p:txBody>
          <a:bodyPr/>
          <a:lstStyle/>
          <a:p>
            <a:r>
              <a:rPr lang="en-US" dirty="0"/>
              <a:t>Data – New Transformative Datasets</a:t>
            </a:r>
          </a:p>
        </p:txBody>
      </p:sp>
      <p:sp>
        <p:nvSpPr>
          <p:cNvPr id="4" name="Footer Placeholder 3">
            <a:extLst>
              <a:ext uri="{FF2B5EF4-FFF2-40B4-BE49-F238E27FC236}">
                <a16:creationId xmlns:a16="http://schemas.microsoft.com/office/drawing/2014/main" id="{751B18D3-1807-F9DF-5C67-66D15ED39D56}"/>
              </a:ext>
            </a:extLst>
          </p:cNvPr>
          <p:cNvSpPr>
            <a:spLocks noGrp="1"/>
          </p:cNvSpPr>
          <p:nvPr>
            <p:ph type="ftr" sz="quarter" idx="3"/>
          </p:nvPr>
        </p:nvSpPr>
        <p:spPr/>
        <p:txBody>
          <a:bodyPr/>
          <a:lstStyle/>
          <a:p>
            <a:r>
              <a:rPr lang="en-US" dirty="0"/>
              <a:t>Institute for Clinical and Translational Science</a:t>
            </a:r>
            <a:endParaRPr lang="en-US" b="0" dirty="0"/>
          </a:p>
        </p:txBody>
      </p:sp>
      <p:graphicFrame>
        <p:nvGraphicFramePr>
          <p:cNvPr id="5" name="Table 4" descr="✓ = live&#10;▲= actively  in development&#10;▢ = in planning&#10;&#10;&#10;">
            <a:extLst>
              <a:ext uri="{FF2B5EF4-FFF2-40B4-BE49-F238E27FC236}">
                <a16:creationId xmlns:a16="http://schemas.microsoft.com/office/drawing/2014/main" id="{0E722DA0-AA3A-4BEC-5980-6EEEEB10626B}"/>
              </a:ext>
            </a:extLst>
          </p:cNvPr>
          <p:cNvGraphicFramePr>
            <a:graphicFrameLocks noGrp="1"/>
          </p:cNvGraphicFramePr>
          <p:nvPr>
            <p:extLst>
              <p:ext uri="{D42A27DB-BD31-4B8C-83A1-F6EECF244321}">
                <p14:modId xmlns:p14="http://schemas.microsoft.com/office/powerpoint/2010/main" val="2853649144"/>
              </p:ext>
            </p:extLst>
          </p:nvPr>
        </p:nvGraphicFramePr>
        <p:xfrm>
          <a:off x="952499" y="1395866"/>
          <a:ext cx="10009014" cy="4257665"/>
        </p:xfrm>
        <a:graphic>
          <a:graphicData uri="http://schemas.openxmlformats.org/drawingml/2006/table">
            <a:tbl>
              <a:tblPr firstRow="1" firstCol="1">
                <a:tableStyleId>{91EBBBCC-DAD2-459C-BE2E-F6DE35CF9A28}</a:tableStyleId>
              </a:tblPr>
              <a:tblGrid>
                <a:gridCol w="2880604">
                  <a:extLst>
                    <a:ext uri="{9D8B030D-6E8A-4147-A177-3AD203B41FA5}">
                      <a16:colId xmlns:a16="http://schemas.microsoft.com/office/drawing/2014/main" val="3576206724"/>
                    </a:ext>
                  </a:extLst>
                </a:gridCol>
                <a:gridCol w="2278136">
                  <a:extLst>
                    <a:ext uri="{9D8B030D-6E8A-4147-A177-3AD203B41FA5}">
                      <a16:colId xmlns:a16="http://schemas.microsoft.com/office/drawing/2014/main" val="3721279574"/>
                    </a:ext>
                  </a:extLst>
                </a:gridCol>
                <a:gridCol w="2906153">
                  <a:extLst>
                    <a:ext uri="{9D8B030D-6E8A-4147-A177-3AD203B41FA5}">
                      <a16:colId xmlns:a16="http://schemas.microsoft.com/office/drawing/2014/main" val="293504676"/>
                    </a:ext>
                  </a:extLst>
                </a:gridCol>
                <a:gridCol w="1275832">
                  <a:extLst>
                    <a:ext uri="{9D8B030D-6E8A-4147-A177-3AD203B41FA5}">
                      <a16:colId xmlns:a16="http://schemas.microsoft.com/office/drawing/2014/main" val="599353277"/>
                    </a:ext>
                  </a:extLst>
                </a:gridCol>
                <a:gridCol w="668289">
                  <a:extLst>
                    <a:ext uri="{9D8B030D-6E8A-4147-A177-3AD203B41FA5}">
                      <a16:colId xmlns:a16="http://schemas.microsoft.com/office/drawing/2014/main" val="3982342231"/>
                    </a:ext>
                  </a:extLst>
                </a:gridCol>
              </a:tblGrid>
              <a:tr h="308094">
                <a:tc>
                  <a:txBody>
                    <a:bodyPr/>
                    <a:lstStyle/>
                    <a:p>
                      <a:pPr marL="0" marR="0" algn="ctr">
                        <a:spcBef>
                          <a:spcPts val="0"/>
                        </a:spcBef>
                        <a:spcAft>
                          <a:spcPts val="0"/>
                        </a:spcAft>
                      </a:pPr>
                      <a:r>
                        <a:rPr lang="en-US" sz="1200" b="1" dirty="0">
                          <a:solidFill>
                            <a:schemeClr val="bg1"/>
                          </a:solidFill>
                          <a:effectLst/>
                          <a:latin typeface="+mn-lt"/>
                        </a:rPr>
                        <a:t>Dataset</a:t>
                      </a:r>
                      <a:endParaRPr lang="en-US" sz="1200" b="1" dirty="0">
                        <a:solidFill>
                          <a:schemeClr val="bg1"/>
                        </a:solidFill>
                        <a:effectLst/>
                        <a:latin typeface="+mn-lt"/>
                        <a:ea typeface="Times New Roman" panose="02020603050405020304" pitchFamily="18" charset="0"/>
                      </a:endParaRPr>
                    </a:p>
                  </a:txBody>
                  <a:tcPr anchor="ctr">
                    <a:solidFill>
                      <a:schemeClr val="tx2"/>
                    </a:solidFill>
                  </a:tcPr>
                </a:tc>
                <a:tc>
                  <a:txBody>
                    <a:bodyPr/>
                    <a:lstStyle/>
                    <a:p>
                      <a:pPr marL="0" marR="0" algn="ctr">
                        <a:spcBef>
                          <a:spcPts val="0"/>
                        </a:spcBef>
                        <a:spcAft>
                          <a:spcPts val="0"/>
                        </a:spcAft>
                      </a:pPr>
                      <a:r>
                        <a:rPr lang="en-US" sz="1200" b="1" dirty="0">
                          <a:solidFill>
                            <a:schemeClr val="bg1"/>
                          </a:solidFill>
                          <a:effectLst/>
                          <a:latin typeface="+mn-lt"/>
                        </a:rPr>
                        <a:t>Purpose</a:t>
                      </a:r>
                      <a:endParaRPr lang="en-US" sz="1200" b="1" dirty="0">
                        <a:solidFill>
                          <a:schemeClr val="bg1"/>
                        </a:solidFill>
                        <a:effectLst/>
                        <a:latin typeface="+mn-lt"/>
                        <a:ea typeface="Times New Roman" panose="02020603050405020304" pitchFamily="18" charset="0"/>
                      </a:endParaRPr>
                    </a:p>
                  </a:txBody>
                  <a:tcPr anchor="ctr">
                    <a:solidFill>
                      <a:schemeClr val="tx2"/>
                    </a:solidFill>
                  </a:tcPr>
                </a:tc>
                <a:tc>
                  <a:txBody>
                    <a:bodyPr/>
                    <a:lstStyle/>
                    <a:p>
                      <a:pPr marL="0" marR="0" algn="ctr">
                        <a:spcBef>
                          <a:spcPts val="0"/>
                        </a:spcBef>
                        <a:spcAft>
                          <a:spcPts val="0"/>
                        </a:spcAft>
                      </a:pPr>
                      <a:r>
                        <a:rPr lang="en-US" sz="1200" b="1" dirty="0">
                          <a:solidFill>
                            <a:schemeClr val="bg1"/>
                          </a:solidFill>
                          <a:effectLst/>
                          <a:latin typeface="+mn-lt"/>
                        </a:rPr>
                        <a:t>Sources</a:t>
                      </a:r>
                      <a:endParaRPr lang="en-US" sz="1200" b="1" dirty="0">
                        <a:solidFill>
                          <a:schemeClr val="bg1"/>
                        </a:solidFill>
                        <a:effectLst/>
                        <a:latin typeface="+mn-lt"/>
                        <a:ea typeface="Times New Roman" panose="02020603050405020304" pitchFamily="18" charset="0"/>
                      </a:endParaRPr>
                    </a:p>
                  </a:txBody>
                  <a:tcPr anchor="ctr">
                    <a:solidFill>
                      <a:schemeClr val="tx2"/>
                    </a:solidFill>
                  </a:tcPr>
                </a:tc>
                <a:tc>
                  <a:txBody>
                    <a:bodyPr/>
                    <a:lstStyle/>
                    <a:p>
                      <a:pPr marL="0" marR="0" algn="ctr">
                        <a:spcBef>
                          <a:spcPts val="0"/>
                        </a:spcBef>
                        <a:spcAft>
                          <a:spcPts val="0"/>
                        </a:spcAft>
                      </a:pPr>
                      <a:r>
                        <a:rPr lang="en-US" sz="1200" b="1" dirty="0">
                          <a:solidFill>
                            <a:schemeClr val="bg1"/>
                          </a:solidFill>
                          <a:effectLst/>
                          <a:latin typeface="+mn-lt"/>
                        </a:rPr>
                        <a:t>Lead</a:t>
                      </a:r>
                      <a:endParaRPr lang="en-US" sz="1200" b="1" dirty="0">
                        <a:solidFill>
                          <a:schemeClr val="bg1"/>
                        </a:solidFill>
                        <a:effectLst/>
                        <a:latin typeface="+mn-lt"/>
                        <a:ea typeface="Times New Roman" panose="02020603050405020304" pitchFamily="18" charset="0"/>
                      </a:endParaRPr>
                    </a:p>
                  </a:txBody>
                  <a:tcPr anchor="ctr">
                    <a:solidFill>
                      <a:schemeClr val="tx2"/>
                    </a:solidFill>
                  </a:tcPr>
                </a:tc>
                <a:tc>
                  <a:txBody>
                    <a:bodyPr/>
                    <a:lstStyle/>
                    <a:p>
                      <a:pPr marL="0" marR="0" algn="ctr">
                        <a:spcBef>
                          <a:spcPts val="0"/>
                        </a:spcBef>
                        <a:spcAft>
                          <a:spcPts val="0"/>
                        </a:spcAft>
                      </a:pPr>
                      <a:r>
                        <a:rPr lang="en-US" sz="1200" b="1" dirty="0">
                          <a:solidFill>
                            <a:schemeClr val="bg1"/>
                          </a:solidFill>
                          <a:effectLst/>
                          <a:latin typeface="+mn-lt"/>
                          <a:ea typeface="Times New Roman" panose="02020603050405020304" pitchFamily="18" charset="0"/>
                        </a:rPr>
                        <a:t>Status</a:t>
                      </a:r>
                    </a:p>
                  </a:txBody>
                  <a:tcPr anchor="ctr">
                    <a:solidFill>
                      <a:schemeClr val="tx2"/>
                    </a:solidFill>
                  </a:tcPr>
                </a:tc>
                <a:extLst>
                  <a:ext uri="{0D108BD9-81ED-4DB2-BD59-A6C34878D82A}">
                    <a16:rowId xmlns:a16="http://schemas.microsoft.com/office/drawing/2014/main" val="2793595282"/>
                  </a:ext>
                </a:extLst>
              </a:tr>
              <a:tr h="718886">
                <a:tc>
                  <a:txBody>
                    <a:bodyPr/>
                    <a:lstStyle/>
                    <a:p>
                      <a:pPr marL="0" marR="0" algn="l">
                        <a:spcBef>
                          <a:spcPts val="0"/>
                        </a:spcBef>
                        <a:spcAft>
                          <a:spcPts val="0"/>
                        </a:spcAft>
                      </a:pPr>
                      <a:r>
                        <a:rPr lang="en-US" sz="1200" dirty="0">
                          <a:solidFill>
                            <a:schemeClr val="tx1"/>
                          </a:solidFill>
                          <a:effectLst/>
                          <a:latin typeface="+mn-lt"/>
                        </a:rPr>
                        <a:t>Intergenerational Health knowledgebase (IHK)</a:t>
                      </a:r>
                      <a:endParaRPr lang="en-US" sz="1200" dirty="0">
                        <a:solidFill>
                          <a:schemeClr val="tx1"/>
                        </a:solidFill>
                        <a:effectLst/>
                        <a:latin typeface="+mn-lt"/>
                        <a:ea typeface="Times New Roman" panose="02020603050405020304" pitchFamily="18" charset="0"/>
                      </a:endParaRPr>
                    </a:p>
                  </a:txBody>
                  <a:tcPr anchor="ctr"/>
                </a:tc>
                <a:tc>
                  <a:txBody>
                    <a:bodyPr/>
                    <a:lstStyle/>
                    <a:p>
                      <a:pPr marL="0" marR="0" algn="l">
                        <a:spcBef>
                          <a:spcPts val="0"/>
                        </a:spcBef>
                        <a:spcAft>
                          <a:spcPts val="0"/>
                        </a:spcAft>
                      </a:pPr>
                      <a:r>
                        <a:rPr lang="en-US" sz="1200" dirty="0">
                          <a:solidFill>
                            <a:schemeClr val="tx1"/>
                          </a:solidFill>
                          <a:effectLst/>
                          <a:latin typeface="+mn-lt"/>
                        </a:rPr>
                        <a:t>Next version of the of MCKB dataset tracking intergenerational changes</a:t>
                      </a:r>
                      <a:endParaRPr lang="en-US" sz="1200" dirty="0">
                        <a:solidFill>
                          <a:schemeClr val="tx1"/>
                        </a:solidFill>
                        <a:effectLst/>
                        <a:latin typeface="+mn-lt"/>
                        <a:ea typeface="Times New Roman" panose="02020603050405020304" pitchFamily="18" charset="0"/>
                      </a:endParaRPr>
                    </a:p>
                  </a:txBody>
                  <a:tcPr anchor="ctr">
                    <a:noFill/>
                  </a:tcPr>
                </a:tc>
                <a:tc>
                  <a:txBody>
                    <a:bodyPr/>
                    <a:lstStyle/>
                    <a:p>
                      <a:pPr marL="0" marR="0" algn="l">
                        <a:spcBef>
                          <a:spcPts val="0"/>
                        </a:spcBef>
                        <a:spcAft>
                          <a:spcPts val="0"/>
                        </a:spcAft>
                      </a:pPr>
                      <a:r>
                        <a:rPr lang="en-US" sz="1200" dirty="0">
                          <a:solidFill>
                            <a:schemeClr val="tx1"/>
                          </a:solidFill>
                          <a:effectLst/>
                          <a:latin typeface="+mn-lt"/>
                        </a:rPr>
                        <a:t>Epic, Axium, UI Bioshare, PRO, Community Connect</a:t>
                      </a:r>
                      <a:endParaRPr lang="en-US" sz="1200" dirty="0">
                        <a:solidFill>
                          <a:schemeClr val="tx1"/>
                        </a:solidFill>
                        <a:effectLst/>
                        <a:latin typeface="+mn-lt"/>
                        <a:ea typeface="Times New Roman" panose="02020603050405020304" pitchFamily="18" charset="0"/>
                      </a:endParaRPr>
                    </a:p>
                  </a:txBody>
                  <a:tcPr anchor="ctr">
                    <a:noFill/>
                  </a:tcPr>
                </a:tc>
                <a:tc>
                  <a:txBody>
                    <a:bodyPr/>
                    <a:lstStyle/>
                    <a:p>
                      <a:pPr marL="0" marR="0" algn="l">
                        <a:spcBef>
                          <a:spcPts val="0"/>
                        </a:spcBef>
                        <a:spcAft>
                          <a:spcPts val="0"/>
                        </a:spcAft>
                      </a:pPr>
                      <a:r>
                        <a:rPr lang="en-US" sz="1200" dirty="0">
                          <a:solidFill>
                            <a:schemeClr val="tx1"/>
                          </a:solidFill>
                          <a:effectLst/>
                          <a:latin typeface="+mn-lt"/>
                        </a:rPr>
                        <a:t>Ob/Gyn</a:t>
                      </a:r>
                      <a:endParaRPr lang="en-US" sz="1200" dirty="0">
                        <a:solidFill>
                          <a:schemeClr val="tx1"/>
                        </a:solidFill>
                        <a:effectLst/>
                        <a:latin typeface="+mn-lt"/>
                        <a:ea typeface="Times New Roman" panose="02020603050405020304" pitchFamily="18" charset="0"/>
                      </a:endParaRPr>
                    </a:p>
                  </a:txBody>
                  <a:tcPr anchor="ctr">
                    <a:noFill/>
                  </a:tcPr>
                </a:tc>
                <a:tc>
                  <a:txBody>
                    <a:bodyPr/>
                    <a:lstStyle/>
                    <a:p>
                      <a:pPr marL="0" marR="0" algn="ctr">
                        <a:spcBef>
                          <a:spcPts val="0"/>
                        </a:spcBef>
                        <a:spcAft>
                          <a:spcPts val="0"/>
                        </a:spcAft>
                      </a:pPr>
                      <a:r>
                        <a:rPr lang="en-US" sz="1600" b="1" i="0" kern="1200" dirty="0">
                          <a:solidFill>
                            <a:schemeClr val="bg1"/>
                          </a:solidFill>
                          <a:effectLst/>
                          <a:latin typeface="+mn-lt"/>
                          <a:ea typeface="+mn-ea"/>
                          <a:cs typeface="+mn-cs"/>
                        </a:rPr>
                        <a:t>✓</a:t>
                      </a:r>
                      <a:endParaRPr lang="en-US" sz="1600" b="1" dirty="0">
                        <a:solidFill>
                          <a:schemeClr val="bg1"/>
                        </a:solidFill>
                        <a:effectLst/>
                        <a:latin typeface="+mn-lt"/>
                        <a:ea typeface="Times New Roman" panose="02020603050405020304" pitchFamily="18" charset="0"/>
                      </a:endParaRPr>
                    </a:p>
                  </a:txBody>
                  <a:tcPr marL="121920" marR="121920" marT="60960" marB="60960" anchor="ctr">
                    <a:solidFill>
                      <a:srgbClr val="92D050"/>
                    </a:solidFill>
                  </a:tcPr>
                </a:tc>
                <a:extLst>
                  <a:ext uri="{0D108BD9-81ED-4DB2-BD59-A6C34878D82A}">
                    <a16:rowId xmlns:a16="http://schemas.microsoft.com/office/drawing/2014/main" val="1046575509"/>
                  </a:ext>
                </a:extLst>
              </a:tr>
              <a:tr h="543439">
                <a:tc>
                  <a:txBody>
                    <a:bodyPr/>
                    <a:lstStyle/>
                    <a:p>
                      <a:pPr marL="0" marR="0" algn="l">
                        <a:spcBef>
                          <a:spcPts val="0"/>
                        </a:spcBef>
                        <a:spcAft>
                          <a:spcPts val="0"/>
                        </a:spcAft>
                      </a:pPr>
                      <a:r>
                        <a:rPr lang="en-US" sz="1200" dirty="0">
                          <a:solidFill>
                            <a:schemeClr val="tx1"/>
                          </a:solidFill>
                          <a:effectLst/>
                          <a:latin typeface="+mn-lt"/>
                        </a:rPr>
                        <a:t>Dental-medical data mart (DMDM)</a:t>
                      </a:r>
                      <a:endParaRPr lang="en-US" sz="1200" dirty="0">
                        <a:solidFill>
                          <a:schemeClr val="tx1"/>
                        </a:solidFill>
                        <a:effectLst/>
                        <a:latin typeface="+mn-lt"/>
                        <a:ea typeface="Times New Roman" panose="02020603050405020304" pitchFamily="18" charset="0"/>
                      </a:endParaRPr>
                    </a:p>
                  </a:txBody>
                  <a:tcPr anchor="ctr"/>
                </a:tc>
                <a:tc>
                  <a:txBody>
                    <a:bodyPr/>
                    <a:lstStyle/>
                    <a:p>
                      <a:pPr marL="0" marR="0" algn="l">
                        <a:spcBef>
                          <a:spcPts val="0"/>
                        </a:spcBef>
                        <a:spcAft>
                          <a:spcPts val="0"/>
                        </a:spcAft>
                      </a:pPr>
                      <a:r>
                        <a:rPr lang="en-US" sz="1200" dirty="0">
                          <a:solidFill>
                            <a:schemeClr val="tx1"/>
                          </a:solidFill>
                          <a:effectLst/>
                          <a:latin typeface="+mn-lt"/>
                        </a:rPr>
                        <a:t>Cross referencing medical and dental data</a:t>
                      </a:r>
                      <a:endParaRPr lang="en-US" sz="1200" dirty="0">
                        <a:solidFill>
                          <a:schemeClr val="tx1"/>
                        </a:solidFill>
                        <a:effectLst/>
                        <a:latin typeface="+mn-lt"/>
                        <a:ea typeface="Times New Roman" panose="02020603050405020304" pitchFamily="18" charset="0"/>
                      </a:endParaRPr>
                    </a:p>
                  </a:txBody>
                  <a:tcPr anchor="ctr">
                    <a:noFill/>
                  </a:tcPr>
                </a:tc>
                <a:tc>
                  <a:txBody>
                    <a:bodyPr/>
                    <a:lstStyle/>
                    <a:p>
                      <a:pPr marL="0" marR="0" algn="l">
                        <a:spcBef>
                          <a:spcPts val="0"/>
                        </a:spcBef>
                        <a:spcAft>
                          <a:spcPts val="0"/>
                        </a:spcAft>
                      </a:pPr>
                      <a:r>
                        <a:rPr lang="en-US" sz="1200" dirty="0">
                          <a:solidFill>
                            <a:schemeClr val="tx1"/>
                          </a:solidFill>
                          <a:effectLst/>
                          <a:latin typeface="+mn-lt"/>
                        </a:rPr>
                        <a:t>Axium and Epic EHRs</a:t>
                      </a:r>
                      <a:endParaRPr lang="en-US" sz="1200" dirty="0">
                        <a:solidFill>
                          <a:schemeClr val="tx1"/>
                        </a:solidFill>
                        <a:effectLst/>
                        <a:latin typeface="+mn-lt"/>
                        <a:ea typeface="Times New Roman" panose="02020603050405020304" pitchFamily="18" charset="0"/>
                      </a:endParaRPr>
                    </a:p>
                  </a:txBody>
                  <a:tcPr anchor="ctr">
                    <a:noFill/>
                  </a:tcPr>
                </a:tc>
                <a:tc>
                  <a:txBody>
                    <a:bodyPr/>
                    <a:lstStyle/>
                    <a:p>
                      <a:pPr marL="0" marR="0" algn="l">
                        <a:spcBef>
                          <a:spcPts val="0"/>
                        </a:spcBef>
                        <a:spcAft>
                          <a:spcPts val="0"/>
                        </a:spcAft>
                      </a:pPr>
                      <a:r>
                        <a:rPr lang="en-US" sz="1200" dirty="0">
                          <a:solidFill>
                            <a:schemeClr val="tx1"/>
                          </a:solidFill>
                          <a:effectLst/>
                          <a:latin typeface="+mn-lt"/>
                        </a:rPr>
                        <a:t>Dentistry</a:t>
                      </a:r>
                      <a:endParaRPr lang="en-US" sz="1200" dirty="0">
                        <a:solidFill>
                          <a:schemeClr val="tx1"/>
                        </a:solidFill>
                        <a:effectLst/>
                        <a:latin typeface="+mn-lt"/>
                        <a:ea typeface="Times New Roman" panose="02020603050405020304" pitchFamily="18" charset="0"/>
                      </a:endParaRPr>
                    </a:p>
                  </a:txBody>
                  <a:tcPr anchor="c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i="0" kern="1200" dirty="0">
                          <a:solidFill>
                            <a:schemeClr val="bg1"/>
                          </a:solidFill>
                          <a:effectLst/>
                          <a:latin typeface="+mn-lt"/>
                          <a:ea typeface="+mn-ea"/>
                          <a:cs typeface="+mn-cs"/>
                        </a:rPr>
                        <a:t>✓</a:t>
                      </a:r>
                      <a:endParaRPr lang="en-US" sz="1600" b="1" dirty="0">
                        <a:solidFill>
                          <a:schemeClr val="bg1"/>
                        </a:solidFill>
                        <a:effectLst/>
                        <a:latin typeface="+mn-lt"/>
                        <a:ea typeface="Times New Roman" panose="02020603050405020304" pitchFamily="18" charset="0"/>
                      </a:endParaRPr>
                    </a:p>
                  </a:txBody>
                  <a:tcPr marL="121920" marR="121920" marT="60960" marB="60960" anchor="ctr">
                    <a:solidFill>
                      <a:srgbClr val="92D050"/>
                    </a:solidFill>
                  </a:tcPr>
                </a:tc>
                <a:extLst>
                  <a:ext uri="{0D108BD9-81ED-4DB2-BD59-A6C34878D82A}">
                    <a16:rowId xmlns:a16="http://schemas.microsoft.com/office/drawing/2014/main" val="1487758741"/>
                  </a:ext>
                </a:extLst>
              </a:tr>
              <a:tr h="543439">
                <a:tc>
                  <a:txBody>
                    <a:bodyPr/>
                    <a:lstStyle/>
                    <a:p>
                      <a:pPr marL="0" marR="0" algn="l">
                        <a:spcBef>
                          <a:spcPts val="0"/>
                        </a:spcBef>
                        <a:spcAft>
                          <a:spcPts val="0"/>
                        </a:spcAft>
                      </a:pPr>
                      <a:r>
                        <a:rPr lang="en-US" sz="1200" dirty="0">
                          <a:solidFill>
                            <a:schemeClr val="tx1"/>
                          </a:solidFill>
                          <a:effectLst/>
                          <a:latin typeface="+mn-lt"/>
                        </a:rPr>
                        <a:t>Neuro developmental registry (NDVR)</a:t>
                      </a:r>
                      <a:endParaRPr lang="en-US" sz="1200" dirty="0">
                        <a:solidFill>
                          <a:schemeClr val="tx1"/>
                        </a:solidFill>
                        <a:effectLst/>
                        <a:latin typeface="+mn-lt"/>
                        <a:ea typeface="Times New Roman" panose="02020603050405020304" pitchFamily="18" charset="0"/>
                      </a:endParaRPr>
                    </a:p>
                  </a:txBody>
                  <a:tcPr anchor="ctr"/>
                </a:tc>
                <a:tc>
                  <a:txBody>
                    <a:bodyPr/>
                    <a:lstStyle/>
                    <a:p>
                      <a:pPr marL="0" marR="0" algn="l">
                        <a:spcBef>
                          <a:spcPts val="0"/>
                        </a:spcBef>
                        <a:spcAft>
                          <a:spcPts val="0"/>
                        </a:spcAft>
                      </a:pPr>
                      <a:r>
                        <a:rPr lang="en-US" sz="1200" dirty="0">
                          <a:solidFill>
                            <a:schemeClr val="tx1"/>
                          </a:solidFill>
                          <a:effectLst/>
                          <a:latin typeface="+mn-lt"/>
                        </a:rPr>
                        <a:t>Detection and tracking of mental health</a:t>
                      </a:r>
                      <a:endParaRPr lang="en-US" sz="1200" dirty="0">
                        <a:solidFill>
                          <a:schemeClr val="tx1"/>
                        </a:solidFill>
                        <a:effectLst/>
                        <a:latin typeface="+mn-lt"/>
                        <a:ea typeface="Times New Roman" panose="02020603050405020304" pitchFamily="18" charset="0"/>
                      </a:endParaRPr>
                    </a:p>
                  </a:txBody>
                  <a:tcPr anchor="ctr">
                    <a:noFill/>
                  </a:tcPr>
                </a:tc>
                <a:tc>
                  <a:txBody>
                    <a:bodyPr/>
                    <a:lstStyle/>
                    <a:p>
                      <a:pPr marL="0" marR="0" algn="l">
                        <a:spcBef>
                          <a:spcPts val="0"/>
                        </a:spcBef>
                        <a:spcAft>
                          <a:spcPts val="0"/>
                        </a:spcAft>
                      </a:pPr>
                      <a:r>
                        <a:rPr lang="en-US" sz="1200" dirty="0">
                          <a:solidFill>
                            <a:schemeClr val="tx1"/>
                          </a:solidFill>
                          <a:effectLst/>
                          <a:latin typeface="+mn-lt"/>
                        </a:rPr>
                        <a:t>Epic, Registries, PRO data</a:t>
                      </a:r>
                      <a:endParaRPr lang="en-US" sz="1200" dirty="0">
                        <a:solidFill>
                          <a:schemeClr val="tx1"/>
                        </a:solidFill>
                        <a:effectLst/>
                        <a:latin typeface="+mn-lt"/>
                        <a:ea typeface="Times New Roman" panose="02020603050405020304" pitchFamily="18" charset="0"/>
                      </a:endParaRPr>
                    </a:p>
                  </a:txBody>
                  <a:tcPr anchor="ctr">
                    <a:noFill/>
                  </a:tcPr>
                </a:tc>
                <a:tc>
                  <a:txBody>
                    <a:bodyPr/>
                    <a:lstStyle/>
                    <a:p>
                      <a:pPr marL="0" marR="0" algn="l">
                        <a:spcBef>
                          <a:spcPts val="0"/>
                        </a:spcBef>
                        <a:spcAft>
                          <a:spcPts val="0"/>
                        </a:spcAft>
                      </a:pPr>
                      <a:r>
                        <a:rPr lang="en-US" sz="1200" dirty="0">
                          <a:solidFill>
                            <a:schemeClr val="tx1"/>
                          </a:solidFill>
                          <a:effectLst/>
                          <a:latin typeface="+mn-lt"/>
                        </a:rPr>
                        <a:t>Psychiatry</a:t>
                      </a:r>
                      <a:endParaRPr lang="en-US" sz="1200" dirty="0">
                        <a:solidFill>
                          <a:schemeClr val="tx1"/>
                        </a:solidFill>
                        <a:effectLst/>
                        <a:latin typeface="+mn-lt"/>
                        <a:ea typeface="Times New Roman" panose="02020603050405020304" pitchFamily="18" charset="0"/>
                      </a:endParaRPr>
                    </a:p>
                  </a:txBody>
                  <a:tcPr anchor="c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i="0" kern="1200" dirty="0">
                          <a:solidFill>
                            <a:schemeClr val="bg1"/>
                          </a:solidFill>
                          <a:effectLst/>
                          <a:latin typeface="+mn-lt"/>
                          <a:ea typeface="+mn-ea"/>
                          <a:cs typeface="+mn-cs"/>
                        </a:rPr>
                        <a:t>✓</a:t>
                      </a:r>
                      <a:endParaRPr lang="en-US" sz="1600" b="1" dirty="0">
                        <a:solidFill>
                          <a:schemeClr val="bg1"/>
                        </a:solidFill>
                        <a:effectLst/>
                        <a:latin typeface="+mn-lt"/>
                        <a:ea typeface="Times New Roman" panose="02020603050405020304" pitchFamily="18" charset="0"/>
                      </a:endParaRPr>
                    </a:p>
                  </a:txBody>
                  <a:tcPr marL="121920" marR="121920" marT="60960" marB="60960" anchor="ctr">
                    <a:solidFill>
                      <a:srgbClr val="92D050"/>
                    </a:solidFill>
                  </a:tcPr>
                </a:tc>
                <a:extLst>
                  <a:ext uri="{0D108BD9-81ED-4DB2-BD59-A6C34878D82A}">
                    <a16:rowId xmlns:a16="http://schemas.microsoft.com/office/drawing/2014/main" val="3622755779"/>
                  </a:ext>
                </a:extLst>
              </a:tr>
              <a:tr h="543439">
                <a:tc>
                  <a:txBody>
                    <a:bodyPr/>
                    <a:lstStyle/>
                    <a:p>
                      <a:pPr marL="0" marR="0" algn="l">
                        <a:spcBef>
                          <a:spcPts val="0"/>
                        </a:spcBef>
                        <a:spcAft>
                          <a:spcPts val="0"/>
                        </a:spcAft>
                      </a:pPr>
                      <a:r>
                        <a:rPr lang="en-US" sz="1200" dirty="0">
                          <a:solidFill>
                            <a:schemeClr val="tx1"/>
                          </a:solidFill>
                          <a:effectLst/>
                          <a:latin typeface="+mn-lt"/>
                        </a:rPr>
                        <a:t>Nursing Care Dataset (NCD)</a:t>
                      </a:r>
                      <a:endParaRPr lang="en-US" sz="1200" dirty="0">
                        <a:solidFill>
                          <a:schemeClr val="tx1"/>
                        </a:solidFill>
                        <a:effectLst/>
                        <a:latin typeface="+mn-lt"/>
                        <a:ea typeface="Times New Roman" panose="02020603050405020304" pitchFamily="18" charset="0"/>
                      </a:endParaRPr>
                    </a:p>
                  </a:txBody>
                  <a:tcPr anchor="ctr"/>
                </a:tc>
                <a:tc>
                  <a:txBody>
                    <a:bodyPr/>
                    <a:lstStyle/>
                    <a:p>
                      <a:pPr marL="0" marR="0" algn="l">
                        <a:spcBef>
                          <a:spcPts val="0"/>
                        </a:spcBef>
                        <a:spcAft>
                          <a:spcPts val="0"/>
                        </a:spcAft>
                      </a:pPr>
                      <a:r>
                        <a:rPr lang="en-US" sz="1200" dirty="0">
                          <a:solidFill>
                            <a:schemeClr val="tx1"/>
                          </a:solidFill>
                          <a:effectLst/>
                          <a:latin typeface="+mn-lt"/>
                        </a:rPr>
                        <a:t>Extraction of nursing data</a:t>
                      </a:r>
                      <a:endParaRPr lang="en-US" sz="1200" dirty="0">
                        <a:solidFill>
                          <a:schemeClr val="tx1"/>
                        </a:solidFill>
                        <a:effectLst/>
                        <a:latin typeface="+mn-lt"/>
                        <a:ea typeface="Times New Roman" panose="02020603050405020304" pitchFamily="18" charset="0"/>
                      </a:endParaRPr>
                    </a:p>
                  </a:txBody>
                  <a:tcPr anchor="ctr">
                    <a:noFill/>
                  </a:tcPr>
                </a:tc>
                <a:tc>
                  <a:txBody>
                    <a:bodyPr/>
                    <a:lstStyle/>
                    <a:p>
                      <a:pPr marL="0" marR="0" algn="l">
                        <a:spcBef>
                          <a:spcPts val="0"/>
                        </a:spcBef>
                        <a:spcAft>
                          <a:spcPts val="0"/>
                        </a:spcAft>
                      </a:pPr>
                      <a:r>
                        <a:rPr lang="en-US" sz="1200" dirty="0">
                          <a:solidFill>
                            <a:schemeClr val="tx1"/>
                          </a:solidFill>
                          <a:effectLst/>
                          <a:latin typeface="+mn-lt"/>
                        </a:rPr>
                        <a:t>Epic flowsheets – symptom and nursing care data</a:t>
                      </a:r>
                      <a:endParaRPr lang="en-US" sz="1200" dirty="0">
                        <a:solidFill>
                          <a:schemeClr val="tx1"/>
                        </a:solidFill>
                        <a:effectLst/>
                        <a:latin typeface="+mn-lt"/>
                        <a:ea typeface="Times New Roman" panose="02020603050405020304" pitchFamily="18" charset="0"/>
                      </a:endParaRPr>
                    </a:p>
                  </a:txBody>
                  <a:tcPr anchor="ctr">
                    <a:noFill/>
                  </a:tcPr>
                </a:tc>
                <a:tc>
                  <a:txBody>
                    <a:bodyPr/>
                    <a:lstStyle/>
                    <a:p>
                      <a:pPr marL="0" marR="0" algn="l">
                        <a:spcBef>
                          <a:spcPts val="0"/>
                        </a:spcBef>
                        <a:spcAft>
                          <a:spcPts val="0"/>
                        </a:spcAft>
                      </a:pPr>
                      <a:r>
                        <a:rPr lang="en-US" sz="1200" dirty="0">
                          <a:solidFill>
                            <a:schemeClr val="tx1"/>
                          </a:solidFill>
                          <a:effectLst/>
                          <a:latin typeface="+mn-lt"/>
                        </a:rPr>
                        <a:t>Nursing</a:t>
                      </a:r>
                      <a:endParaRPr lang="en-US" sz="1200" dirty="0">
                        <a:solidFill>
                          <a:schemeClr val="tx1"/>
                        </a:solidFill>
                        <a:effectLst/>
                        <a:latin typeface="+mn-lt"/>
                        <a:ea typeface="Times New Roman" panose="02020603050405020304" pitchFamily="18" charset="0"/>
                      </a:endParaRPr>
                    </a:p>
                  </a:txBody>
                  <a:tcPr anchor="c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i="0" kern="1200" dirty="0">
                          <a:solidFill>
                            <a:schemeClr val="bg1"/>
                          </a:solidFill>
                          <a:effectLst/>
                          <a:latin typeface="+mn-lt"/>
                          <a:ea typeface="+mn-ea"/>
                          <a:cs typeface="+mn-cs"/>
                        </a:rPr>
                        <a:t>▲</a:t>
                      </a:r>
                      <a:endParaRPr lang="en-US" sz="2400" b="1" dirty="0">
                        <a:solidFill>
                          <a:schemeClr val="bg1"/>
                        </a:solidFill>
                        <a:effectLst/>
                        <a:latin typeface="+mn-lt"/>
                        <a:ea typeface="Times New Roman" panose="02020603050405020304" pitchFamily="18" charset="0"/>
                      </a:endParaRPr>
                    </a:p>
                  </a:txBody>
                  <a:tcPr marL="121920" marR="121920" marT="60960" marB="60960" anchor="ctr">
                    <a:solidFill>
                      <a:srgbClr val="FFC000"/>
                    </a:solidFill>
                  </a:tcPr>
                </a:tc>
                <a:extLst>
                  <a:ext uri="{0D108BD9-81ED-4DB2-BD59-A6C34878D82A}">
                    <a16:rowId xmlns:a16="http://schemas.microsoft.com/office/drawing/2014/main" val="1636511604"/>
                  </a:ext>
                </a:extLst>
              </a:tr>
              <a:tr h="543439">
                <a:tc>
                  <a:txBody>
                    <a:bodyPr/>
                    <a:lstStyle/>
                    <a:p>
                      <a:pPr marL="0" lvl="0" algn="l">
                        <a:spcBef>
                          <a:spcPts val="0"/>
                        </a:spcBef>
                        <a:spcAft>
                          <a:spcPts val="0"/>
                        </a:spcAft>
                        <a:buNone/>
                      </a:pPr>
                      <a:r>
                        <a:rPr lang="en-US" sz="1200" b="1" i="0" u="none" strike="noStrike" kern="1200" dirty="0">
                          <a:solidFill>
                            <a:schemeClr val="dk1"/>
                          </a:solidFill>
                          <a:effectLst/>
                          <a:latin typeface="+mn-lt"/>
                          <a:ea typeface="+mn-ea"/>
                          <a:cs typeface="+mn-cs"/>
                        </a:rPr>
                        <a:t>Cochlear Implant Knowledgebase*</a:t>
                      </a:r>
                      <a:endParaRPr lang="en-US" sz="1200" b="1" dirty="0">
                        <a:solidFill>
                          <a:schemeClr val="tx1"/>
                        </a:solidFill>
                        <a:effectLst/>
                        <a:latin typeface="+mn-lt"/>
                      </a:endParaRPr>
                    </a:p>
                  </a:txBody>
                  <a:tcPr anchor="ctr"/>
                </a:tc>
                <a:tc>
                  <a:txBody>
                    <a:bodyPr/>
                    <a:lstStyle/>
                    <a:p>
                      <a:pPr marL="0" marR="0" algn="l">
                        <a:spcBef>
                          <a:spcPts val="0"/>
                        </a:spcBef>
                        <a:spcAft>
                          <a:spcPts val="0"/>
                        </a:spcAft>
                      </a:pPr>
                      <a:r>
                        <a:rPr lang="en-US" sz="1200" b="0" i="0" u="none" strike="noStrike" kern="1200" dirty="0">
                          <a:solidFill>
                            <a:schemeClr val="dk1"/>
                          </a:solidFill>
                          <a:effectLst/>
                          <a:latin typeface="+mn-lt"/>
                          <a:ea typeface="+mn-ea"/>
                          <a:cs typeface="+mn-cs"/>
                        </a:rPr>
                        <a:t>The Iowa Cochlear Implant Clinical Research Center</a:t>
                      </a:r>
                      <a:endParaRPr lang="en-US" sz="1200" dirty="0">
                        <a:solidFill>
                          <a:schemeClr val="tx1"/>
                        </a:solidFill>
                        <a:effectLst/>
                        <a:latin typeface="+mn-lt"/>
                        <a:ea typeface="Times New Roman" panose="02020603050405020304" pitchFamily="18" charset="0"/>
                      </a:endParaRPr>
                    </a:p>
                  </a:txBody>
                  <a:tcPr anchor="ctr">
                    <a:noFill/>
                  </a:tcPr>
                </a:tc>
                <a:tc>
                  <a:txBody>
                    <a:bodyPr/>
                    <a:lstStyle/>
                    <a:p>
                      <a:pPr marL="0" marR="0" algn="l">
                        <a:spcBef>
                          <a:spcPts val="0"/>
                        </a:spcBef>
                        <a:spcAft>
                          <a:spcPts val="0"/>
                        </a:spcAft>
                      </a:pPr>
                      <a:r>
                        <a:rPr lang="en-US" sz="1200" dirty="0">
                          <a:solidFill>
                            <a:schemeClr val="tx1"/>
                          </a:solidFill>
                          <a:effectLst/>
                          <a:latin typeface="+mn-lt"/>
                          <a:ea typeface="Times New Roman" panose="02020603050405020304" pitchFamily="18" charset="0"/>
                        </a:rPr>
                        <a:t>Epic, Auditory Testing, PRO,  </a:t>
                      </a:r>
                    </a:p>
                  </a:txBody>
                  <a:tcPr anchor="ctr">
                    <a:noFill/>
                  </a:tcPr>
                </a:tc>
                <a:tc>
                  <a:txBody>
                    <a:bodyPr/>
                    <a:lstStyle/>
                    <a:p>
                      <a:pPr marL="0" marR="0" algn="l">
                        <a:spcBef>
                          <a:spcPts val="0"/>
                        </a:spcBef>
                        <a:spcAft>
                          <a:spcPts val="0"/>
                        </a:spcAft>
                      </a:pPr>
                      <a:r>
                        <a:rPr lang="en-US" sz="1200" dirty="0">
                          <a:solidFill>
                            <a:schemeClr val="tx1"/>
                          </a:solidFill>
                          <a:effectLst/>
                          <a:latin typeface="+mn-lt"/>
                          <a:ea typeface="Times New Roman" panose="02020603050405020304" pitchFamily="18" charset="0"/>
                        </a:rPr>
                        <a:t>Otolaryngology</a:t>
                      </a:r>
                    </a:p>
                  </a:txBody>
                  <a:tcPr anchor="c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i="0" kern="1200" dirty="0">
                          <a:solidFill>
                            <a:schemeClr val="bg1"/>
                          </a:solidFill>
                          <a:effectLst/>
                          <a:latin typeface="+mn-lt"/>
                          <a:ea typeface="+mn-ea"/>
                          <a:cs typeface="+mn-cs"/>
                        </a:rPr>
                        <a:t>▲</a:t>
                      </a:r>
                      <a:endParaRPr lang="en-US" sz="2400" b="1" dirty="0">
                        <a:solidFill>
                          <a:schemeClr val="bg1"/>
                        </a:solidFill>
                        <a:effectLst/>
                        <a:latin typeface="+mn-lt"/>
                        <a:ea typeface="Times New Roman" panose="02020603050405020304" pitchFamily="18" charset="0"/>
                      </a:endParaRPr>
                    </a:p>
                  </a:txBody>
                  <a:tcPr marL="121920" marR="121920" marT="60960" marB="60960" anchor="ctr">
                    <a:solidFill>
                      <a:srgbClr val="FFC000"/>
                    </a:solidFill>
                  </a:tcPr>
                </a:tc>
                <a:extLst>
                  <a:ext uri="{0D108BD9-81ED-4DB2-BD59-A6C34878D82A}">
                    <a16:rowId xmlns:a16="http://schemas.microsoft.com/office/drawing/2014/main" val="2441727447"/>
                  </a:ext>
                </a:extLst>
              </a:tr>
              <a:tr h="543439">
                <a:tc>
                  <a:txBody>
                    <a:bodyPr/>
                    <a:lstStyle/>
                    <a:p>
                      <a:pPr marL="0" marR="0" algn="l">
                        <a:spcBef>
                          <a:spcPts val="0"/>
                        </a:spcBef>
                        <a:spcAft>
                          <a:spcPts val="0"/>
                        </a:spcAft>
                      </a:pPr>
                      <a:r>
                        <a:rPr lang="en-US" sz="1200" dirty="0">
                          <a:solidFill>
                            <a:schemeClr val="tx1"/>
                          </a:solidFill>
                          <a:effectLst/>
                          <a:latin typeface="+mn-lt"/>
                        </a:rPr>
                        <a:t>Rural impact on Health (</a:t>
                      </a:r>
                      <a:r>
                        <a:rPr lang="en-US" sz="1200" dirty="0" err="1">
                          <a:solidFill>
                            <a:schemeClr val="tx1"/>
                          </a:solidFill>
                          <a:effectLst/>
                          <a:latin typeface="+mn-lt"/>
                        </a:rPr>
                        <a:t>RIoH</a:t>
                      </a:r>
                      <a:r>
                        <a:rPr lang="en-US" sz="1200" dirty="0">
                          <a:solidFill>
                            <a:schemeClr val="tx1"/>
                          </a:solidFill>
                          <a:effectLst/>
                          <a:latin typeface="+mn-lt"/>
                        </a:rPr>
                        <a:t>)</a:t>
                      </a:r>
                      <a:endParaRPr lang="en-US" sz="1200" dirty="0">
                        <a:solidFill>
                          <a:schemeClr val="tx1"/>
                        </a:solidFill>
                        <a:effectLst/>
                        <a:latin typeface="+mn-lt"/>
                        <a:ea typeface="Times New Roman" panose="02020603050405020304" pitchFamily="18" charset="0"/>
                      </a:endParaRPr>
                    </a:p>
                  </a:txBody>
                  <a:tcPr anchor="ctr"/>
                </a:tc>
                <a:tc>
                  <a:txBody>
                    <a:bodyPr/>
                    <a:lstStyle/>
                    <a:p>
                      <a:pPr marL="0" marR="0" algn="l">
                        <a:spcBef>
                          <a:spcPts val="0"/>
                        </a:spcBef>
                        <a:spcAft>
                          <a:spcPts val="0"/>
                        </a:spcAft>
                      </a:pPr>
                      <a:r>
                        <a:rPr lang="en-US" sz="1200">
                          <a:solidFill>
                            <a:schemeClr val="tx1"/>
                          </a:solidFill>
                          <a:effectLst/>
                          <a:latin typeface="+mn-lt"/>
                        </a:rPr>
                        <a:t>State-wide mapping of health information</a:t>
                      </a:r>
                      <a:endParaRPr lang="en-US" sz="1200">
                        <a:solidFill>
                          <a:schemeClr val="tx1"/>
                        </a:solidFill>
                        <a:effectLst/>
                        <a:latin typeface="+mn-lt"/>
                        <a:ea typeface="Times New Roman" panose="02020603050405020304" pitchFamily="18" charset="0"/>
                      </a:endParaRPr>
                    </a:p>
                  </a:txBody>
                  <a:tcPr anchor="ctr">
                    <a:noFill/>
                  </a:tcPr>
                </a:tc>
                <a:tc>
                  <a:txBody>
                    <a:bodyPr/>
                    <a:lstStyle/>
                    <a:p>
                      <a:pPr marL="0" marR="0" algn="l">
                        <a:spcBef>
                          <a:spcPts val="0"/>
                        </a:spcBef>
                        <a:spcAft>
                          <a:spcPts val="0"/>
                        </a:spcAft>
                      </a:pPr>
                      <a:r>
                        <a:rPr lang="en-US" sz="1200">
                          <a:solidFill>
                            <a:schemeClr val="tx1"/>
                          </a:solidFill>
                          <a:effectLst/>
                          <a:latin typeface="+mn-lt"/>
                        </a:rPr>
                        <a:t>Epic &amp; </a:t>
                      </a:r>
                      <a:r>
                        <a:rPr lang="en-US" sz="1200" err="1">
                          <a:solidFill>
                            <a:schemeClr val="tx1"/>
                          </a:solidFill>
                          <a:effectLst/>
                          <a:latin typeface="+mn-lt"/>
                        </a:rPr>
                        <a:t>axiUm</a:t>
                      </a:r>
                      <a:r>
                        <a:rPr lang="en-US" sz="1200">
                          <a:solidFill>
                            <a:schemeClr val="tx1"/>
                          </a:solidFill>
                          <a:effectLst/>
                          <a:latin typeface="+mn-lt"/>
                        </a:rPr>
                        <a:t> EHRs, State hygienic lab data, claims data, PRO, HIE</a:t>
                      </a:r>
                      <a:endParaRPr lang="en-US" sz="1200">
                        <a:solidFill>
                          <a:schemeClr val="tx1"/>
                        </a:solidFill>
                        <a:effectLst/>
                        <a:latin typeface="+mn-lt"/>
                        <a:ea typeface="Times New Roman" panose="02020603050405020304" pitchFamily="18" charset="0"/>
                      </a:endParaRPr>
                    </a:p>
                  </a:txBody>
                  <a:tcPr anchor="ctr">
                    <a:noFill/>
                  </a:tcPr>
                </a:tc>
                <a:tc>
                  <a:txBody>
                    <a:bodyPr/>
                    <a:lstStyle/>
                    <a:p>
                      <a:pPr marL="0" marR="0" algn="l">
                        <a:spcBef>
                          <a:spcPts val="0"/>
                        </a:spcBef>
                        <a:spcAft>
                          <a:spcPts val="0"/>
                        </a:spcAft>
                      </a:pPr>
                      <a:r>
                        <a:rPr lang="en-US" sz="1200">
                          <a:solidFill>
                            <a:schemeClr val="tx1"/>
                          </a:solidFill>
                          <a:effectLst/>
                          <a:latin typeface="+mn-lt"/>
                          <a:ea typeface="Times New Roman" panose="02020603050405020304" pitchFamily="18" charset="0"/>
                        </a:rPr>
                        <a:t>UI Health Care</a:t>
                      </a:r>
                    </a:p>
                  </a:txBody>
                  <a:tcPr anchor="c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i="0" kern="1200">
                          <a:solidFill>
                            <a:schemeClr val="bg1"/>
                          </a:solidFill>
                          <a:effectLst/>
                          <a:latin typeface="+mn-lt"/>
                          <a:ea typeface="+mn-ea"/>
                          <a:cs typeface="+mn-cs"/>
                        </a:rPr>
                        <a:t>▢</a:t>
                      </a:r>
                      <a:endParaRPr lang="en-US" sz="2000" b="1">
                        <a:solidFill>
                          <a:schemeClr val="bg1"/>
                        </a:solidFill>
                        <a:effectLst/>
                        <a:latin typeface="+mn-lt"/>
                        <a:ea typeface="Times New Roman" panose="02020603050405020304" pitchFamily="18" charset="0"/>
                      </a:endParaRPr>
                    </a:p>
                  </a:txBody>
                  <a:tcPr marL="121920" marR="121920" marT="60960" marB="60960" anchor="ctr">
                    <a:solidFill>
                      <a:schemeClr val="accent2"/>
                    </a:solidFill>
                  </a:tcPr>
                </a:tc>
                <a:extLst>
                  <a:ext uri="{0D108BD9-81ED-4DB2-BD59-A6C34878D82A}">
                    <a16:rowId xmlns:a16="http://schemas.microsoft.com/office/drawing/2014/main" val="1224051542"/>
                  </a:ext>
                </a:extLst>
              </a:tr>
              <a:tr h="513490">
                <a:tc>
                  <a:txBody>
                    <a:bodyPr/>
                    <a:lstStyle/>
                    <a:p>
                      <a:pPr marL="0" marR="0" algn="l">
                        <a:spcBef>
                          <a:spcPts val="0"/>
                        </a:spcBef>
                        <a:spcAft>
                          <a:spcPts val="0"/>
                        </a:spcAft>
                      </a:pPr>
                      <a:r>
                        <a:rPr lang="en-US" sz="1200">
                          <a:solidFill>
                            <a:schemeClr val="tx1"/>
                          </a:solidFill>
                          <a:effectLst/>
                          <a:latin typeface="+mn-lt"/>
                        </a:rPr>
                        <a:t>Imaging EHR dataset (IEHR)</a:t>
                      </a:r>
                      <a:endParaRPr lang="en-US" sz="1200">
                        <a:solidFill>
                          <a:schemeClr val="tx1"/>
                        </a:solidFill>
                        <a:effectLst/>
                        <a:latin typeface="+mn-lt"/>
                        <a:ea typeface="Times New Roman" panose="02020603050405020304" pitchFamily="18" charset="0"/>
                      </a:endParaRPr>
                    </a:p>
                  </a:txBody>
                  <a:tcPr anchor="ctr"/>
                </a:tc>
                <a:tc>
                  <a:txBody>
                    <a:bodyPr/>
                    <a:lstStyle/>
                    <a:p>
                      <a:pPr marL="0" marR="0" algn="l">
                        <a:spcBef>
                          <a:spcPts val="0"/>
                        </a:spcBef>
                        <a:spcAft>
                          <a:spcPts val="0"/>
                        </a:spcAft>
                      </a:pPr>
                      <a:r>
                        <a:rPr lang="en-US" sz="1200">
                          <a:solidFill>
                            <a:schemeClr val="tx1"/>
                          </a:solidFill>
                          <a:effectLst/>
                          <a:latin typeface="+mn-lt"/>
                        </a:rPr>
                        <a:t>Linking patient data to image data</a:t>
                      </a:r>
                      <a:endParaRPr lang="en-US" sz="1200">
                        <a:solidFill>
                          <a:schemeClr val="tx1"/>
                        </a:solidFill>
                        <a:effectLst/>
                        <a:latin typeface="+mn-lt"/>
                        <a:ea typeface="Times New Roman" panose="02020603050405020304" pitchFamily="18" charset="0"/>
                      </a:endParaRPr>
                    </a:p>
                  </a:txBody>
                  <a:tcPr anchor="ctr">
                    <a:noFill/>
                  </a:tcPr>
                </a:tc>
                <a:tc>
                  <a:txBody>
                    <a:bodyPr/>
                    <a:lstStyle/>
                    <a:p>
                      <a:pPr marL="0" marR="0" algn="l">
                        <a:spcBef>
                          <a:spcPts val="0"/>
                        </a:spcBef>
                        <a:spcAft>
                          <a:spcPts val="0"/>
                        </a:spcAft>
                      </a:pPr>
                      <a:r>
                        <a:rPr lang="en-US" sz="1200">
                          <a:solidFill>
                            <a:schemeClr val="tx1"/>
                          </a:solidFill>
                          <a:effectLst/>
                          <a:latin typeface="+mn-lt"/>
                        </a:rPr>
                        <a:t>UIHC imaging systems and Epic EHR</a:t>
                      </a:r>
                      <a:endParaRPr lang="en-US" sz="1200">
                        <a:solidFill>
                          <a:schemeClr val="tx1"/>
                        </a:solidFill>
                        <a:effectLst/>
                        <a:latin typeface="+mn-lt"/>
                        <a:ea typeface="Times New Roman" panose="02020603050405020304" pitchFamily="18" charset="0"/>
                      </a:endParaRPr>
                    </a:p>
                  </a:txBody>
                  <a:tcPr anchor="ctr">
                    <a:noFill/>
                  </a:tcPr>
                </a:tc>
                <a:tc>
                  <a:txBody>
                    <a:bodyPr/>
                    <a:lstStyle/>
                    <a:p>
                      <a:pPr marL="0" marR="0" algn="l">
                        <a:spcBef>
                          <a:spcPts val="0"/>
                        </a:spcBef>
                        <a:spcAft>
                          <a:spcPts val="0"/>
                        </a:spcAft>
                      </a:pPr>
                      <a:r>
                        <a:rPr lang="en-US" sz="1200">
                          <a:solidFill>
                            <a:schemeClr val="tx1"/>
                          </a:solidFill>
                          <a:effectLst/>
                          <a:latin typeface="+mn-lt"/>
                        </a:rPr>
                        <a:t>Radiology</a:t>
                      </a:r>
                      <a:endParaRPr lang="en-US" sz="1200">
                        <a:solidFill>
                          <a:schemeClr val="tx1"/>
                        </a:solidFill>
                        <a:effectLst/>
                        <a:latin typeface="+mn-lt"/>
                        <a:ea typeface="Times New Roman" panose="02020603050405020304" pitchFamily="18" charset="0"/>
                      </a:endParaRPr>
                    </a:p>
                  </a:txBody>
                  <a:tcPr anchor="c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i="0" kern="1200">
                          <a:solidFill>
                            <a:schemeClr val="bg1"/>
                          </a:solidFill>
                          <a:effectLst/>
                          <a:latin typeface="+mn-lt"/>
                          <a:ea typeface="+mn-ea"/>
                          <a:cs typeface="+mn-cs"/>
                        </a:rPr>
                        <a:t>▢</a:t>
                      </a:r>
                      <a:endParaRPr lang="en-US" sz="2000" b="1">
                        <a:solidFill>
                          <a:schemeClr val="bg1"/>
                        </a:solidFill>
                        <a:effectLst/>
                        <a:latin typeface="+mn-lt"/>
                        <a:ea typeface="Times New Roman" panose="02020603050405020304" pitchFamily="18" charset="0"/>
                      </a:endParaRPr>
                    </a:p>
                  </a:txBody>
                  <a:tcPr marL="121920" marR="121920" marT="60960" marB="60960" anchor="ctr">
                    <a:solidFill>
                      <a:schemeClr val="accent2"/>
                    </a:solidFill>
                  </a:tcPr>
                </a:tc>
                <a:extLst>
                  <a:ext uri="{0D108BD9-81ED-4DB2-BD59-A6C34878D82A}">
                    <a16:rowId xmlns:a16="http://schemas.microsoft.com/office/drawing/2014/main" val="2621265238"/>
                  </a:ext>
                </a:extLst>
              </a:tr>
            </a:tbl>
          </a:graphicData>
        </a:graphic>
      </p:graphicFrame>
      <p:graphicFrame>
        <p:nvGraphicFramePr>
          <p:cNvPr id="6" name="Table 5">
            <a:extLst>
              <a:ext uri="{FF2B5EF4-FFF2-40B4-BE49-F238E27FC236}">
                <a16:creationId xmlns:a16="http://schemas.microsoft.com/office/drawing/2014/main" id="{8BB76C8B-3F92-4AD6-2550-4D9B33127CBD}"/>
              </a:ext>
            </a:extLst>
          </p:cNvPr>
          <p:cNvGraphicFramePr>
            <a:graphicFrameLocks noGrp="1"/>
          </p:cNvGraphicFramePr>
          <p:nvPr>
            <p:extLst>
              <p:ext uri="{D42A27DB-BD31-4B8C-83A1-F6EECF244321}">
                <p14:modId xmlns:p14="http://schemas.microsoft.com/office/powerpoint/2010/main" val="214464582"/>
              </p:ext>
            </p:extLst>
          </p:nvPr>
        </p:nvGraphicFramePr>
        <p:xfrm>
          <a:off x="5032525" y="5818732"/>
          <a:ext cx="5728572" cy="252546"/>
        </p:xfrm>
        <a:graphic>
          <a:graphicData uri="http://schemas.openxmlformats.org/drawingml/2006/table">
            <a:tbl>
              <a:tblPr firstRow="1" bandRow="1">
                <a:tableStyleId>{5940675A-B579-460E-94D1-54222C63F5DA}</a:tableStyleId>
              </a:tblPr>
              <a:tblGrid>
                <a:gridCol w="2675496">
                  <a:extLst>
                    <a:ext uri="{9D8B030D-6E8A-4147-A177-3AD203B41FA5}">
                      <a16:colId xmlns:a16="http://schemas.microsoft.com/office/drawing/2014/main" val="81848377"/>
                    </a:ext>
                  </a:extLst>
                </a:gridCol>
                <a:gridCol w="246368">
                  <a:extLst>
                    <a:ext uri="{9D8B030D-6E8A-4147-A177-3AD203B41FA5}">
                      <a16:colId xmlns:a16="http://schemas.microsoft.com/office/drawing/2014/main" val="1097373443"/>
                    </a:ext>
                  </a:extLst>
                </a:gridCol>
                <a:gridCol w="1112544">
                  <a:extLst>
                    <a:ext uri="{9D8B030D-6E8A-4147-A177-3AD203B41FA5}">
                      <a16:colId xmlns:a16="http://schemas.microsoft.com/office/drawing/2014/main" val="3098957139"/>
                    </a:ext>
                  </a:extLst>
                </a:gridCol>
                <a:gridCol w="273933">
                  <a:extLst>
                    <a:ext uri="{9D8B030D-6E8A-4147-A177-3AD203B41FA5}">
                      <a16:colId xmlns:a16="http://schemas.microsoft.com/office/drawing/2014/main" val="480802395"/>
                    </a:ext>
                  </a:extLst>
                </a:gridCol>
                <a:gridCol w="1175572">
                  <a:extLst>
                    <a:ext uri="{9D8B030D-6E8A-4147-A177-3AD203B41FA5}">
                      <a16:colId xmlns:a16="http://schemas.microsoft.com/office/drawing/2014/main" val="770750794"/>
                    </a:ext>
                  </a:extLst>
                </a:gridCol>
                <a:gridCol w="244659">
                  <a:extLst>
                    <a:ext uri="{9D8B030D-6E8A-4147-A177-3AD203B41FA5}">
                      <a16:colId xmlns:a16="http://schemas.microsoft.com/office/drawing/2014/main" val="2184739336"/>
                    </a:ext>
                  </a:extLst>
                </a:gridCol>
              </a:tblGrid>
              <a:tr h="138500">
                <a:tc>
                  <a:txBody>
                    <a:bodyPr/>
                    <a:lstStyle/>
                    <a:p>
                      <a:pPr algn="r"/>
                      <a:r>
                        <a:rPr lang="en-US" sz="1400"/>
                        <a:t>      complete</a:t>
                      </a:r>
                    </a:p>
                  </a:txBody>
                  <a:tcPr marL="39188" marR="39188" marT="19593" marB="19593"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400"/>
                    </a:p>
                  </a:txBody>
                  <a:tcPr marL="39188" marR="39188" marT="19593" marB="1959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marL="0" marR="0" lvl="0" indent="0" algn="r" defTabSz="3360420" rtl="0" eaLnBrk="1" fontAlgn="auto" latinLnBrk="0" hangingPunct="1">
                        <a:lnSpc>
                          <a:spcPct val="100000"/>
                        </a:lnSpc>
                        <a:spcBef>
                          <a:spcPts val="0"/>
                        </a:spcBef>
                        <a:spcAft>
                          <a:spcPts val="0"/>
                        </a:spcAft>
                        <a:buClrTx/>
                        <a:buSzTx/>
                        <a:buFontTx/>
                        <a:buNone/>
                        <a:tabLst/>
                        <a:defRPr/>
                      </a:pPr>
                      <a:r>
                        <a:rPr lang="en-US" sz="1400"/>
                        <a:t>In progress</a:t>
                      </a:r>
                    </a:p>
                  </a:txBody>
                  <a:tcPr marL="39188" marR="39188" marT="19593" marB="1959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400"/>
                    </a:p>
                  </a:txBody>
                  <a:tcPr marL="39188" marR="39188" marT="19593" marB="1959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c>
                  <a:txBody>
                    <a:bodyPr/>
                    <a:lstStyle/>
                    <a:p>
                      <a:pPr marL="0" marR="0" lvl="0" indent="0" algn="r" rtl="0" eaLnBrk="1" fontAlgn="auto" latinLnBrk="0" hangingPunct="1">
                        <a:lnSpc>
                          <a:spcPct val="100000"/>
                        </a:lnSpc>
                        <a:spcBef>
                          <a:spcPts val="0"/>
                        </a:spcBef>
                        <a:spcAft>
                          <a:spcPts val="0"/>
                        </a:spcAft>
                        <a:buClrTx/>
                        <a:buSzTx/>
                        <a:buFontTx/>
                        <a:buNone/>
                      </a:pPr>
                      <a:r>
                        <a:rPr lang="en-US" sz="1400"/>
                        <a:t>    in planning </a:t>
                      </a:r>
                    </a:p>
                  </a:txBody>
                  <a:tcPr marL="39188" marR="39188" marT="19593" marB="1959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400"/>
                    </a:p>
                  </a:txBody>
                  <a:tcPr marL="39188" marR="39188" marT="19593" marB="1959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284442632"/>
                  </a:ext>
                </a:extLst>
              </a:tr>
            </a:tbl>
          </a:graphicData>
        </a:graphic>
      </p:graphicFrame>
    </p:spTree>
    <p:extLst>
      <p:ext uri="{BB962C8B-B14F-4D97-AF65-F5344CB8AC3E}">
        <p14:creationId xmlns:p14="http://schemas.microsoft.com/office/powerpoint/2010/main" val="19759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0D16F-259B-A3FF-2216-2C8580DC7864}"/>
              </a:ext>
            </a:extLst>
          </p:cNvPr>
          <p:cNvSpPr>
            <a:spLocks noGrp="1"/>
          </p:cNvSpPr>
          <p:nvPr>
            <p:ph type="title"/>
          </p:nvPr>
        </p:nvSpPr>
        <p:spPr/>
        <p:txBody>
          <a:bodyPr/>
          <a:lstStyle/>
          <a:p>
            <a:r>
              <a:rPr lang="en-US"/>
              <a:t>IHDR Big Picture</a:t>
            </a:r>
          </a:p>
        </p:txBody>
      </p:sp>
      <p:sp>
        <p:nvSpPr>
          <p:cNvPr id="4" name="Footer Placeholder 3">
            <a:extLst>
              <a:ext uri="{FF2B5EF4-FFF2-40B4-BE49-F238E27FC236}">
                <a16:creationId xmlns:a16="http://schemas.microsoft.com/office/drawing/2014/main" id="{5FCD3E94-6014-C24E-68BD-C9EF8ED9A70B}"/>
              </a:ext>
            </a:extLst>
          </p:cNvPr>
          <p:cNvSpPr>
            <a:spLocks noGrp="1"/>
          </p:cNvSpPr>
          <p:nvPr>
            <p:ph type="ftr" sz="quarter" idx="3"/>
          </p:nvPr>
        </p:nvSpPr>
        <p:spPr/>
        <p:txBody>
          <a:bodyPr/>
          <a:lstStyle/>
          <a:p>
            <a:r>
              <a:rPr lang="en-US"/>
              <a:t>Institute for Clinical and Translational Science</a:t>
            </a:r>
            <a:endParaRPr lang="en-US" b="0"/>
          </a:p>
        </p:txBody>
      </p:sp>
      <p:pic>
        <p:nvPicPr>
          <p:cNvPr id="12" name="Picture 11" descr="Image that depicts the data ecosystem for the Iowa Health Data Resource, including the Enterprise data warehouse for Research (EDW4R), Source data systems, and integrated data structure, research networks, transformative datasets, data access tools, data enclave and domain experts from biomedical informatics, medicine, dentistry, nursing, pharmacy and public health.">
            <a:extLst>
              <a:ext uri="{FF2B5EF4-FFF2-40B4-BE49-F238E27FC236}">
                <a16:creationId xmlns:a16="http://schemas.microsoft.com/office/drawing/2014/main" id="{BA6A46F9-1B2B-15DB-28EA-2DB33A2217EE}"/>
              </a:ext>
            </a:extLst>
          </p:cNvPr>
          <p:cNvPicPr>
            <a:picLocks noChangeAspect="1"/>
          </p:cNvPicPr>
          <p:nvPr/>
        </p:nvPicPr>
        <p:blipFill rotWithShape="1">
          <a:blip r:embed="rId3"/>
          <a:srcRect b="11787"/>
          <a:stretch/>
        </p:blipFill>
        <p:spPr>
          <a:xfrm>
            <a:off x="2519853" y="1224306"/>
            <a:ext cx="7430971" cy="4925974"/>
          </a:xfrm>
          <a:prstGeom prst="rect">
            <a:avLst/>
          </a:prstGeom>
        </p:spPr>
      </p:pic>
      <p:sp>
        <p:nvSpPr>
          <p:cNvPr id="9" name="Oval 8">
            <a:extLst>
              <a:ext uri="{FF2B5EF4-FFF2-40B4-BE49-F238E27FC236}">
                <a16:creationId xmlns:a16="http://schemas.microsoft.com/office/drawing/2014/main" id="{896882E9-42F7-4C9B-BEC5-6F8941274987}"/>
              </a:ext>
            </a:extLst>
          </p:cNvPr>
          <p:cNvSpPr/>
          <p:nvPr/>
        </p:nvSpPr>
        <p:spPr>
          <a:xfrm>
            <a:off x="6517661" y="2937749"/>
            <a:ext cx="1830058" cy="1961559"/>
          </a:xfrm>
          <a:prstGeom prst="ellipse">
            <a:avLst/>
          </a:prstGeom>
          <a:noFill/>
          <a:ln w="28575">
            <a:solidFill>
              <a:srgbClr val="FF0000"/>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err="1">
              <a:solidFill>
                <a:srgbClr val="FFFFFF"/>
              </a:solidFill>
              <a:latin typeface="Roboto Regular"/>
              <a:cs typeface="Roboto Regular"/>
            </a:endParaRPr>
          </a:p>
        </p:txBody>
      </p:sp>
      <p:sp>
        <p:nvSpPr>
          <p:cNvPr id="10" name="Oval 9">
            <a:extLst>
              <a:ext uri="{FF2B5EF4-FFF2-40B4-BE49-F238E27FC236}">
                <a16:creationId xmlns:a16="http://schemas.microsoft.com/office/drawing/2014/main" id="{6BBA8AFE-A958-A0C4-2989-5FC01698C48B}"/>
              </a:ext>
            </a:extLst>
          </p:cNvPr>
          <p:cNvSpPr/>
          <p:nvPr/>
        </p:nvSpPr>
        <p:spPr>
          <a:xfrm>
            <a:off x="6784447" y="4739168"/>
            <a:ext cx="1314448" cy="1263056"/>
          </a:xfrm>
          <a:prstGeom prst="ellipse">
            <a:avLst/>
          </a:prstGeom>
          <a:noFill/>
          <a:ln w="28575">
            <a:solidFill>
              <a:srgbClr val="FF0000"/>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a:solidFill>
                <a:srgbClr val="FFFFFF"/>
              </a:solidFill>
              <a:latin typeface="Roboto Regular"/>
              <a:cs typeface="Roboto Regular"/>
            </a:endParaRPr>
          </a:p>
        </p:txBody>
      </p:sp>
      <p:sp>
        <p:nvSpPr>
          <p:cNvPr id="11" name="Oval 10">
            <a:extLst>
              <a:ext uri="{FF2B5EF4-FFF2-40B4-BE49-F238E27FC236}">
                <a16:creationId xmlns:a16="http://schemas.microsoft.com/office/drawing/2014/main" id="{6F3BAE2B-6AAA-6EE9-0FDE-429ADDD2E86D}"/>
              </a:ext>
            </a:extLst>
          </p:cNvPr>
          <p:cNvSpPr/>
          <p:nvPr/>
        </p:nvSpPr>
        <p:spPr>
          <a:xfrm>
            <a:off x="5301462" y="2994202"/>
            <a:ext cx="1314448" cy="3024449"/>
          </a:xfrm>
          <a:prstGeom prst="ellipse">
            <a:avLst/>
          </a:prstGeom>
          <a:noFill/>
          <a:ln w="28575">
            <a:solidFill>
              <a:srgbClr val="FF0000"/>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a:solidFill>
                <a:srgbClr val="FFFFFF"/>
              </a:solidFill>
              <a:latin typeface="Roboto Regular"/>
              <a:cs typeface="Roboto Regular"/>
            </a:endParaRPr>
          </a:p>
        </p:txBody>
      </p:sp>
      <p:sp>
        <p:nvSpPr>
          <p:cNvPr id="3" name="TextBox 2">
            <a:extLst>
              <a:ext uri="{FF2B5EF4-FFF2-40B4-BE49-F238E27FC236}">
                <a16:creationId xmlns:a16="http://schemas.microsoft.com/office/drawing/2014/main" id="{1FCB88B9-0FFA-11C5-7FF9-343D627338D4}"/>
              </a:ext>
            </a:extLst>
          </p:cNvPr>
          <p:cNvSpPr txBox="1"/>
          <p:nvPr/>
        </p:nvSpPr>
        <p:spPr>
          <a:xfrm flipV="1">
            <a:off x="5708205" y="5289137"/>
            <a:ext cx="507065" cy="45719"/>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65616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raphic that  says INSTITUTE FOR CLINICAL AND TRANSLATIONAL SCIENCE LANDS $28 MILLION CTSA GRANT">
            <a:extLst>
              <a:ext uri="{FF2B5EF4-FFF2-40B4-BE49-F238E27FC236}">
                <a16:creationId xmlns:a16="http://schemas.microsoft.com/office/drawing/2014/main" id="{2692D98F-6CC6-69D7-F580-4FA50EE6E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837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B365B-1488-94D7-570B-25CB97A32A38}"/>
              </a:ext>
            </a:extLst>
          </p:cNvPr>
          <p:cNvSpPr>
            <a:spLocks noGrp="1"/>
          </p:cNvSpPr>
          <p:nvPr>
            <p:ph type="title"/>
          </p:nvPr>
        </p:nvSpPr>
        <p:spPr/>
        <p:txBody>
          <a:bodyPr/>
          <a:lstStyle/>
          <a:p>
            <a:r>
              <a:rPr lang="en-US"/>
              <a:t>Acknowledgements</a:t>
            </a:r>
          </a:p>
        </p:txBody>
      </p:sp>
      <p:sp>
        <p:nvSpPr>
          <p:cNvPr id="3" name="Content Placeholder 2">
            <a:extLst>
              <a:ext uri="{FF2B5EF4-FFF2-40B4-BE49-F238E27FC236}">
                <a16:creationId xmlns:a16="http://schemas.microsoft.com/office/drawing/2014/main" id="{DB40D749-E67F-A8B7-A47C-5E434E0ABF3F}"/>
              </a:ext>
            </a:extLst>
          </p:cNvPr>
          <p:cNvSpPr>
            <a:spLocks noGrp="1"/>
          </p:cNvSpPr>
          <p:nvPr>
            <p:ph idx="10"/>
          </p:nvPr>
        </p:nvSpPr>
        <p:spPr>
          <a:xfrm>
            <a:off x="952498" y="1427950"/>
            <a:ext cx="10709415" cy="4732218"/>
          </a:xfrm>
        </p:spPr>
        <p:txBody>
          <a:bodyPr>
            <a:normAutofit fontScale="85000" lnSpcReduction="20000"/>
          </a:bodyPr>
          <a:lstStyle/>
          <a:p>
            <a:pPr marL="0" marR="0" indent="0" fontAlgn="base">
              <a:buNone/>
            </a:pPr>
            <a:r>
              <a:rPr lang="en-US" sz="2400">
                <a:solidFill>
                  <a:srgbClr val="000000"/>
                </a:solidFill>
                <a:effectLst/>
                <a:ea typeface="Times New Roman" panose="02020603050405020304" pitchFamily="18" charset="0"/>
              </a:rPr>
              <a:t>James M. Blum, Lee T. Carmen, Ryan Carnahan, Tara </a:t>
            </a:r>
            <a:r>
              <a:rPr lang="en-US" sz="2400" err="1">
                <a:solidFill>
                  <a:srgbClr val="000000"/>
                </a:solidFill>
                <a:effectLst/>
                <a:ea typeface="Times New Roman" panose="02020603050405020304" pitchFamily="18" charset="0"/>
              </a:rPr>
              <a:t>Carr</a:t>
            </a:r>
            <a:r>
              <a:rPr lang="en-US" sz="2400">
                <a:solidFill>
                  <a:srgbClr val="000000"/>
                </a:solidFill>
                <a:effectLst/>
                <a:ea typeface="Times New Roman" panose="02020603050405020304" pitchFamily="18" charset="0"/>
              </a:rPr>
              <a:t>, Marian F. Carson, Martha </a:t>
            </a:r>
            <a:r>
              <a:rPr lang="en-US" sz="2400" err="1">
                <a:solidFill>
                  <a:srgbClr val="000000"/>
                </a:solidFill>
                <a:ea typeface="Times New Roman" panose="02020603050405020304" pitchFamily="18" charset="0"/>
              </a:rPr>
              <a:t>Carvour</a:t>
            </a:r>
            <a:r>
              <a:rPr lang="en-US" sz="2400">
                <a:solidFill>
                  <a:srgbClr val="000000"/>
                </a:solidFill>
                <a:ea typeface="Times New Roman" panose="02020603050405020304" pitchFamily="18" charset="0"/>
              </a:rPr>
              <a:t>, </a:t>
            </a:r>
            <a:r>
              <a:rPr lang="en-US" sz="2400">
                <a:solidFill>
                  <a:srgbClr val="000000"/>
                </a:solidFill>
                <a:effectLst/>
                <a:ea typeface="Times New Roman" panose="02020603050405020304" pitchFamily="18" charset="0"/>
              </a:rPr>
              <a:t>An </a:t>
            </a:r>
            <a:r>
              <a:rPr lang="en-US" sz="2400" err="1">
                <a:solidFill>
                  <a:srgbClr val="000000"/>
                </a:solidFill>
                <a:effectLst/>
                <a:ea typeface="Times New Roman" panose="02020603050405020304" pitchFamily="18" charset="0"/>
              </a:rPr>
              <a:t>Gie</a:t>
            </a:r>
            <a:r>
              <a:rPr lang="en-US" sz="2400">
                <a:solidFill>
                  <a:srgbClr val="000000"/>
                </a:solidFill>
                <a:effectLst/>
                <a:ea typeface="Times New Roman" panose="02020603050405020304" pitchFamily="18" charset="0"/>
              </a:rPr>
              <a:t> L. Cech, Cole Chapman, Betsy A. </a:t>
            </a:r>
            <a:r>
              <a:rPr lang="en-US" sz="2400" err="1">
                <a:solidFill>
                  <a:srgbClr val="000000"/>
                </a:solidFill>
                <a:effectLst/>
                <a:ea typeface="Times New Roman" panose="02020603050405020304" pitchFamily="18" charset="0"/>
              </a:rPr>
              <a:t>Chrischilles</a:t>
            </a:r>
            <a:r>
              <a:rPr lang="en-US" sz="2400">
                <a:solidFill>
                  <a:srgbClr val="000000"/>
                </a:solidFill>
                <a:effectLst/>
                <a:ea typeface="Times New Roman" panose="02020603050405020304" pitchFamily="18" charset="0"/>
              </a:rPr>
              <a:t>, Douglas J. Van </a:t>
            </a:r>
            <a:r>
              <a:rPr lang="en-US" sz="2400" err="1">
                <a:solidFill>
                  <a:srgbClr val="000000"/>
                </a:solidFill>
                <a:effectLst/>
                <a:ea typeface="Times New Roman" panose="02020603050405020304" pitchFamily="18" charset="0"/>
              </a:rPr>
              <a:t>Daele</a:t>
            </a:r>
            <a:r>
              <a:rPr lang="en-US" sz="2400">
                <a:solidFill>
                  <a:srgbClr val="000000"/>
                </a:solidFill>
                <a:effectLst/>
                <a:ea typeface="Times New Roman" panose="02020603050405020304" pitchFamily="18" charset="0"/>
              </a:rPr>
              <a:t>, Rhonda R. </a:t>
            </a:r>
            <a:r>
              <a:rPr lang="en-US" sz="2400" err="1">
                <a:solidFill>
                  <a:srgbClr val="000000"/>
                </a:solidFill>
                <a:effectLst/>
                <a:ea typeface="Times New Roman" panose="02020603050405020304" pitchFamily="18" charset="0"/>
              </a:rPr>
              <a:t>DeCook</a:t>
            </a:r>
            <a:r>
              <a:rPr lang="en-US" sz="2400">
                <a:solidFill>
                  <a:srgbClr val="000000"/>
                </a:solidFill>
                <a:effectLst/>
                <a:ea typeface="Times New Roman" panose="02020603050405020304" pitchFamily="18" charset="0"/>
              </a:rPr>
              <a:t>, Scott J. Egerton, Elaine </a:t>
            </a:r>
            <a:r>
              <a:rPr lang="en-US" sz="2400" err="1">
                <a:solidFill>
                  <a:srgbClr val="000000"/>
                </a:solidFill>
                <a:effectLst/>
                <a:ea typeface="Times New Roman" panose="02020603050405020304" pitchFamily="18" charset="0"/>
              </a:rPr>
              <a:t>Dettner</a:t>
            </a:r>
            <a:r>
              <a:rPr lang="en-US" sz="2400">
                <a:solidFill>
                  <a:srgbClr val="000000"/>
                </a:solidFill>
                <a:effectLst/>
                <a:ea typeface="Times New Roman" panose="02020603050405020304" pitchFamily="18" charset="0"/>
              </a:rPr>
              <a:t>, Jennie </a:t>
            </a:r>
            <a:r>
              <a:rPr lang="en-US" sz="2400" err="1">
                <a:solidFill>
                  <a:srgbClr val="000000"/>
                </a:solidFill>
                <a:effectLst/>
                <a:ea typeface="Times New Roman" panose="02020603050405020304" pitchFamily="18" charset="0"/>
              </a:rPr>
              <a:t>Embree</a:t>
            </a:r>
            <a:r>
              <a:rPr lang="en-US" sz="2400">
                <a:solidFill>
                  <a:srgbClr val="000000"/>
                </a:solidFill>
                <a:effectLst/>
                <a:ea typeface="Times New Roman" panose="02020603050405020304" pitchFamily="18" charset="0"/>
              </a:rPr>
              <a:t>, Sean B. Fain, Steven R. </a:t>
            </a:r>
            <a:r>
              <a:rPr lang="en-US" sz="2400" err="1">
                <a:solidFill>
                  <a:srgbClr val="000000"/>
                </a:solidFill>
                <a:effectLst/>
                <a:ea typeface="Times New Roman" panose="02020603050405020304" pitchFamily="18" charset="0"/>
              </a:rPr>
              <a:t>Fleagle</a:t>
            </a:r>
            <a:r>
              <a:rPr lang="en-US" sz="2400">
                <a:solidFill>
                  <a:srgbClr val="000000"/>
                </a:solidFill>
                <a:effectLst/>
                <a:ea typeface="Times New Roman" panose="02020603050405020304" pitchFamily="18" charset="0"/>
              </a:rPr>
              <a:t>, Mike S. </a:t>
            </a:r>
            <a:r>
              <a:rPr lang="en-US" sz="2400" err="1">
                <a:solidFill>
                  <a:srgbClr val="000000"/>
                </a:solidFill>
                <a:effectLst/>
                <a:ea typeface="Times New Roman" panose="02020603050405020304" pitchFamily="18" charset="0"/>
              </a:rPr>
              <a:t>Frangi</a:t>
            </a:r>
            <a:r>
              <a:rPr lang="en-US" sz="2400">
                <a:solidFill>
                  <a:srgbClr val="000000"/>
                </a:solidFill>
                <a:effectLst/>
                <a:ea typeface="Times New Roman" panose="02020603050405020304" pitchFamily="18" charset="0"/>
              </a:rPr>
              <a:t>, Carol Geary, Stephanie H. Gilbertson-White, Brian M. </a:t>
            </a:r>
            <a:r>
              <a:rPr lang="en-US" sz="2400" err="1">
                <a:solidFill>
                  <a:srgbClr val="000000"/>
                </a:solidFill>
                <a:effectLst/>
                <a:ea typeface="Times New Roman" panose="02020603050405020304" pitchFamily="18" charset="0"/>
              </a:rPr>
              <a:t>Gryzlak</a:t>
            </a:r>
            <a:r>
              <a:rPr lang="en-US" sz="2400">
                <a:solidFill>
                  <a:srgbClr val="000000"/>
                </a:solidFill>
                <a:effectLst/>
                <a:ea typeface="Times New Roman" panose="02020603050405020304" pitchFamily="18" charset="0"/>
              </a:rPr>
              <a:t>, Shannon Hampton, Joseph Hetrick, </a:t>
            </a:r>
            <a:r>
              <a:rPr lang="en-US" sz="2400">
                <a:solidFill>
                  <a:srgbClr val="000000"/>
                </a:solidFill>
                <a:ea typeface="Times New Roman" panose="02020603050405020304" pitchFamily="18" charset="0"/>
              </a:rPr>
              <a:t>Ash </a:t>
            </a:r>
            <a:r>
              <a:rPr lang="en-US" sz="2400" err="1">
                <a:solidFill>
                  <a:srgbClr val="000000"/>
                </a:solidFill>
                <a:ea typeface="Times New Roman" panose="02020603050405020304" pitchFamily="18" charset="0"/>
              </a:rPr>
              <a:t>Hoberg</a:t>
            </a:r>
            <a:r>
              <a:rPr lang="en-US" sz="2400">
                <a:solidFill>
                  <a:srgbClr val="000000"/>
                </a:solidFill>
                <a:ea typeface="Times New Roman" panose="02020603050405020304" pitchFamily="18" charset="0"/>
              </a:rPr>
              <a:t>, </a:t>
            </a:r>
            <a:r>
              <a:rPr lang="en-US" sz="2400">
                <a:solidFill>
                  <a:srgbClr val="000000"/>
                </a:solidFill>
                <a:effectLst/>
                <a:ea typeface="Times New Roman" panose="02020603050405020304" pitchFamily="18" charset="0"/>
              </a:rPr>
              <a:t>Genevieve R. Johnson, William Keating, Aaron K. Kline, Lindsay A. </a:t>
            </a:r>
            <a:r>
              <a:rPr lang="en-US" sz="2400" err="1">
                <a:solidFill>
                  <a:srgbClr val="000000"/>
                </a:solidFill>
                <a:effectLst/>
                <a:ea typeface="Times New Roman" panose="02020603050405020304" pitchFamily="18" charset="0"/>
              </a:rPr>
              <a:t>Knake</a:t>
            </a:r>
            <a:r>
              <a:rPr lang="en-US" sz="2400">
                <a:solidFill>
                  <a:srgbClr val="000000"/>
                </a:solidFill>
                <a:effectLst/>
                <a:ea typeface="Times New Roman" panose="02020603050405020304" pitchFamily="18" charset="0"/>
              </a:rPr>
              <a:t>, Brendel Krueger, Anna E. Krupp, Laura Jacobus, Karen D. Lopez, Chuck </a:t>
            </a:r>
            <a:r>
              <a:rPr lang="en-US" sz="2400" err="1">
                <a:solidFill>
                  <a:srgbClr val="000000"/>
                </a:solidFill>
                <a:effectLst/>
                <a:ea typeface="Times New Roman" panose="02020603050405020304" pitchFamily="18" charset="0"/>
              </a:rPr>
              <a:t>McBrearty</a:t>
            </a:r>
            <a:r>
              <a:rPr lang="en-US" sz="2400">
                <a:solidFill>
                  <a:srgbClr val="000000"/>
                </a:solidFill>
                <a:effectLst/>
                <a:ea typeface="Times New Roman" panose="02020603050405020304" pitchFamily="18" charset="0"/>
              </a:rPr>
              <a:t>, Brad D. McDowell, Jason </a:t>
            </a:r>
            <a:r>
              <a:rPr lang="en-US" sz="2400" err="1">
                <a:solidFill>
                  <a:srgbClr val="000000"/>
                </a:solidFill>
                <a:effectLst/>
                <a:ea typeface="Times New Roman" panose="02020603050405020304" pitchFamily="18" charset="0"/>
              </a:rPr>
              <a:t>Misurac</a:t>
            </a:r>
            <a:r>
              <a:rPr lang="en-US" sz="2400">
                <a:solidFill>
                  <a:srgbClr val="000000"/>
                </a:solidFill>
                <a:effectLst/>
                <a:ea typeface="Times New Roman" panose="02020603050405020304" pitchFamily="18" charset="0"/>
              </a:rPr>
              <a:t>, Kenneth G. </a:t>
            </a:r>
            <a:r>
              <a:rPr lang="en-US" sz="2400" err="1">
                <a:solidFill>
                  <a:srgbClr val="000000"/>
                </a:solidFill>
                <a:effectLst/>
                <a:ea typeface="Times New Roman" panose="02020603050405020304" pitchFamily="18" charset="0"/>
              </a:rPr>
              <a:t>Nepple</a:t>
            </a:r>
            <a:r>
              <a:rPr lang="en-US" sz="2400">
                <a:solidFill>
                  <a:srgbClr val="000000"/>
                </a:solidFill>
                <a:effectLst/>
                <a:ea typeface="Times New Roman" panose="02020603050405020304" pitchFamily="18" charset="0"/>
              </a:rPr>
              <a:t>, Chris </a:t>
            </a:r>
            <a:r>
              <a:rPr lang="en-US" sz="2400" err="1">
                <a:solidFill>
                  <a:srgbClr val="000000"/>
                </a:solidFill>
                <a:effectLst/>
                <a:ea typeface="Times New Roman" panose="02020603050405020304" pitchFamily="18" charset="0"/>
              </a:rPr>
              <a:t>Ortman</a:t>
            </a:r>
            <a:r>
              <a:rPr lang="en-US" sz="2400">
                <a:solidFill>
                  <a:srgbClr val="000000"/>
                </a:solidFill>
                <a:effectLst/>
                <a:ea typeface="Times New Roman" panose="02020603050405020304" pitchFamily="18" charset="0"/>
              </a:rPr>
              <a:t>, Diva Perez, Justin Perez, Kirk T. Phillips, Robert C. Piper, Barbara A. </a:t>
            </a:r>
            <a:r>
              <a:rPr lang="en-US" sz="2400" err="1">
                <a:solidFill>
                  <a:srgbClr val="000000"/>
                </a:solidFill>
                <a:effectLst/>
                <a:ea typeface="Times New Roman" panose="02020603050405020304" pitchFamily="18" charset="0"/>
              </a:rPr>
              <a:t>Rakel</a:t>
            </a:r>
            <a:r>
              <a:rPr lang="en-US" sz="2400">
                <a:solidFill>
                  <a:srgbClr val="000000"/>
                </a:solidFill>
                <a:effectLst/>
                <a:ea typeface="Times New Roman" panose="02020603050405020304" pitchFamily="18" charset="0"/>
              </a:rPr>
              <a:t>, David L. Roman, Mary Vaughan-</a:t>
            </a:r>
            <a:r>
              <a:rPr lang="en-US" sz="2400" err="1">
                <a:solidFill>
                  <a:srgbClr val="000000"/>
                </a:solidFill>
                <a:effectLst/>
                <a:ea typeface="Times New Roman" panose="02020603050405020304" pitchFamily="18" charset="0"/>
              </a:rPr>
              <a:t>Sarrazin</a:t>
            </a:r>
            <a:r>
              <a:rPr lang="en-US" sz="2400">
                <a:solidFill>
                  <a:srgbClr val="000000"/>
                </a:solidFill>
                <a:ea typeface="Times New Roman" panose="02020603050405020304" pitchFamily="18" charset="0"/>
              </a:rPr>
              <a:t>, </a:t>
            </a:r>
            <a:r>
              <a:rPr lang="en-US" sz="2400">
                <a:solidFill>
                  <a:srgbClr val="000000"/>
                </a:solidFill>
                <a:effectLst/>
                <a:ea typeface="Times New Roman" panose="02020603050405020304" pitchFamily="18" charset="0"/>
              </a:rPr>
              <a:t>Gi-Yung Ryu, Scott D. </a:t>
            </a:r>
            <a:r>
              <a:rPr lang="en-US" sz="2400" err="1">
                <a:solidFill>
                  <a:srgbClr val="000000"/>
                </a:solidFill>
                <a:effectLst/>
                <a:ea typeface="Times New Roman" panose="02020603050405020304" pitchFamily="18" charset="0"/>
              </a:rPr>
              <a:t>Stiegelmeyer</a:t>
            </a:r>
            <a:r>
              <a:rPr lang="en-US" sz="2400">
                <a:solidFill>
                  <a:srgbClr val="000000"/>
                </a:solidFill>
                <a:effectLst/>
                <a:ea typeface="Times New Roman" panose="02020603050405020304" pitchFamily="18" charset="0"/>
              </a:rPr>
              <a:t>, Lucas D. Van Tol, Julie </a:t>
            </a:r>
            <a:r>
              <a:rPr lang="en-US" sz="2400" err="1">
                <a:solidFill>
                  <a:srgbClr val="000000"/>
                </a:solidFill>
                <a:effectLst/>
                <a:ea typeface="Times New Roman" panose="02020603050405020304" pitchFamily="18" charset="0"/>
              </a:rPr>
              <a:t>Vignato</a:t>
            </a:r>
            <a:r>
              <a:rPr lang="en-US" sz="2400">
                <a:solidFill>
                  <a:srgbClr val="000000"/>
                </a:solidFill>
                <a:effectLst/>
                <a:ea typeface="Times New Roman" panose="02020603050405020304" pitchFamily="18" charset="0"/>
              </a:rPr>
              <a:t>, </a:t>
            </a:r>
            <a:r>
              <a:rPr lang="en-US" sz="2400">
                <a:solidFill>
                  <a:srgbClr val="2A2A2A"/>
                </a:solidFill>
                <a:effectLst/>
                <a:ea typeface="Times New Roman" panose="02020603050405020304" pitchFamily="18" charset="0"/>
              </a:rPr>
              <a:t>Joseph F. Wagner,</a:t>
            </a:r>
            <a:r>
              <a:rPr lang="en-US" sz="2400">
                <a:solidFill>
                  <a:srgbClr val="000000"/>
                </a:solidFill>
                <a:effectLst/>
                <a:ea typeface="Times New Roman" panose="02020603050405020304" pitchFamily="18" charset="0"/>
              </a:rPr>
              <a:t> Jessica S. Wolf, Xian </a:t>
            </a:r>
            <a:r>
              <a:rPr lang="en-US" sz="2400" err="1">
                <a:solidFill>
                  <a:srgbClr val="000000"/>
                </a:solidFill>
                <a:effectLst/>
                <a:ea typeface="Times New Roman" panose="02020603050405020304" pitchFamily="18" charset="0"/>
              </a:rPr>
              <a:t>Jin</a:t>
            </a:r>
            <a:r>
              <a:rPr lang="en-US" sz="2400">
                <a:solidFill>
                  <a:srgbClr val="000000"/>
                </a:solidFill>
                <a:effectLst/>
                <a:ea typeface="Times New Roman" panose="02020603050405020304" pitchFamily="18" charset="0"/>
              </a:rPr>
              <a:t> </a:t>
            </a:r>
            <a:r>
              <a:rPr lang="en-US" sz="2400" err="1">
                <a:solidFill>
                  <a:srgbClr val="000000"/>
                </a:solidFill>
                <a:effectLst/>
                <a:ea typeface="Times New Roman" panose="02020603050405020304" pitchFamily="18" charset="0"/>
              </a:rPr>
              <a:t>Xie</a:t>
            </a:r>
            <a:r>
              <a:rPr lang="en-US" sz="2400">
                <a:solidFill>
                  <a:srgbClr val="000000"/>
                </a:solidFill>
                <a:effectLst/>
                <a:ea typeface="Times New Roman" panose="02020603050405020304" pitchFamily="18" charset="0"/>
              </a:rPr>
              <a:t>, </a:t>
            </a:r>
            <a:r>
              <a:rPr lang="en-US" sz="2400" err="1">
                <a:solidFill>
                  <a:srgbClr val="000000"/>
                </a:solidFill>
                <a:effectLst/>
                <a:ea typeface="Times New Roman" panose="02020603050405020304" pitchFamily="18" charset="0"/>
              </a:rPr>
              <a:t>Erliang</a:t>
            </a:r>
            <a:r>
              <a:rPr lang="en-US" sz="2400">
                <a:solidFill>
                  <a:srgbClr val="000000"/>
                </a:solidFill>
                <a:effectLst/>
                <a:ea typeface="Times New Roman" panose="02020603050405020304" pitchFamily="18" charset="0"/>
              </a:rPr>
              <a:t> Zeng… and many more</a:t>
            </a:r>
          </a:p>
          <a:p>
            <a:pPr marL="0" marR="0" indent="0" fontAlgn="base">
              <a:buNone/>
            </a:pPr>
            <a:endParaRPr lang="en-US" sz="900" b="0" i="0">
              <a:solidFill>
                <a:srgbClr val="222222"/>
              </a:solidFill>
              <a:effectLst/>
            </a:endParaRPr>
          </a:p>
          <a:p>
            <a:r>
              <a:rPr lang="en-US" sz="2400" b="0" i="0">
                <a:effectLst/>
              </a:rPr>
              <a:t>Funding provided by the Iowa Health Data Resource, a University of Iowa Public Private Partnership (P3) project.</a:t>
            </a:r>
          </a:p>
          <a:p>
            <a:r>
              <a:rPr lang="en-US" sz="2400" b="0" i="0">
                <a:solidFill>
                  <a:srgbClr val="222222"/>
                </a:solidFill>
                <a:effectLst/>
              </a:rPr>
              <a:t>Supported by the National Center For Advancing Translational Sciences of the National Institutes of Health under Award Number UL1TR002537. The content is solely the responsibility of the authors and does not necessarily represent the official views of the National Institutes of Health.</a:t>
            </a:r>
            <a:endParaRPr lang="en-US" sz="900" b="0" i="0">
              <a:solidFill>
                <a:srgbClr val="222222"/>
              </a:solidFill>
              <a:effectLst/>
            </a:endParaRPr>
          </a:p>
          <a:p>
            <a:endParaRPr lang="en-US" sz="2400"/>
          </a:p>
          <a:p>
            <a:endParaRPr lang="en-US" sz="2400"/>
          </a:p>
          <a:p>
            <a:pPr marL="0" indent="0">
              <a:buNone/>
            </a:pPr>
            <a:endParaRPr lang="en-US"/>
          </a:p>
        </p:txBody>
      </p:sp>
      <p:sp>
        <p:nvSpPr>
          <p:cNvPr id="4" name="Footer Placeholder 3">
            <a:extLst>
              <a:ext uri="{FF2B5EF4-FFF2-40B4-BE49-F238E27FC236}">
                <a16:creationId xmlns:a16="http://schemas.microsoft.com/office/drawing/2014/main" id="{A4BD2993-50CF-AD9C-BFE1-FB47CE3C37F2}"/>
              </a:ext>
            </a:extLst>
          </p:cNvPr>
          <p:cNvSpPr>
            <a:spLocks noGrp="1"/>
          </p:cNvSpPr>
          <p:nvPr>
            <p:ph type="ftr" sz="quarter" idx="3"/>
          </p:nvPr>
        </p:nvSpPr>
        <p:spPr/>
        <p:txBody>
          <a:bodyPr/>
          <a:lstStyle/>
          <a:p>
            <a:r>
              <a:rPr lang="en-US"/>
              <a:t>Institute for Clinical and Translational Science</a:t>
            </a:r>
            <a:endParaRPr lang="en-US" b="0"/>
          </a:p>
        </p:txBody>
      </p:sp>
    </p:spTree>
    <p:extLst>
      <p:ext uri="{BB962C8B-B14F-4D97-AF65-F5344CB8AC3E}">
        <p14:creationId xmlns:p14="http://schemas.microsoft.com/office/powerpoint/2010/main" val="2472181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741E4-DD66-7BB6-F623-29575FC3E524}"/>
              </a:ext>
            </a:extLst>
          </p:cNvPr>
          <p:cNvSpPr>
            <a:spLocks noGrp="1"/>
          </p:cNvSpPr>
          <p:nvPr>
            <p:ph type="title"/>
          </p:nvPr>
        </p:nvSpPr>
        <p:spPr/>
        <p:txBody>
          <a:bodyPr/>
          <a:lstStyle/>
          <a:p>
            <a:r>
              <a:rPr lang="en-US"/>
              <a:t>Selected References</a:t>
            </a:r>
          </a:p>
        </p:txBody>
      </p:sp>
      <p:sp>
        <p:nvSpPr>
          <p:cNvPr id="3" name="Content Placeholder 2">
            <a:extLst>
              <a:ext uri="{FF2B5EF4-FFF2-40B4-BE49-F238E27FC236}">
                <a16:creationId xmlns:a16="http://schemas.microsoft.com/office/drawing/2014/main" id="{A09C68EE-E48E-2879-6AED-DDDC7811A20C}"/>
              </a:ext>
            </a:extLst>
          </p:cNvPr>
          <p:cNvSpPr>
            <a:spLocks noGrp="1"/>
          </p:cNvSpPr>
          <p:nvPr>
            <p:ph idx="10"/>
          </p:nvPr>
        </p:nvSpPr>
        <p:spPr>
          <a:xfrm>
            <a:off x="987973" y="1525393"/>
            <a:ext cx="10791651" cy="4805830"/>
          </a:xfrm>
        </p:spPr>
        <p:txBody>
          <a:bodyPr>
            <a:noAutofit/>
          </a:bodyPr>
          <a:lstStyle/>
          <a:p>
            <a:pPr algn="l" rtl="0" fontAlgn="base"/>
            <a:r>
              <a:rPr lang="en-US" sz="1600" b="0" i="0" u="none" strike="noStrike">
                <a:solidFill>
                  <a:srgbClr val="181817"/>
                </a:solidFill>
                <a:effectLst/>
                <a:cs typeface="Calibri" panose="020F0502020204030204" pitchFamily="34" charset="0"/>
              </a:rPr>
              <a:t>Knosp, B., Dorr, D., &amp; Campion, T. (2023). Maturity in Enterprise Data Warehouses for Research Operations: Analysis of a Pilot Study. </a:t>
            </a:r>
            <a:r>
              <a:rPr lang="en-US" sz="1600" b="0" i="1" u="none" strike="noStrike">
                <a:solidFill>
                  <a:srgbClr val="181817"/>
                </a:solidFill>
                <a:effectLst/>
                <a:cs typeface="Calibri" panose="020F0502020204030204" pitchFamily="34" charset="0"/>
              </a:rPr>
              <a:t>Journal of Clinical and Translational Science,</a:t>
            </a:r>
            <a:r>
              <a:rPr lang="en-US" sz="1600" b="0" i="0" u="none" strike="noStrike">
                <a:solidFill>
                  <a:srgbClr val="181817"/>
                </a:solidFill>
                <a:effectLst/>
                <a:cs typeface="Calibri" panose="020F0502020204030204" pitchFamily="34" charset="0"/>
              </a:rPr>
              <a:t> 1-14. doi:10.1017/cts.2023.23</a:t>
            </a:r>
            <a:r>
              <a:rPr lang="en-US" sz="1600" b="0" i="0">
                <a:solidFill>
                  <a:srgbClr val="000000"/>
                </a:solidFill>
                <a:effectLst/>
                <a:cs typeface="Calibri" panose="020F0502020204030204" pitchFamily="34" charset="0"/>
              </a:rPr>
              <a:t>​</a:t>
            </a:r>
          </a:p>
          <a:p>
            <a:r>
              <a:rPr lang="en-US" sz="1600">
                <a:solidFill>
                  <a:srgbClr val="000000"/>
                </a:solidFill>
                <a:cs typeface="Calibri" panose="020F0502020204030204" pitchFamily="34" charset="0"/>
              </a:rPr>
              <a:t>Santillan DA, Davis HA, Faro EZ, Knosp BM, Santillan MK. Need for Improved Collection and Harmonization of Rural Maternal Healthcare Data. Clin </a:t>
            </a:r>
            <a:r>
              <a:rPr lang="en-US" sz="1600" err="1">
                <a:solidFill>
                  <a:srgbClr val="000000"/>
                </a:solidFill>
                <a:cs typeface="Calibri" panose="020F0502020204030204" pitchFamily="34" charset="0"/>
              </a:rPr>
              <a:t>Obstet</a:t>
            </a:r>
            <a:r>
              <a:rPr lang="en-US" sz="1600">
                <a:solidFill>
                  <a:srgbClr val="000000"/>
                </a:solidFill>
                <a:cs typeface="Calibri" panose="020F0502020204030204" pitchFamily="34" charset="0"/>
              </a:rPr>
              <a:t> Gynecol. 2022 December 01; 65(4):856-867. doi:10.1097/GRF.0000000000000752</a:t>
            </a:r>
            <a:endParaRPr lang="en-US" sz="1600" b="0" i="0">
              <a:solidFill>
                <a:srgbClr val="000000"/>
              </a:solidFill>
              <a:effectLst/>
              <a:cs typeface="Calibri" panose="020F0502020204030204" pitchFamily="34" charset="0"/>
            </a:endParaRPr>
          </a:p>
          <a:p>
            <a:r>
              <a:rPr lang="en-US" sz="1600">
                <a:solidFill>
                  <a:srgbClr val="000000"/>
                </a:solidFill>
                <a:cs typeface="Calibri" panose="020F0502020204030204" pitchFamily="34" charset="0"/>
              </a:rPr>
              <a:t>Santillan DA, Santillan MK, Davis HA, Crooks M, Flanagan PJ, </a:t>
            </a:r>
            <a:r>
              <a:rPr lang="en-US" sz="1600" err="1">
                <a:solidFill>
                  <a:srgbClr val="000000"/>
                </a:solidFill>
                <a:cs typeface="Calibri" panose="020F0502020204030204" pitchFamily="34" charset="0"/>
              </a:rPr>
              <a:t>Ortman</a:t>
            </a:r>
            <a:r>
              <a:rPr lang="en-US" sz="1600">
                <a:solidFill>
                  <a:srgbClr val="000000"/>
                </a:solidFill>
                <a:cs typeface="Calibri" panose="020F0502020204030204" pitchFamily="34" charset="0"/>
              </a:rPr>
              <a:t> CE, Faro EZ, Hunter SK, Knosp BK. Implementation of a Maternal Child Knowledgebase. AMIA </a:t>
            </a:r>
            <a:r>
              <a:rPr lang="en-US" sz="1600" err="1">
                <a:solidFill>
                  <a:srgbClr val="000000"/>
                </a:solidFill>
                <a:cs typeface="Calibri" panose="020F0502020204030204" pitchFamily="34" charset="0"/>
              </a:rPr>
              <a:t>Annu</a:t>
            </a:r>
            <a:r>
              <a:rPr lang="en-US" sz="1600">
                <a:solidFill>
                  <a:srgbClr val="000000"/>
                </a:solidFill>
                <a:cs typeface="Calibri" panose="020F0502020204030204" pitchFamily="34" charset="0"/>
              </a:rPr>
              <a:t> </a:t>
            </a:r>
            <a:r>
              <a:rPr lang="en-US" sz="1600" err="1">
                <a:solidFill>
                  <a:srgbClr val="000000"/>
                </a:solidFill>
                <a:cs typeface="Calibri" panose="020F0502020204030204" pitchFamily="34" charset="0"/>
              </a:rPr>
              <a:t>Symp</a:t>
            </a:r>
            <a:r>
              <a:rPr lang="en-US" sz="1600">
                <a:solidFill>
                  <a:srgbClr val="000000"/>
                </a:solidFill>
                <a:cs typeface="Calibri" panose="020F0502020204030204" pitchFamily="34" charset="0"/>
              </a:rPr>
              <a:t> Proc. 2022 January; 2022:432-438</a:t>
            </a:r>
          </a:p>
          <a:p>
            <a:r>
              <a:rPr lang="en-US" sz="1600" b="0" i="0" u="none" strike="noStrike">
                <a:solidFill>
                  <a:srgbClr val="000000"/>
                </a:solidFill>
                <a:effectLst/>
                <a:cs typeface="Calibri" panose="020F0502020204030204" pitchFamily="34" charset="0"/>
              </a:rPr>
              <a:t>Knosp BM, Craven CK, Dorr DA, Bernstam EV, Campion TR, Jr. Understanding enterprise data warehouses to support clinical and translational research: enterprise information technology relationships, data governance, workforce, and cloud computing. </a:t>
            </a:r>
            <a:r>
              <a:rPr lang="en-US" sz="1600" b="0" i="1" u="none" strike="noStrike">
                <a:solidFill>
                  <a:srgbClr val="000000"/>
                </a:solidFill>
                <a:effectLst/>
                <a:cs typeface="Calibri" panose="020F0502020204030204" pitchFamily="34" charset="0"/>
              </a:rPr>
              <a:t>Journal of the Medical Informatics Association</a:t>
            </a:r>
            <a:r>
              <a:rPr lang="en-US" sz="1600" b="0" i="0" u="none" strike="noStrike">
                <a:solidFill>
                  <a:srgbClr val="000000"/>
                </a:solidFill>
                <a:effectLst/>
                <a:cs typeface="Calibri" panose="020F0502020204030204" pitchFamily="34" charset="0"/>
              </a:rPr>
              <a:t> 2021;doi:10.1093/</a:t>
            </a:r>
            <a:r>
              <a:rPr lang="en-US" sz="1600" b="0" i="0" u="none" strike="noStrike" err="1">
                <a:solidFill>
                  <a:srgbClr val="000000"/>
                </a:solidFill>
                <a:effectLst/>
                <a:cs typeface="Calibri" panose="020F0502020204030204" pitchFamily="34" charset="0"/>
              </a:rPr>
              <a:t>jamia</a:t>
            </a:r>
            <a:r>
              <a:rPr lang="en-US" sz="1600" b="0" i="0" u="none" strike="noStrike">
                <a:solidFill>
                  <a:srgbClr val="000000"/>
                </a:solidFill>
                <a:effectLst/>
                <a:cs typeface="Calibri" panose="020F0502020204030204" pitchFamily="34" charset="0"/>
              </a:rPr>
              <a:t>/ocab256</a:t>
            </a:r>
            <a:r>
              <a:rPr lang="en-US" sz="1600" b="0" i="0">
                <a:solidFill>
                  <a:srgbClr val="000000"/>
                </a:solidFill>
                <a:effectLst/>
                <a:cs typeface="Calibri" panose="020F0502020204030204" pitchFamily="34" charset="0"/>
              </a:rPr>
              <a:t>​</a:t>
            </a:r>
          </a:p>
          <a:p>
            <a:pPr algn="just" rtl="0" fontAlgn="base"/>
            <a:r>
              <a:rPr lang="en-US" sz="1600" b="0" i="0" u="none" strike="noStrike">
                <a:solidFill>
                  <a:srgbClr val="000000"/>
                </a:solidFill>
                <a:effectLst/>
                <a:cs typeface="Calibri" panose="020F0502020204030204" pitchFamily="34" charset="0"/>
              </a:rPr>
              <a:t>Campion TR, Craven CK, Dorr DA, Knosp BM. Understanding enterprise data warehouses to support clinical and translational research. </a:t>
            </a:r>
            <a:r>
              <a:rPr lang="en-US" sz="1600" b="0" i="1" u="none" strike="noStrike">
                <a:solidFill>
                  <a:srgbClr val="000000"/>
                </a:solidFill>
                <a:effectLst/>
                <a:cs typeface="Calibri" panose="020F0502020204030204" pitchFamily="34" charset="0"/>
              </a:rPr>
              <a:t>Journal of the Medical Informatics Association</a:t>
            </a:r>
            <a:r>
              <a:rPr lang="en-US" sz="1600" b="0" i="0" u="none" strike="noStrike">
                <a:solidFill>
                  <a:srgbClr val="000000"/>
                </a:solidFill>
                <a:effectLst/>
                <a:cs typeface="Calibri" panose="020F0502020204030204" pitchFamily="34" charset="0"/>
              </a:rPr>
              <a:t> Jul 1 2020;27(9):1352-1358. doi:10.1093/</a:t>
            </a:r>
            <a:r>
              <a:rPr lang="en-US" sz="1600" b="0" i="0" u="none" strike="noStrike" err="1">
                <a:solidFill>
                  <a:srgbClr val="000000"/>
                </a:solidFill>
                <a:effectLst/>
                <a:cs typeface="Calibri" panose="020F0502020204030204" pitchFamily="34" charset="0"/>
              </a:rPr>
              <a:t>jamia</a:t>
            </a:r>
            <a:r>
              <a:rPr lang="en-US" sz="1600" b="0" i="0" u="none" strike="noStrike">
                <a:solidFill>
                  <a:srgbClr val="000000"/>
                </a:solidFill>
                <a:effectLst/>
                <a:cs typeface="Calibri" panose="020F0502020204030204" pitchFamily="34" charset="0"/>
              </a:rPr>
              <a:t>/ocaa089</a:t>
            </a:r>
            <a:r>
              <a:rPr lang="en-US" sz="1600" b="0" i="0">
                <a:solidFill>
                  <a:srgbClr val="000000"/>
                </a:solidFill>
                <a:effectLst/>
                <a:cs typeface="Calibri" panose="020F0502020204030204" pitchFamily="34" charset="0"/>
              </a:rPr>
              <a:t>​</a:t>
            </a:r>
          </a:p>
          <a:p>
            <a:pPr algn="just" rtl="0" fontAlgn="base"/>
            <a:r>
              <a:rPr lang="en-US" sz="1600" b="0" i="0" u="none" strike="noStrike">
                <a:solidFill>
                  <a:srgbClr val="000000"/>
                </a:solidFill>
                <a:effectLst/>
                <a:cs typeface="Calibri" panose="020F0502020204030204" pitchFamily="34" charset="0"/>
              </a:rPr>
              <a:t>Knosp BM, Barnett WK, Anderson NR, </a:t>
            </a:r>
            <a:r>
              <a:rPr lang="en-US" sz="1600" b="0" i="0" u="none" strike="noStrike" err="1">
                <a:solidFill>
                  <a:srgbClr val="000000"/>
                </a:solidFill>
                <a:effectLst/>
                <a:cs typeface="Calibri" panose="020F0502020204030204" pitchFamily="34" charset="0"/>
              </a:rPr>
              <a:t>Embi</a:t>
            </a:r>
            <a:r>
              <a:rPr lang="en-US" sz="1600" b="0" i="0" u="none" strike="noStrike">
                <a:solidFill>
                  <a:srgbClr val="000000"/>
                </a:solidFill>
                <a:effectLst/>
                <a:cs typeface="Calibri" panose="020F0502020204030204" pitchFamily="34" charset="0"/>
              </a:rPr>
              <a:t> PJ. Research IT maturity models for academic health centers: Early development and initial evaluation. </a:t>
            </a:r>
            <a:r>
              <a:rPr lang="en-US" sz="1600" b="0" i="1" u="none" strike="noStrike">
                <a:solidFill>
                  <a:srgbClr val="000000"/>
                </a:solidFill>
                <a:effectLst/>
                <a:cs typeface="Calibri" panose="020F0502020204030204" pitchFamily="34" charset="0"/>
              </a:rPr>
              <a:t>Journal of Clinical and Translational Science</a:t>
            </a:r>
            <a:r>
              <a:rPr lang="en-US" sz="1600" b="0" i="0" u="none" strike="noStrike">
                <a:solidFill>
                  <a:srgbClr val="000000"/>
                </a:solidFill>
                <a:effectLst/>
                <a:cs typeface="Calibri" panose="020F0502020204030204" pitchFamily="34" charset="0"/>
              </a:rPr>
              <a:t>. 2018;2(5):289-294. doi:10.1017/cts.2018.339 </a:t>
            </a:r>
          </a:p>
        </p:txBody>
      </p:sp>
      <p:sp>
        <p:nvSpPr>
          <p:cNvPr id="4" name="Footer Placeholder 3">
            <a:extLst>
              <a:ext uri="{FF2B5EF4-FFF2-40B4-BE49-F238E27FC236}">
                <a16:creationId xmlns:a16="http://schemas.microsoft.com/office/drawing/2014/main" id="{1C13FAAA-F332-3C3E-435C-D4943DA8A871}"/>
              </a:ext>
            </a:extLst>
          </p:cNvPr>
          <p:cNvSpPr>
            <a:spLocks noGrp="1"/>
          </p:cNvSpPr>
          <p:nvPr>
            <p:ph type="ftr" sz="quarter" idx="3"/>
          </p:nvPr>
        </p:nvSpPr>
        <p:spPr/>
        <p:txBody>
          <a:bodyPr/>
          <a:lstStyle/>
          <a:p>
            <a:r>
              <a:rPr lang="en-US"/>
              <a:t>Institute for Clinical and Translational Science</a:t>
            </a:r>
            <a:endParaRPr lang="en-US" b="0"/>
          </a:p>
        </p:txBody>
      </p:sp>
    </p:spTree>
    <p:extLst>
      <p:ext uri="{BB962C8B-B14F-4D97-AF65-F5344CB8AC3E}">
        <p14:creationId xmlns:p14="http://schemas.microsoft.com/office/powerpoint/2010/main" val="2287290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7D2BD-F9A0-E715-C9FC-90FA1EC8F2A3}"/>
              </a:ext>
            </a:extLst>
          </p:cNvPr>
          <p:cNvSpPr>
            <a:spLocks noGrp="1"/>
          </p:cNvSpPr>
          <p:nvPr>
            <p:ph type="ctrTitle"/>
          </p:nvPr>
        </p:nvSpPr>
        <p:spPr/>
        <p:txBody>
          <a:bodyPr/>
          <a:lstStyle/>
          <a:p>
            <a:r>
              <a:rPr lang="en-US"/>
              <a:t>Thank you</a:t>
            </a:r>
          </a:p>
        </p:txBody>
      </p:sp>
      <p:sp>
        <p:nvSpPr>
          <p:cNvPr id="3" name="Text Placeholder 2">
            <a:extLst>
              <a:ext uri="{FF2B5EF4-FFF2-40B4-BE49-F238E27FC236}">
                <a16:creationId xmlns:a16="http://schemas.microsoft.com/office/drawing/2014/main" id="{AB875502-403A-E238-716F-A3EDFE73FF2F}"/>
              </a:ext>
            </a:extLst>
          </p:cNvPr>
          <p:cNvSpPr>
            <a:spLocks noGrp="1"/>
          </p:cNvSpPr>
          <p:nvPr>
            <p:ph type="body" sz="quarter" idx="12"/>
          </p:nvPr>
        </p:nvSpPr>
        <p:spPr>
          <a:xfrm>
            <a:off x="7977808" y="2253343"/>
            <a:ext cx="4028661" cy="3511353"/>
          </a:xfrm>
        </p:spPr>
        <p:txBody>
          <a:bodyPr/>
          <a:lstStyle/>
          <a:p>
            <a:pPr marL="0" marR="0" indent="0" algn="l">
              <a:spcBef>
                <a:spcPts val="0"/>
              </a:spcBef>
              <a:spcAft>
                <a:spcPts val="0"/>
              </a:spcAft>
              <a:buNone/>
            </a:pPr>
            <a:r>
              <a:rPr lang="en-US"/>
              <a:t>Heath Davis, MLIS, MS, FAMIA</a:t>
            </a:r>
          </a:p>
          <a:p>
            <a:pPr marL="0" marR="0" indent="0" algn="l">
              <a:spcBef>
                <a:spcPts val="0"/>
              </a:spcBef>
              <a:spcAft>
                <a:spcPts val="0"/>
              </a:spcAft>
              <a:buNone/>
            </a:pPr>
            <a:r>
              <a:rPr lang="en-US"/>
              <a:t>(they/them)</a:t>
            </a:r>
          </a:p>
          <a:p>
            <a:pPr marL="0" marR="0" indent="0" algn="l">
              <a:spcBef>
                <a:spcPts val="0"/>
              </a:spcBef>
              <a:spcAft>
                <a:spcPts val="0"/>
              </a:spcAft>
              <a:buNone/>
            </a:pPr>
            <a:r>
              <a:rPr lang="en-US"/>
              <a:t>Assistant</a:t>
            </a:r>
            <a:r>
              <a:rPr lang="en-US" b="0" i="0" u="none" strike="noStrike">
                <a:effectLst/>
              </a:rPr>
              <a:t> Director for Biomedical Informatics</a:t>
            </a:r>
          </a:p>
          <a:p>
            <a:pPr marL="0" marR="0" indent="0" algn="l">
              <a:spcBef>
                <a:spcPts val="0"/>
              </a:spcBef>
              <a:spcAft>
                <a:spcPts val="0"/>
              </a:spcAft>
              <a:buNone/>
            </a:pPr>
            <a:r>
              <a:rPr lang="en-US" b="0" i="0" u="none" strike="noStrike">
                <a:effectLst/>
              </a:rPr>
              <a:t>Assistant Director, The Iowa Health Data Resource</a:t>
            </a:r>
          </a:p>
          <a:p>
            <a:pPr marL="0" marR="0" indent="0" algn="l">
              <a:spcBef>
                <a:spcPts val="0"/>
              </a:spcBef>
              <a:spcAft>
                <a:spcPts val="0"/>
              </a:spcAft>
              <a:buNone/>
            </a:pPr>
            <a:r>
              <a:rPr lang="en-US" b="0" i="0" u="none" strike="noStrike">
                <a:effectLst/>
              </a:rPr>
              <a:t>Institute for Clinical and Translational Science</a:t>
            </a:r>
            <a:endParaRPr lang="en-US"/>
          </a:p>
          <a:p>
            <a:pPr marL="0" marR="0" indent="0" algn="l">
              <a:spcBef>
                <a:spcPts val="0"/>
              </a:spcBef>
              <a:spcAft>
                <a:spcPts val="0"/>
              </a:spcAft>
              <a:buNone/>
            </a:pPr>
            <a:r>
              <a:rPr lang="en-US" b="0" i="0" u="none" strike="noStrike">
                <a:effectLst/>
              </a:rPr>
              <a:t>Carver College of Medicine</a:t>
            </a:r>
          </a:p>
          <a:p>
            <a:pPr marL="0" marR="0" indent="0" algn="l">
              <a:spcBef>
                <a:spcPts val="0"/>
              </a:spcBef>
              <a:spcAft>
                <a:spcPts val="0"/>
              </a:spcAft>
              <a:buNone/>
            </a:pPr>
            <a:r>
              <a:rPr lang="en-US" b="0" i="0" u="none" strike="noStrike">
                <a:effectLst/>
              </a:rPr>
              <a:t>The University of Iowa</a:t>
            </a:r>
          </a:p>
          <a:p>
            <a:pPr marL="0" marR="0" indent="0" algn="l">
              <a:spcBef>
                <a:spcPts val="0"/>
              </a:spcBef>
              <a:spcAft>
                <a:spcPts val="0"/>
              </a:spcAft>
              <a:buNone/>
            </a:pPr>
            <a:r>
              <a:rPr lang="en-US" b="0" i="0" u="none" strike="noStrike">
                <a:solidFill>
                  <a:srgbClr val="FFC000"/>
                </a:solidFill>
                <a:effectLst/>
                <a:hlinkClick r:id="rId3">
                  <a:extLst>
                    <a:ext uri="{A12FA001-AC4F-418D-AE19-62706E023703}">
                      <ahyp:hlinkClr xmlns:ahyp="http://schemas.microsoft.com/office/drawing/2018/hyperlinkcolor" val="tx"/>
                    </a:ext>
                  </a:extLst>
                </a:hlinkClick>
              </a:rPr>
              <a:t>h-davis@uiowa.edu</a:t>
            </a:r>
            <a:r>
              <a:rPr lang="en-US" b="0" i="0" u="none" strike="noStrike">
                <a:solidFill>
                  <a:srgbClr val="FFC000"/>
                </a:solidFill>
                <a:effectLst/>
              </a:rPr>
              <a:t>  </a:t>
            </a:r>
          </a:p>
          <a:p>
            <a:pPr marL="0" marR="0" indent="0" algn="l">
              <a:spcBef>
                <a:spcPts val="0"/>
              </a:spcBef>
              <a:spcAft>
                <a:spcPts val="0"/>
              </a:spcAft>
              <a:buNone/>
            </a:pPr>
            <a:r>
              <a:rPr lang="en-US">
                <a:solidFill>
                  <a:srgbClr val="FFC000"/>
                </a:solidFill>
              </a:rPr>
              <a:t>319.384.5409</a:t>
            </a:r>
            <a:endParaRPr lang="en-US" b="0" i="0" u="none" strike="noStrike">
              <a:solidFill>
                <a:srgbClr val="FFC000"/>
              </a:solidFill>
              <a:effectLst/>
            </a:endParaRPr>
          </a:p>
          <a:p>
            <a:endParaRPr lang="en-US"/>
          </a:p>
        </p:txBody>
      </p:sp>
      <p:sp>
        <p:nvSpPr>
          <p:cNvPr id="4" name="Text Placeholder 3">
            <a:extLst>
              <a:ext uri="{FF2B5EF4-FFF2-40B4-BE49-F238E27FC236}">
                <a16:creationId xmlns:a16="http://schemas.microsoft.com/office/drawing/2014/main" id="{5EC8B977-EDAC-4D04-2C7B-9C58493286FF}"/>
              </a:ext>
            </a:extLst>
          </p:cNvPr>
          <p:cNvSpPr>
            <a:spLocks noGrp="1"/>
          </p:cNvSpPr>
          <p:nvPr>
            <p:ph type="body" sz="quarter" idx="10"/>
          </p:nvPr>
        </p:nvSpPr>
        <p:spPr>
          <a:xfrm>
            <a:off x="1268232" y="5019085"/>
            <a:ext cx="1705916" cy="369332"/>
          </a:xfrm>
        </p:spPr>
        <p:txBody>
          <a:bodyPr/>
          <a:lstStyle/>
          <a:p>
            <a:r>
              <a:rPr lang="en-US" err="1"/>
              <a:t>icts.uiowa.edu</a:t>
            </a:r>
            <a:endParaRPr lang="en-US"/>
          </a:p>
        </p:txBody>
      </p:sp>
      <p:sp>
        <p:nvSpPr>
          <p:cNvPr id="5" name="Footer Placeholder 4">
            <a:extLst>
              <a:ext uri="{FF2B5EF4-FFF2-40B4-BE49-F238E27FC236}">
                <a16:creationId xmlns:a16="http://schemas.microsoft.com/office/drawing/2014/main" id="{00900E29-E04A-E30C-2A31-78F1F332EFC9}"/>
              </a:ext>
            </a:extLst>
          </p:cNvPr>
          <p:cNvSpPr>
            <a:spLocks noGrp="1"/>
          </p:cNvSpPr>
          <p:nvPr>
            <p:ph type="ftr" sz="quarter" idx="3"/>
          </p:nvPr>
        </p:nvSpPr>
        <p:spPr/>
        <p:txBody>
          <a:bodyPr/>
          <a:lstStyle/>
          <a:p>
            <a:r>
              <a:rPr lang="en-US"/>
              <a:t>Tech Forum 2023</a:t>
            </a:r>
          </a:p>
        </p:txBody>
      </p:sp>
    </p:spTree>
    <p:extLst>
      <p:ext uri="{BB962C8B-B14F-4D97-AF65-F5344CB8AC3E}">
        <p14:creationId xmlns:p14="http://schemas.microsoft.com/office/powerpoint/2010/main" val="4193173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DBC1C-912A-BF40-96FC-B9FF38E497C4}"/>
              </a:ext>
            </a:extLst>
          </p:cNvPr>
          <p:cNvSpPr>
            <a:spLocks noGrp="1"/>
          </p:cNvSpPr>
          <p:nvPr>
            <p:ph type="title" idx="4294967295"/>
          </p:nvPr>
        </p:nvSpPr>
        <p:spPr>
          <a:xfrm>
            <a:off x="838200" y="4485842"/>
            <a:ext cx="10515600" cy="896116"/>
          </a:xfrm>
        </p:spPr>
        <p:txBody>
          <a:bodyPr/>
          <a:lstStyle/>
          <a:p>
            <a:r>
              <a:rPr lang="en-US"/>
              <a:t>Closing Slide Header</a:t>
            </a:r>
          </a:p>
        </p:txBody>
      </p:sp>
    </p:spTree>
    <p:extLst>
      <p:ext uri="{BB962C8B-B14F-4D97-AF65-F5344CB8AC3E}">
        <p14:creationId xmlns:p14="http://schemas.microsoft.com/office/powerpoint/2010/main" val="1458488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C4E44-80D9-7B31-6A40-93E63F3526E8}"/>
              </a:ext>
            </a:extLst>
          </p:cNvPr>
          <p:cNvSpPr>
            <a:spLocks noGrp="1"/>
          </p:cNvSpPr>
          <p:nvPr>
            <p:ph type="title"/>
          </p:nvPr>
        </p:nvSpPr>
        <p:spPr/>
        <p:txBody>
          <a:bodyPr/>
          <a:lstStyle/>
          <a:p>
            <a:r>
              <a:rPr lang="en-US"/>
              <a:t>Biomedical Informatics Core - ICTS</a:t>
            </a:r>
          </a:p>
        </p:txBody>
      </p:sp>
      <p:sp>
        <p:nvSpPr>
          <p:cNvPr id="3" name="Content Placeholder 2">
            <a:extLst>
              <a:ext uri="{FF2B5EF4-FFF2-40B4-BE49-F238E27FC236}">
                <a16:creationId xmlns:a16="http://schemas.microsoft.com/office/drawing/2014/main" id="{6F8A8130-3A4E-E31C-2A40-BC1A925AB952}"/>
              </a:ext>
            </a:extLst>
          </p:cNvPr>
          <p:cNvSpPr>
            <a:spLocks noGrp="1"/>
          </p:cNvSpPr>
          <p:nvPr>
            <p:ph idx="10"/>
          </p:nvPr>
        </p:nvSpPr>
        <p:spPr/>
        <p:txBody>
          <a:bodyPr>
            <a:normAutofit fontScale="70000" lnSpcReduction="20000"/>
          </a:bodyPr>
          <a:lstStyle/>
          <a:p>
            <a:pPr marL="214313" indent="-214313"/>
            <a:r>
              <a:rPr lang="en-US" sz="3000">
                <a:ea typeface="MS PGothic"/>
              </a:rPr>
              <a:t>Provide campus wide services for clinical and translation research</a:t>
            </a:r>
          </a:p>
          <a:p>
            <a:pPr marL="214313" indent="-214313"/>
            <a:r>
              <a:rPr lang="en-US" sz="3000"/>
              <a:t>Honest brokers for clinical data for research </a:t>
            </a:r>
          </a:p>
          <a:p>
            <a:pPr marL="557213" lvl="1" indent="-214313">
              <a:buFont typeface="Arial" panose="020B0604020202020204" pitchFamily="34" charset="0"/>
              <a:buChar char="•"/>
            </a:pPr>
            <a:r>
              <a:rPr lang="en-US" sz="3000"/>
              <a:t>including a custom data service</a:t>
            </a:r>
          </a:p>
          <a:p>
            <a:pPr marL="900113" lvl="2" indent="-214313">
              <a:buFont typeface="Arial" panose="020B0604020202020204" pitchFamily="34" charset="0"/>
              <a:buChar char="•"/>
            </a:pPr>
            <a:r>
              <a:rPr lang="en-US" sz="3000">
                <a:solidFill>
                  <a:srgbClr val="FF0000"/>
                </a:solidFill>
              </a:rPr>
              <a:t>Real World Health Data</a:t>
            </a:r>
          </a:p>
          <a:p>
            <a:pPr marL="214313" indent="-214313"/>
            <a:r>
              <a:rPr lang="en-US" sz="3000"/>
              <a:t>Prior to this project - Small data team </a:t>
            </a:r>
          </a:p>
          <a:p>
            <a:pPr marL="214313" indent="-214313"/>
            <a:r>
              <a:rPr lang="en-US" sz="3000"/>
              <a:t>Provide self-service data tools for research</a:t>
            </a:r>
          </a:p>
          <a:p>
            <a:pPr marL="591503" lvl="1" indent="-214313">
              <a:buFont typeface="Arial" panose="020B0604020202020204" pitchFamily="34" charset="0"/>
              <a:buChar char="•"/>
            </a:pPr>
            <a:r>
              <a:rPr lang="en-US" sz="3000"/>
              <a:t>which resulted in increased interest</a:t>
            </a:r>
          </a:p>
          <a:p>
            <a:pPr marL="934403" lvl="2" indent="-214313">
              <a:buFont typeface="Arial" panose="020B0604020202020204" pitchFamily="34" charset="0"/>
              <a:buChar char="•"/>
            </a:pPr>
            <a:r>
              <a:rPr lang="en-US" sz="2600"/>
              <a:t>The pandemic restricted what types of research people could do, which also increased interest in using data for research</a:t>
            </a:r>
          </a:p>
          <a:p>
            <a:pPr marL="214313" indent="-214313"/>
            <a:r>
              <a:rPr lang="en-US" sz="3000"/>
              <a:t>As interest broadened, demand increased, understanding decreased </a:t>
            </a:r>
          </a:p>
          <a:p>
            <a:pPr marL="591503" lvl="1" indent="-214313">
              <a:buFont typeface="Arial" panose="020B0604020202020204" pitchFamily="34" charset="0"/>
              <a:buChar char="•"/>
            </a:pPr>
            <a:r>
              <a:rPr lang="en-US" sz="3000">
                <a:ea typeface="MS PGothic"/>
              </a:rPr>
              <a:t>More researchers wanted 'all the data’</a:t>
            </a:r>
          </a:p>
          <a:p>
            <a:pPr marL="591503" lvl="1" indent="-214313">
              <a:buFont typeface="Arial" panose="020B0604020202020204" pitchFamily="34" charset="0"/>
              <a:buChar char="•"/>
            </a:pPr>
            <a:r>
              <a:rPr lang="en-US" sz="3000">
                <a:ea typeface="MS PGothic"/>
              </a:rPr>
              <a:t>Perceptions increased that the service was slow</a:t>
            </a:r>
          </a:p>
          <a:p>
            <a:pPr marL="591503" lvl="1" indent="-214313">
              <a:buFont typeface="Arial" panose="020B0604020202020204" pitchFamily="34" charset="0"/>
              <a:buChar char="•"/>
            </a:pPr>
            <a:r>
              <a:rPr lang="en-US" sz="3000">
                <a:ea typeface="MS PGothic"/>
              </a:rPr>
              <a:t>Lack of computational environment intensified the issue</a:t>
            </a:r>
            <a:endParaRPr lang="en-US" sz="3000"/>
          </a:p>
          <a:p>
            <a:endParaRPr lang="en-US"/>
          </a:p>
        </p:txBody>
      </p:sp>
      <p:sp>
        <p:nvSpPr>
          <p:cNvPr id="4" name="Footer Placeholder 3">
            <a:extLst>
              <a:ext uri="{FF2B5EF4-FFF2-40B4-BE49-F238E27FC236}">
                <a16:creationId xmlns:a16="http://schemas.microsoft.com/office/drawing/2014/main" id="{6B0F092E-4E82-5B14-28B0-EE431C5E773A}"/>
              </a:ext>
            </a:extLst>
          </p:cNvPr>
          <p:cNvSpPr>
            <a:spLocks noGrp="1"/>
          </p:cNvSpPr>
          <p:nvPr>
            <p:ph type="ftr" sz="quarter" idx="3"/>
          </p:nvPr>
        </p:nvSpPr>
        <p:spPr/>
        <p:txBody>
          <a:bodyPr/>
          <a:lstStyle/>
          <a:p>
            <a:r>
              <a:rPr lang="en-US"/>
              <a:t>Institute for Clinical and Translational Science</a:t>
            </a:r>
            <a:endParaRPr lang="en-US" b="0"/>
          </a:p>
        </p:txBody>
      </p:sp>
    </p:spTree>
    <p:extLst>
      <p:ext uri="{BB962C8B-B14F-4D97-AF65-F5344CB8AC3E}">
        <p14:creationId xmlns:p14="http://schemas.microsoft.com/office/powerpoint/2010/main" val="121733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E79C9-2699-8731-674D-1C0C92D550C1}"/>
              </a:ext>
            </a:extLst>
          </p:cNvPr>
          <p:cNvSpPr>
            <a:spLocks noGrp="1"/>
          </p:cNvSpPr>
          <p:nvPr>
            <p:ph type="title"/>
          </p:nvPr>
        </p:nvSpPr>
        <p:spPr/>
        <p:txBody>
          <a:bodyPr>
            <a:normAutofit fontScale="90000"/>
          </a:bodyPr>
          <a:lstStyle/>
          <a:p>
            <a:r>
              <a:rPr lang="en-US" sz="4000"/>
              <a:t>Enterprise Data Warehouse for Research (EDW4R)</a:t>
            </a:r>
            <a:endParaRPr lang="en-US"/>
          </a:p>
        </p:txBody>
      </p:sp>
      <p:sp>
        <p:nvSpPr>
          <p:cNvPr id="3" name="Content Placeholder 2">
            <a:extLst>
              <a:ext uri="{FF2B5EF4-FFF2-40B4-BE49-F238E27FC236}">
                <a16:creationId xmlns:a16="http://schemas.microsoft.com/office/drawing/2014/main" id="{B6355252-6913-D01A-2098-11A8AB180969}"/>
              </a:ext>
            </a:extLst>
          </p:cNvPr>
          <p:cNvSpPr>
            <a:spLocks noGrp="1"/>
          </p:cNvSpPr>
          <p:nvPr>
            <p:ph idx="10"/>
          </p:nvPr>
        </p:nvSpPr>
        <p:spPr/>
        <p:txBody>
          <a:bodyPr>
            <a:normAutofit/>
          </a:bodyPr>
          <a:lstStyle/>
          <a:p>
            <a:pPr marL="214313" indent="-214313"/>
            <a:r>
              <a:rPr lang="en-US" sz="2400">
                <a:ea typeface="MS PGothic"/>
              </a:rPr>
              <a:t>A CTSA Informatics Working Group​ (Knosp et al.) began in examining Data Warehouses in 2019 </a:t>
            </a:r>
          </a:p>
          <a:p>
            <a:pPr marL="557213" lvl="1" indent="-214313"/>
            <a:r>
              <a:rPr lang="en-US">
                <a:ea typeface="MS PGothic"/>
              </a:rPr>
              <a:t>Semi-structured interviews with CTSA informatics leaders</a:t>
            </a:r>
          </a:p>
          <a:p>
            <a:pPr marL="557213" lvl="1" indent="-214313"/>
            <a:r>
              <a:rPr lang="en-US">
                <a:ea typeface="MS PGothic"/>
              </a:rPr>
              <a:t>Results: 3 JAMIA Papers and a Maturity Model</a:t>
            </a:r>
          </a:p>
          <a:p>
            <a:pPr marL="214313" indent="-214313"/>
            <a:r>
              <a:rPr lang="en-US" sz="2400">
                <a:ea typeface="MS PGothic"/>
              </a:rPr>
              <a:t>Learned a lot:</a:t>
            </a:r>
          </a:p>
          <a:p>
            <a:pPr marL="591503" lvl="1" indent="-214313">
              <a:buFont typeface="Arial" panose="020B0604020202020204" pitchFamily="34" charset="0"/>
              <a:buChar char="•"/>
            </a:pPr>
            <a:r>
              <a:rPr lang="en-US">
                <a:ea typeface="MS PGothic"/>
              </a:rPr>
              <a:t>Iowa wasn’t unique in it’s struggles </a:t>
            </a:r>
          </a:p>
          <a:p>
            <a:pPr marL="1048703" lvl="2" indent="-214313">
              <a:buFont typeface="Arial" panose="020B0604020202020204" pitchFamily="34" charset="0"/>
              <a:buChar char="•"/>
            </a:pPr>
            <a:r>
              <a:rPr lang="en-US">
                <a:ea typeface="MS PGothic"/>
              </a:rPr>
              <a:t>– common themes across academic health care centers</a:t>
            </a:r>
          </a:p>
          <a:p>
            <a:pPr marL="591503" lvl="1" indent="-214313">
              <a:buFont typeface="Arial" panose="020B0604020202020204" pitchFamily="34" charset="0"/>
              <a:buChar char="•"/>
            </a:pPr>
            <a:r>
              <a:rPr lang="en-US">
                <a:ea typeface="MS PGothic"/>
              </a:rPr>
              <a:t>Allowed Iowa to assess best practices &amp; identify pain points</a:t>
            </a:r>
          </a:p>
          <a:p>
            <a:pPr marL="934403" lvl="2" indent="-214313"/>
            <a:r>
              <a:rPr lang="en-US" sz="2400">
                <a:ea typeface="MS PGothic"/>
              </a:rPr>
              <a:t>small team, not enough MD/PhD scientists, data literacy, computational environment</a:t>
            </a:r>
          </a:p>
        </p:txBody>
      </p:sp>
      <p:sp>
        <p:nvSpPr>
          <p:cNvPr id="4" name="Footer Placeholder 3">
            <a:extLst>
              <a:ext uri="{FF2B5EF4-FFF2-40B4-BE49-F238E27FC236}">
                <a16:creationId xmlns:a16="http://schemas.microsoft.com/office/drawing/2014/main" id="{FC9E47E0-AFF2-C688-0208-D7DD35C8990D}"/>
              </a:ext>
            </a:extLst>
          </p:cNvPr>
          <p:cNvSpPr>
            <a:spLocks noGrp="1"/>
          </p:cNvSpPr>
          <p:nvPr>
            <p:ph type="ftr" sz="quarter" idx="3"/>
          </p:nvPr>
        </p:nvSpPr>
        <p:spPr/>
        <p:txBody>
          <a:bodyPr/>
          <a:lstStyle/>
          <a:p>
            <a:r>
              <a:rPr lang="en-US"/>
              <a:t>Institute for Clinical and Translational Science</a:t>
            </a:r>
            <a:endParaRPr lang="en-US" b="0"/>
          </a:p>
        </p:txBody>
      </p:sp>
    </p:spTree>
    <p:extLst>
      <p:ext uri="{BB962C8B-B14F-4D97-AF65-F5344CB8AC3E}">
        <p14:creationId xmlns:p14="http://schemas.microsoft.com/office/powerpoint/2010/main" val="27434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EE9DC-7F94-F174-3513-2D7A9C4B9BBF}"/>
              </a:ext>
            </a:extLst>
          </p:cNvPr>
          <p:cNvSpPr>
            <a:spLocks noGrp="1"/>
          </p:cNvSpPr>
          <p:nvPr>
            <p:ph type="title"/>
          </p:nvPr>
        </p:nvSpPr>
        <p:spPr/>
        <p:txBody>
          <a:bodyPr>
            <a:normAutofit fontScale="90000"/>
          </a:bodyPr>
          <a:lstStyle/>
          <a:p>
            <a:r>
              <a:rPr lang="en-US"/>
              <a:t>P3 Project - Iowa Health Data Resource (IHDR)</a:t>
            </a:r>
          </a:p>
        </p:txBody>
      </p:sp>
      <p:sp>
        <p:nvSpPr>
          <p:cNvPr id="4" name="Footer Placeholder 3">
            <a:extLst>
              <a:ext uri="{FF2B5EF4-FFF2-40B4-BE49-F238E27FC236}">
                <a16:creationId xmlns:a16="http://schemas.microsoft.com/office/drawing/2014/main" id="{810525C7-451C-DA74-44A5-9C094998A121}"/>
              </a:ext>
            </a:extLst>
          </p:cNvPr>
          <p:cNvSpPr>
            <a:spLocks noGrp="1"/>
          </p:cNvSpPr>
          <p:nvPr>
            <p:ph type="ftr" sz="quarter" idx="3"/>
          </p:nvPr>
        </p:nvSpPr>
        <p:spPr/>
        <p:txBody>
          <a:bodyPr/>
          <a:lstStyle/>
          <a:p>
            <a:r>
              <a:rPr lang="en-US"/>
              <a:t>Institute for Clinical and Translational Science</a:t>
            </a:r>
            <a:endParaRPr lang="en-US" b="0"/>
          </a:p>
        </p:txBody>
      </p:sp>
      <p:pic>
        <p:nvPicPr>
          <p:cNvPr id="7" name="Picture 6" descr="Image depicting the concept of the Iowa Health Data Resource project, containing research questions, informatics liaisons, the data enclave, data managers, datasets and new ideas">
            <a:extLst>
              <a:ext uri="{FF2B5EF4-FFF2-40B4-BE49-F238E27FC236}">
                <a16:creationId xmlns:a16="http://schemas.microsoft.com/office/drawing/2014/main" id="{E068C5FF-9130-991F-3DA1-64182DC4AE1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396158" y="1577103"/>
            <a:ext cx="7399684" cy="4092811"/>
          </a:xfrm>
          <a:prstGeom prst="rect">
            <a:avLst/>
          </a:prstGeom>
        </p:spPr>
      </p:pic>
      <p:sp>
        <p:nvSpPr>
          <p:cNvPr id="9" name="TextBox 8">
            <a:extLst>
              <a:ext uri="{FF2B5EF4-FFF2-40B4-BE49-F238E27FC236}">
                <a16:creationId xmlns:a16="http://schemas.microsoft.com/office/drawing/2014/main" id="{5F2247D1-AA65-DE8C-17D2-34C3B15E0C41}"/>
              </a:ext>
            </a:extLst>
          </p:cNvPr>
          <p:cNvSpPr txBox="1"/>
          <p:nvPr/>
        </p:nvSpPr>
        <p:spPr>
          <a:xfrm>
            <a:off x="2519853" y="5851151"/>
            <a:ext cx="8344930" cy="400110"/>
          </a:xfrm>
          <a:prstGeom prst="rect">
            <a:avLst/>
          </a:prstGeom>
          <a:noFill/>
        </p:spPr>
        <p:txBody>
          <a:bodyPr wrap="square">
            <a:spAutoFit/>
          </a:bodyPr>
          <a:lstStyle/>
          <a:p>
            <a:r>
              <a:rPr lang="en-US" sz="2000" b="1" i="1">
                <a:solidFill>
                  <a:srgbClr val="0070C0"/>
                </a:solidFill>
              </a:rPr>
              <a:t>Building the Future of Health Informatics at the University of Iowa</a:t>
            </a:r>
            <a:r>
              <a:rPr lang="en-US" sz="2000" i="1">
                <a:solidFill>
                  <a:srgbClr val="0070C0"/>
                </a:solidFill>
              </a:rPr>
              <a:t> </a:t>
            </a:r>
            <a:endParaRPr lang="en-US" sz="2000"/>
          </a:p>
        </p:txBody>
      </p:sp>
      <p:sp>
        <p:nvSpPr>
          <p:cNvPr id="3" name="TextBox 2">
            <a:extLst>
              <a:ext uri="{FF2B5EF4-FFF2-40B4-BE49-F238E27FC236}">
                <a16:creationId xmlns:a16="http://schemas.microsoft.com/office/drawing/2014/main" id="{61FA958B-7D8D-AEB1-7FB7-1AB99F6CC4C1}"/>
              </a:ext>
            </a:extLst>
          </p:cNvPr>
          <p:cNvSpPr txBox="1"/>
          <p:nvPr/>
        </p:nvSpPr>
        <p:spPr>
          <a:xfrm>
            <a:off x="10087780" y="4219936"/>
            <a:ext cx="2104220" cy="2031325"/>
          </a:xfrm>
          <a:prstGeom prst="rect">
            <a:avLst/>
          </a:prstGeom>
          <a:noFill/>
        </p:spPr>
        <p:txBody>
          <a:bodyPr wrap="square" rtlCol="0">
            <a:spAutoFit/>
          </a:bodyPr>
          <a:lstStyle/>
          <a:p>
            <a:r>
              <a:rPr lang="en-US" sz="1400">
                <a:latin typeface="+mn-lt"/>
                <a:cs typeface="Calibri" panose="020F0502020204030204" pitchFamily="34" charset="0"/>
              </a:rPr>
              <a:t>Gaps Identified: </a:t>
            </a:r>
          </a:p>
          <a:p>
            <a:pPr marL="285750" indent="-285750">
              <a:buFont typeface="Arial" panose="020B0604020202020204" pitchFamily="34" charset="0"/>
              <a:buChar char="•"/>
            </a:pPr>
            <a:r>
              <a:rPr lang="en-US" sz="1400">
                <a:latin typeface="+mn-lt"/>
                <a:cs typeface="Calibri" panose="020F0502020204030204" pitchFamily="34" charset="0"/>
              </a:rPr>
              <a:t>Access to data</a:t>
            </a:r>
          </a:p>
          <a:p>
            <a:pPr marL="285750" indent="-285750">
              <a:buFont typeface="Arial" panose="020B0604020202020204" pitchFamily="34" charset="0"/>
              <a:buChar char="•"/>
            </a:pPr>
            <a:r>
              <a:rPr lang="en-US" sz="1400">
                <a:latin typeface="+mn-lt"/>
                <a:cs typeface="Calibri" panose="020F0502020204030204" pitchFamily="34" charset="0"/>
              </a:rPr>
              <a:t>Wait times</a:t>
            </a:r>
          </a:p>
          <a:p>
            <a:pPr marL="285750" indent="-285750">
              <a:buFont typeface="Arial" panose="020B0604020202020204" pitchFamily="34" charset="0"/>
              <a:buChar char="•"/>
            </a:pPr>
            <a:r>
              <a:rPr lang="en-US" sz="1400">
                <a:latin typeface="+mn-lt"/>
                <a:cs typeface="Calibri" panose="020F0502020204030204" pitchFamily="34" charset="0"/>
              </a:rPr>
              <a:t>Scientific expertise</a:t>
            </a:r>
          </a:p>
          <a:p>
            <a:pPr marL="285750" indent="-285750">
              <a:buFont typeface="Arial" panose="020B0604020202020204" pitchFamily="34" charset="0"/>
              <a:buChar char="•"/>
            </a:pPr>
            <a:r>
              <a:rPr lang="en-US" sz="1400">
                <a:latin typeface="+mn-lt"/>
                <a:cs typeface="Calibri" panose="020F0502020204030204" pitchFamily="34" charset="0"/>
              </a:rPr>
              <a:t>Need for better tools</a:t>
            </a:r>
          </a:p>
          <a:p>
            <a:pPr marL="285750" indent="-285750">
              <a:buFont typeface="Arial" panose="020B0604020202020204" pitchFamily="34" charset="0"/>
              <a:buChar char="•"/>
            </a:pPr>
            <a:r>
              <a:rPr lang="en-US" sz="1400" b="0" i="0">
                <a:solidFill>
                  <a:srgbClr val="000000"/>
                </a:solidFill>
                <a:effectLst/>
                <a:cs typeface="Calibri" panose="020F0502020204030204" pitchFamily="34" charset="0"/>
              </a:rPr>
              <a:t>Data Governance*</a:t>
            </a:r>
          </a:p>
          <a:p>
            <a:pPr marL="285750" indent="-285750">
              <a:buFont typeface="Arial" panose="020B0604020202020204" pitchFamily="34" charset="0"/>
              <a:buChar char="•"/>
            </a:pPr>
            <a:r>
              <a:rPr lang="en-US" sz="1400">
                <a:latin typeface="+mn-lt"/>
                <a:cs typeface="Calibri" panose="020F0502020204030204" pitchFamily="34" charset="0"/>
              </a:rPr>
              <a:t>Data literacy*</a:t>
            </a:r>
            <a:endParaRPr lang="en-US" sz="1400">
              <a:solidFill>
                <a:srgbClr val="000000"/>
              </a:solidFill>
              <a:latin typeface="+mn-lt"/>
              <a:cs typeface="Calibri" panose="020F0502020204030204" pitchFamily="34" charset="0"/>
            </a:endParaRPr>
          </a:p>
          <a:p>
            <a:pPr marL="285750" indent="-285750">
              <a:buFont typeface="Arial" panose="020B0604020202020204" pitchFamily="34" charset="0"/>
              <a:buChar char="•"/>
            </a:pPr>
            <a:r>
              <a:rPr lang="en-US" sz="1400">
                <a:solidFill>
                  <a:srgbClr val="000000"/>
                </a:solidFill>
                <a:latin typeface="+mn-lt"/>
                <a:cs typeface="Calibri" panose="020F0502020204030204" pitchFamily="34" charset="0"/>
              </a:rPr>
              <a:t>Workforce development*</a:t>
            </a:r>
            <a:endParaRPr lang="en-US" sz="1400" b="0" i="0">
              <a:solidFill>
                <a:srgbClr val="000000"/>
              </a:solidFill>
              <a:effectLst/>
              <a:latin typeface="+mn-lt"/>
            </a:endParaRPr>
          </a:p>
        </p:txBody>
      </p:sp>
    </p:spTree>
    <p:extLst>
      <p:ext uri="{BB962C8B-B14F-4D97-AF65-F5344CB8AC3E}">
        <p14:creationId xmlns:p14="http://schemas.microsoft.com/office/powerpoint/2010/main" val="376397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dissolve">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A8D69-B1AA-EDC3-C2A0-55F70DCA8194}"/>
              </a:ext>
            </a:extLst>
          </p:cNvPr>
          <p:cNvSpPr>
            <a:spLocks noGrp="1"/>
          </p:cNvSpPr>
          <p:nvPr>
            <p:ph type="title"/>
          </p:nvPr>
        </p:nvSpPr>
        <p:spPr/>
        <p:txBody>
          <a:bodyPr/>
          <a:lstStyle/>
          <a:p>
            <a:r>
              <a:rPr lang="en-US"/>
              <a:t>Iowa Health Data Resource (IHDR) Goals</a:t>
            </a:r>
          </a:p>
        </p:txBody>
      </p:sp>
      <p:sp>
        <p:nvSpPr>
          <p:cNvPr id="4" name="Content Placeholder 3">
            <a:extLst>
              <a:ext uri="{FF2B5EF4-FFF2-40B4-BE49-F238E27FC236}">
                <a16:creationId xmlns:a16="http://schemas.microsoft.com/office/drawing/2014/main" id="{FCFDC280-6DE4-65C8-87E8-7C282B52ED3C}"/>
              </a:ext>
            </a:extLst>
          </p:cNvPr>
          <p:cNvSpPr>
            <a:spLocks noGrp="1"/>
          </p:cNvSpPr>
          <p:nvPr>
            <p:ph idx="1"/>
          </p:nvPr>
        </p:nvSpPr>
        <p:spPr>
          <a:xfrm>
            <a:off x="895497" y="4657284"/>
            <a:ext cx="3166740" cy="754602"/>
          </a:xfrm>
        </p:spPr>
        <p:txBody>
          <a:bodyPr>
            <a:normAutofit fontScale="85000" lnSpcReduction="20000"/>
          </a:bodyPr>
          <a:lstStyle/>
          <a:p>
            <a:r>
              <a:rPr lang="en-US" sz="2400" b="0" kern="0"/>
              <a:t>Improve the understanding and availability of health data on campus</a:t>
            </a:r>
            <a:endParaRPr lang="en-US" sz="2400" b="0"/>
          </a:p>
          <a:p>
            <a:endParaRPr lang="en-US" b="0"/>
          </a:p>
        </p:txBody>
      </p:sp>
      <p:sp>
        <p:nvSpPr>
          <p:cNvPr id="6" name="Content Placeholder 5">
            <a:extLst>
              <a:ext uri="{FF2B5EF4-FFF2-40B4-BE49-F238E27FC236}">
                <a16:creationId xmlns:a16="http://schemas.microsoft.com/office/drawing/2014/main" id="{4635FE7B-8083-91D0-4A97-54483940BDFE}"/>
              </a:ext>
            </a:extLst>
          </p:cNvPr>
          <p:cNvSpPr>
            <a:spLocks noGrp="1"/>
          </p:cNvSpPr>
          <p:nvPr>
            <p:ph idx="11"/>
          </p:nvPr>
        </p:nvSpPr>
        <p:spPr>
          <a:xfrm>
            <a:off x="4613785" y="4657283"/>
            <a:ext cx="2973372" cy="690007"/>
          </a:xfrm>
        </p:spPr>
        <p:txBody>
          <a:bodyPr>
            <a:noAutofit/>
          </a:bodyPr>
          <a:lstStyle/>
          <a:p>
            <a:pPr algn="ctr"/>
            <a:r>
              <a:rPr lang="en-US" sz="2000" b="0" kern="0"/>
              <a:t>Establish a data enclave……</a:t>
            </a:r>
          </a:p>
          <a:p>
            <a:pPr algn="ctr"/>
            <a:r>
              <a:rPr lang="en-US" sz="2000" b="0" kern="0"/>
              <a:t>and more</a:t>
            </a:r>
            <a:endParaRPr lang="en-US" sz="2000" b="0"/>
          </a:p>
          <a:p>
            <a:endParaRPr lang="en-US" sz="2000" b="0"/>
          </a:p>
        </p:txBody>
      </p:sp>
      <p:sp>
        <p:nvSpPr>
          <p:cNvPr id="8" name="Content Placeholder 7">
            <a:extLst>
              <a:ext uri="{FF2B5EF4-FFF2-40B4-BE49-F238E27FC236}">
                <a16:creationId xmlns:a16="http://schemas.microsoft.com/office/drawing/2014/main" id="{B566F753-53D2-4FF0-A284-7B8AB8F4FC44}"/>
              </a:ext>
            </a:extLst>
          </p:cNvPr>
          <p:cNvSpPr>
            <a:spLocks noGrp="1"/>
          </p:cNvSpPr>
          <p:nvPr>
            <p:ph idx="13"/>
          </p:nvPr>
        </p:nvSpPr>
        <p:spPr>
          <a:xfrm>
            <a:off x="8088775" y="4592688"/>
            <a:ext cx="3166740" cy="754602"/>
          </a:xfrm>
        </p:spPr>
        <p:txBody>
          <a:bodyPr>
            <a:normAutofit fontScale="85000" lnSpcReduction="20000"/>
          </a:bodyPr>
          <a:lstStyle/>
          <a:p>
            <a:r>
              <a:rPr lang="en-US" sz="2400" b="0" kern="0"/>
              <a:t>Build transformative data sets for health science research</a:t>
            </a:r>
            <a:endParaRPr lang="en-US" sz="2400" b="0"/>
          </a:p>
          <a:p>
            <a:endParaRPr lang="en-US" b="0"/>
          </a:p>
        </p:txBody>
      </p:sp>
      <p:sp>
        <p:nvSpPr>
          <p:cNvPr id="9" name="Footer Placeholder 8">
            <a:extLst>
              <a:ext uri="{FF2B5EF4-FFF2-40B4-BE49-F238E27FC236}">
                <a16:creationId xmlns:a16="http://schemas.microsoft.com/office/drawing/2014/main" id="{D4F831F2-1114-1934-F531-3482E3F2BF0C}"/>
              </a:ext>
            </a:extLst>
          </p:cNvPr>
          <p:cNvSpPr>
            <a:spLocks noGrp="1"/>
          </p:cNvSpPr>
          <p:nvPr>
            <p:ph type="ftr" sz="quarter" idx="3"/>
          </p:nvPr>
        </p:nvSpPr>
        <p:spPr/>
        <p:txBody>
          <a:bodyPr/>
          <a:lstStyle/>
          <a:p>
            <a:r>
              <a:rPr lang="en-US" b="0"/>
              <a:t>Institute for Clinical and Translational Science</a:t>
            </a:r>
          </a:p>
        </p:txBody>
      </p:sp>
      <p:pic>
        <p:nvPicPr>
          <p:cNvPr id="11" name="Graphic 10" descr="Icon representing people">
            <a:extLst>
              <a:ext uri="{FF2B5EF4-FFF2-40B4-BE49-F238E27FC236}">
                <a16:creationId xmlns:a16="http://schemas.microsoft.com/office/drawing/2014/main" id="{C746D911-94E2-16FE-B8DF-00A0085286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64767" y="2566633"/>
            <a:ext cx="1065950" cy="1065950"/>
          </a:xfrm>
          <a:prstGeom prst="rect">
            <a:avLst/>
          </a:prstGeom>
        </p:spPr>
      </p:pic>
      <p:pic>
        <p:nvPicPr>
          <p:cNvPr id="12" name="Graphic 11" descr="Icon representing people">
            <a:extLst>
              <a:ext uri="{FF2B5EF4-FFF2-40B4-BE49-F238E27FC236}">
                <a16:creationId xmlns:a16="http://schemas.microsoft.com/office/drawing/2014/main" id="{1C1063D8-6A52-BB44-CBA0-732978272B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78867" y="2318011"/>
            <a:ext cx="838506" cy="838506"/>
          </a:xfrm>
          <a:prstGeom prst="rect">
            <a:avLst/>
          </a:prstGeom>
        </p:spPr>
      </p:pic>
      <p:sp>
        <p:nvSpPr>
          <p:cNvPr id="13" name="Oval 12">
            <a:extLst>
              <a:ext uri="{FF2B5EF4-FFF2-40B4-BE49-F238E27FC236}">
                <a16:creationId xmlns:a16="http://schemas.microsoft.com/office/drawing/2014/main" id="{EFAAE2EF-BD96-B2FB-BFF9-CCD6FB9F0017}"/>
              </a:ext>
            </a:extLst>
          </p:cNvPr>
          <p:cNvSpPr/>
          <p:nvPr/>
        </p:nvSpPr>
        <p:spPr>
          <a:xfrm>
            <a:off x="5257494" y="2106682"/>
            <a:ext cx="1677012" cy="1677986"/>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7B722D5-53C3-87D4-5A7F-EAF0268DA1B9}"/>
              </a:ext>
            </a:extLst>
          </p:cNvPr>
          <p:cNvSpPr/>
          <p:nvPr/>
        </p:nvSpPr>
        <p:spPr>
          <a:xfrm>
            <a:off x="8833641" y="2106682"/>
            <a:ext cx="1677012" cy="1677986"/>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DC80E1C-680A-5C32-5A9E-6E70F3BE67D4}"/>
              </a:ext>
            </a:extLst>
          </p:cNvPr>
          <p:cNvSpPr/>
          <p:nvPr/>
        </p:nvSpPr>
        <p:spPr>
          <a:xfrm>
            <a:off x="1697364" y="2106682"/>
            <a:ext cx="1677012" cy="1677986"/>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Icon representing data enclave and technology">
            <a:extLst>
              <a:ext uri="{FF2B5EF4-FFF2-40B4-BE49-F238E27FC236}">
                <a16:creationId xmlns:a16="http://schemas.microsoft.com/office/drawing/2014/main" id="{181C8D8A-8331-86A7-D24E-6183F58291F7}"/>
              </a:ext>
            </a:extLst>
          </p:cNvPr>
          <p:cNvPicPr>
            <a:picLocks noChangeAspect="1"/>
          </p:cNvPicPr>
          <p:nvPr/>
        </p:nvPicPr>
        <p:blipFill>
          <a:blip r:embed="rId7"/>
          <a:stretch>
            <a:fillRect/>
          </a:stretch>
        </p:blipFill>
        <p:spPr>
          <a:xfrm>
            <a:off x="5580971" y="2214335"/>
            <a:ext cx="1030055" cy="1462679"/>
          </a:xfrm>
          <a:prstGeom prst="rect">
            <a:avLst/>
          </a:prstGeom>
        </p:spPr>
      </p:pic>
      <p:pic>
        <p:nvPicPr>
          <p:cNvPr id="17" name="Picture 16" descr="Icon representing transformative datasets and data">
            <a:extLst>
              <a:ext uri="{FF2B5EF4-FFF2-40B4-BE49-F238E27FC236}">
                <a16:creationId xmlns:a16="http://schemas.microsoft.com/office/drawing/2014/main" id="{E47A3A52-909C-989E-288D-6CDFAF9278C2}"/>
              </a:ext>
            </a:extLst>
          </p:cNvPr>
          <p:cNvPicPr>
            <a:picLocks noChangeAspect="1"/>
          </p:cNvPicPr>
          <p:nvPr/>
        </p:nvPicPr>
        <p:blipFill>
          <a:blip r:embed="rId8"/>
          <a:stretch>
            <a:fillRect/>
          </a:stretch>
        </p:blipFill>
        <p:spPr>
          <a:xfrm>
            <a:off x="9089228" y="2243871"/>
            <a:ext cx="1165837" cy="1403606"/>
          </a:xfrm>
          <a:prstGeom prst="rect">
            <a:avLst/>
          </a:prstGeom>
        </p:spPr>
      </p:pic>
      <p:sp>
        <p:nvSpPr>
          <p:cNvPr id="19" name="Content Placeholder 1">
            <a:extLst>
              <a:ext uri="{FF2B5EF4-FFF2-40B4-BE49-F238E27FC236}">
                <a16:creationId xmlns:a16="http://schemas.microsoft.com/office/drawing/2014/main" id="{6912B2CD-E091-9059-8966-EB2CA34B3550}"/>
              </a:ext>
            </a:extLst>
          </p:cNvPr>
          <p:cNvSpPr txBox="1">
            <a:spLocks/>
          </p:cNvSpPr>
          <p:nvPr/>
        </p:nvSpPr>
        <p:spPr>
          <a:xfrm>
            <a:off x="1792485" y="3960438"/>
            <a:ext cx="1454736" cy="598071"/>
          </a:xfrm>
          <a:prstGeom prst="rect">
            <a:avLst/>
          </a:prstGeom>
        </p:spPr>
        <p:txBody>
          <a:bodyPr>
            <a:noAutofit/>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pPr algn="ctr"/>
            <a:r>
              <a:rPr lang="en-US" sz="2400" b="1" kern="0"/>
              <a:t>People</a:t>
            </a:r>
          </a:p>
        </p:txBody>
      </p:sp>
      <p:sp>
        <p:nvSpPr>
          <p:cNvPr id="20" name="Content Placeholder 2">
            <a:extLst>
              <a:ext uri="{FF2B5EF4-FFF2-40B4-BE49-F238E27FC236}">
                <a16:creationId xmlns:a16="http://schemas.microsoft.com/office/drawing/2014/main" id="{75D26118-3023-864F-9581-9DE798B714CF}"/>
              </a:ext>
            </a:extLst>
          </p:cNvPr>
          <p:cNvSpPr txBox="1">
            <a:spLocks/>
          </p:cNvSpPr>
          <p:nvPr/>
        </p:nvSpPr>
        <p:spPr>
          <a:xfrm>
            <a:off x="8778616" y="3960437"/>
            <a:ext cx="1787059" cy="598071"/>
          </a:xfrm>
          <a:prstGeom prst="rect">
            <a:avLst/>
          </a:prstGeom>
        </p:spPr>
        <p:txBody>
          <a:bodyPr>
            <a:noAutofit/>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pPr algn="ctr"/>
            <a:r>
              <a:rPr lang="en-US" sz="2400" b="1" kern="0"/>
              <a:t>Data</a:t>
            </a:r>
          </a:p>
        </p:txBody>
      </p:sp>
      <p:sp>
        <p:nvSpPr>
          <p:cNvPr id="21" name="Content Placeholder 3">
            <a:extLst>
              <a:ext uri="{FF2B5EF4-FFF2-40B4-BE49-F238E27FC236}">
                <a16:creationId xmlns:a16="http://schemas.microsoft.com/office/drawing/2014/main" id="{76D545D4-3199-E286-2049-6EEBE52B5285}"/>
              </a:ext>
            </a:extLst>
          </p:cNvPr>
          <p:cNvSpPr txBox="1">
            <a:spLocks/>
          </p:cNvSpPr>
          <p:nvPr/>
        </p:nvSpPr>
        <p:spPr>
          <a:xfrm>
            <a:off x="5199042" y="3960438"/>
            <a:ext cx="1793912" cy="598071"/>
          </a:xfrm>
          <a:prstGeom prst="rect">
            <a:avLst/>
          </a:prstGeom>
        </p:spPr>
        <p:txBody>
          <a:bodyPr>
            <a:noAutofit/>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pPr algn="ctr"/>
            <a:r>
              <a:rPr lang="en-US" sz="2400" b="1" kern="0"/>
              <a:t>Technology</a:t>
            </a:r>
          </a:p>
        </p:txBody>
      </p:sp>
    </p:spTree>
    <p:extLst>
      <p:ext uri="{BB962C8B-B14F-4D97-AF65-F5344CB8AC3E}">
        <p14:creationId xmlns:p14="http://schemas.microsoft.com/office/powerpoint/2010/main" val="325503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dissolv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dissolve">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1A49F-1A2F-877F-B037-9A12324363EE}"/>
              </a:ext>
            </a:extLst>
          </p:cNvPr>
          <p:cNvSpPr>
            <a:spLocks noGrp="1"/>
          </p:cNvSpPr>
          <p:nvPr>
            <p:ph type="ctrTitle"/>
          </p:nvPr>
        </p:nvSpPr>
        <p:spPr/>
        <p:txBody>
          <a:bodyPr>
            <a:normAutofit fontScale="90000"/>
          </a:bodyPr>
          <a:lstStyle/>
          <a:p>
            <a:r>
              <a:rPr lang="en-US"/>
              <a:t>People</a:t>
            </a:r>
          </a:p>
        </p:txBody>
      </p:sp>
      <p:sp>
        <p:nvSpPr>
          <p:cNvPr id="4" name="Subtitle 2">
            <a:extLst>
              <a:ext uri="{FF2B5EF4-FFF2-40B4-BE49-F238E27FC236}">
                <a16:creationId xmlns:a16="http://schemas.microsoft.com/office/drawing/2014/main" id="{B2054460-D7BC-05B1-4C2A-DF8FDF3CE577}"/>
              </a:ext>
            </a:extLst>
          </p:cNvPr>
          <p:cNvSpPr>
            <a:spLocks noGrp="1"/>
          </p:cNvSpPr>
          <p:nvPr>
            <p:ph type="subTitle" idx="1"/>
          </p:nvPr>
        </p:nvSpPr>
        <p:spPr>
          <a:xfrm>
            <a:off x="952500" y="3791876"/>
            <a:ext cx="10286999" cy="407460"/>
          </a:xfrm>
        </p:spPr>
        <p:txBody>
          <a:bodyPr/>
          <a:lstStyle/>
          <a:p>
            <a:r>
              <a:rPr lang="en-US" sz="2400" b="0" kern="0"/>
              <a:t>Improve the understanding and availability of health data on campus</a:t>
            </a:r>
            <a:endParaRPr lang="en-US" sz="2400" b="0"/>
          </a:p>
          <a:p>
            <a:endParaRPr lang="en-US"/>
          </a:p>
        </p:txBody>
      </p:sp>
    </p:spTree>
    <p:extLst>
      <p:ext uri="{BB962C8B-B14F-4D97-AF65-F5344CB8AC3E}">
        <p14:creationId xmlns:p14="http://schemas.microsoft.com/office/powerpoint/2010/main" val="3661933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3C569-A434-59BA-1945-AD31EA21A6AC}"/>
              </a:ext>
            </a:extLst>
          </p:cNvPr>
          <p:cNvSpPr>
            <a:spLocks noGrp="1"/>
          </p:cNvSpPr>
          <p:nvPr>
            <p:ph type="title"/>
          </p:nvPr>
        </p:nvSpPr>
        <p:spPr/>
        <p:txBody>
          <a:bodyPr/>
          <a:lstStyle/>
          <a:p>
            <a:r>
              <a:rPr lang="en-US"/>
              <a:t>People – Strategy</a:t>
            </a:r>
          </a:p>
        </p:txBody>
      </p:sp>
      <p:sp>
        <p:nvSpPr>
          <p:cNvPr id="4" name="Footer Placeholder 3">
            <a:extLst>
              <a:ext uri="{FF2B5EF4-FFF2-40B4-BE49-F238E27FC236}">
                <a16:creationId xmlns:a16="http://schemas.microsoft.com/office/drawing/2014/main" id="{EEE9ED26-C54D-6F61-DA0D-04ACB6E6BF1D}"/>
              </a:ext>
            </a:extLst>
          </p:cNvPr>
          <p:cNvSpPr>
            <a:spLocks noGrp="1"/>
          </p:cNvSpPr>
          <p:nvPr>
            <p:ph type="ftr" sz="quarter" idx="3"/>
          </p:nvPr>
        </p:nvSpPr>
        <p:spPr/>
        <p:txBody>
          <a:bodyPr/>
          <a:lstStyle/>
          <a:p>
            <a:r>
              <a:rPr lang="en-US"/>
              <a:t>Institute for Clinical and Translational Science</a:t>
            </a:r>
            <a:endParaRPr lang="en-US" b="0"/>
          </a:p>
        </p:txBody>
      </p:sp>
      <p:cxnSp>
        <p:nvCxnSpPr>
          <p:cNvPr id="5" name="Curved Connector 4">
            <a:extLst>
              <a:ext uri="{FF2B5EF4-FFF2-40B4-BE49-F238E27FC236}">
                <a16:creationId xmlns:a16="http://schemas.microsoft.com/office/drawing/2014/main" id="{F8BA3941-5CBA-3B2B-CA67-4D1324859873}"/>
              </a:ext>
            </a:extLst>
          </p:cNvPr>
          <p:cNvCxnSpPr>
            <a:cxnSpLocks/>
            <a:stCxn id="14" idx="0"/>
            <a:endCxn id="17" idx="1"/>
          </p:cNvCxnSpPr>
          <p:nvPr/>
        </p:nvCxnSpPr>
        <p:spPr bwMode="auto">
          <a:xfrm rot="5400000" flipH="1" flipV="1">
            <a:off x="1711475" y="3017049"/>
            <a:ext cx="1790162" cy="835267"/>
          </a:xfrm>
          <a:prstGeom prst="curvedConnector2">
            <a:avLst/>
          </a:prstGeom>
          <a:solidFill>
            <a:schemeClr val="accent1"/>
          </a:solidFill>
          <a:ln w="38100" cap="flat" cmpd="sng" algn="ctr">
            <a:solidFill>
              <a:schemeClr val="bg1">
                <a:lumMod val="75000"/>
              </a:schemeClr>
            </a:solidFill>
            <a:prstDash val="sysDash"/>
            <a:round/>
            <a:headEnd type="none" w="med" len="med"/>
            <a:tailEnd type="triangle"/>
          </a:ln>
          <a:effectLst/>
        </p:spPr>
      </p:cxnSp>
      <p:grpSp>
        <p:nvGrpSpPr>
          <p:cNvPr id="6" name="Group 5">
            <a:extLst>
              <a:ext uri="{FF2B5EF4-FFF2-40B4-BE49-F238E27FC236}">
                <a16:creationId xmlns:a16="http://schemas.microsoft.com/office/drawing/2014/main" id="{5FA52A41-2854-D53E-C34D-774B99C01F4B}"/>
              </a:ext>
            </a:extLst>
          </p:cNvPr>
          <p:cNvGrpSpPr/>
          <p:nvPr/>
        </p:nvGrpSpPr>
        <p:grpSpPr>
          <a:xfrm>
            <a:off x="623423" y="1857929"/>
            <a:ext cx="1815701" cy="2378166"/>
            <a:chOff x="704685" y="901940"/>
            <a:chExt cx="1722900" cy="2152828"/>
          </a:xfrm>
        </p:grpSpPr>
        <p:pic>
          <p:nvPicPr>
            <p:cNvPr id="7" name="Picture 6" descr="Scientists icons">
              <a:extLst>
                <a:ext uri="{FF2B5EF4-FFF2-40B4-BE49-F238E27FC236}">
                  <a16:creationId xmlns:a16="http://schemas.microsoft.com/office/drawing/2014/main" id="{0A1DF99E-9278-2252-317D-CACCD38BA86D}"/>
                </a:ext>
              </a:extLst>
            </p:cNvPr>
            <p:cNvPicPr>
              <a:picLocks noChangeAspect="1"/>
            </p:cNvPicPr>
            <p:nvPr/>
          </p:nvPicPr>
          <p:blipFill>
            <a:blip r:embed="rId3"/>
            <a:stretch>
              <a:fillRect/>
            </a:stretch>
          </p:blipFill>
          <p:spPr>
            <a:xfrm>
              <a:off x="1559092" y="901940"/>
              <a:ext cx="784412" cy="784412"/>
            </a:xfrm>
            <a:prstGeom prst="rect">
              <a:avLst/>
            </a:prstGeom>
          </p:spPr>
        </p:pic>
        <p:grpSp>
          <p:nvGrpSpPr>
            <p:cNvPr id="8" name="Group 7">
              <a:extLst>
                <a:ext uri="{FF2B5EF4-FFF2-40B4-BE49-F238E27FC236}">
                  <a16:creationId xmlns:a16="http://schemas.microsoft.com/office/drawing/2014/main" id="{7AA968D3-5B57-420D-2D5A-C740F3806F03}"/>
                </a:ext>
              </a:extLst>
            </p:cNvPr>
            <p:cNvGrpSpPr/>
            <p:nvPr/>
          </p:nvGrpSpPr>
          <p:grpSpPr>
            <a:xfrm>
              <a:off x="704685" y="1063314"/>
              <a:ext cx="1722900" cy="1991454"/>
              <a:chOff x="704685" y="1063314"/>
              <a:chExt cx="1722900" cy="1991454"/>
            </a:xfrm>
          </p:grpSpPr>
          <p:pic>
            <p:nvPicPr>
              <p:cNvPr id="9" name="Picture 8" descr="Scientists icons">
                <a:extLst>
                  <a:ext uri="{FF2B5EF4-FFF2-40B4-BE49-F238E27FC236}">
                    <a16:creationId xmlns:a16="http://schemas.microsoft.com/office/drawing/2014/main" id="{8FB4C77E-6CD5-27BC-0252-CC56117E41A1}"/>
                  </a:ext>
                </a:extLst>
              </p:cNvPr>
              <p:cNvPicPr>
                <a:picLocks noChangeAspect="1"/>
              </p:cNvPicPr>
              <p:nvPr/>
            </p:nvPicPr>
            <p:blipFill>
              <a:blip r:embed="rId4"/>
              <a:stretch>
                <a:fillRect/>
              </a:stretch>
            </p:blipFill>
            <p:spPr>
              <a:xfrm>
                <a:off x="704685" y="1063314"/>
                <a:ext cx="784412" cy="784412"/>
              </a:xfrm>
              <a:prstGeom prst="rect">
                <a:avLst/>
              </a:prstGeom>
            </p:spPr>
          </p:pic>
          <p:pic>
            <p:nvPicPr>
              <p:cNvPr id="10" name="Picture 9" descr="Scientists icons">
                <a:extLst>
                  <a:ext uri="{FF2B5EF4-FFF2-40B4-BE49-F238E27FC236}">
                    <a16:creationId xmlns:a16="http://schemas.microsoft.com/office/drawing/2014/main" id="{C17EE03D-268B-F610-92C1-AB394392203A}"/>
                  </a:ext>
                </a:extLst>
              </p:cNvPr>
              <p:cNvPicPr>
                <a:picLocks noChangeAspect="1"/>
              </p:cNvPicPr>
              <p:nvPr/>
            </p:nvPicPr>
            <p:blipFill>
              <a:blip r:embed="rId5"/>
              <a:stretch>
                <a:fillRect/>
              </a:stretch>
            </p:blipFill>
            <p:spPr>
              <a:xfrm>
                <a:off x="1460239" y="1708706"/>
                <a:ext cx="784412" cy="784412"/>
              </a:xfrm>
              <a:prstGeom prst="rect">
                <a:avLst/>
              </a:prstGeom>
            </p:spPr>
          </p:pic>
          <p:pic>
            <p:nvPicPr>
              <p:cNvPr id="11" name="Picture 10" descr="Scientists icons">
                <a:extLst>
                  <a:ext uri="{FF2B5EF4-FFF2-40B4-BE49-F238E27FC236}">
                    <a16:creationId xmlns:a16="http://schemas.microsoft.com/office/drawing/2014/main" id="{889BA131-117F-A861-AA94-535AE492DCA5}"/>
                  </a:ext>
                </a:extLst>
              </p:cNvPr>
              <p:cNvPicPr>
                <a:picLocks noChangeAspect="1"/>
              </p:cNvPicPr>
              <p:nvPr/>
            </p:nvPicPr>
            <p:blipFill>
              <a:blip r:embed="rId6"/>
              <a:stretch>
                <a:fillRect/>
              </a:stretch>
            </p:blipFill>
            <p:spPr>
              <a:xfrm>
                <a:off x="774680" y="1816913"/>
                <a:ext cx="784412" cy="784412"/>
              </a:xfrm>
              <a:prstGeom prst="rect">
                <a:avLst/>
              </a:prstGeom>
            </p:spPr>
          </p:pic>
          <p:sp>
            <p:nvSpPr>
              <p:cNvPr id="12" name="TextBox 11">
                <a:extLst>
                  <a:ext uri="{FF2B5EF4-FFF2-40B4-BE49-F238E27FC236}">
                    <a16:creationId xmlns:a16="http://schemas.microsoft.com/office/drawing/2014/main" id="{1DE5F0E2-D657-6074-F3DD-F181CA74D485}"/>
                  </a:ext>
                </a:extLst>
              </p:cNvPr>
              <p:cNvSpPr txBox="1"/>
              <p:nvPr/>
            </p:nvSpPr>
            <p:spPr>
              <a:xfrm>
                <a:off x="704685" y="2700658"/>
                <a:ext cx="1722900" cy="354110"/>
              </a:xfrm>
              <a:prstGeom prst="rect">
                <a:avLst/>
              </a:prstGeom>
              <a:noFill/>
            </p:spPr>
            <p:txBody>
              <a:bodyPr wrap="none" rtlCol="0">
                <a:spAutoFit/>
              </a:bodyPr>
              <a:lstStyle/>
              <a:p>
                <a:r>
                  <a:rPr lang="en-US" sz="1400"/>
                  <a:t>$$ slice % FTE</a:t>
                </a:r>
              </a:p>
            </p:txBody>
          </p:sp>
        </p:grpSp>
      </p:grpSp>
      <p:grpSp>
        <p:nvGrpSpPr>
          <p:cNvPr id="13" name="Group 12" descr="Scientists in team science training icon">
            <a:extLst>
              <a:ext uri="{FF2B5EF4-FFF2-40B4-BE49-F238E27FC236}">
                <a16:creationId xmlns:a16="http://schemas.microsoft.com/office/drawing/2014/main" id="{563C0BDD-7B87-D820-C305-997C7600B225}"/>
              </a:ext>
            </a:extLst>
          </p:cNvPr>
          <p:cNvGrpSpPr/>
          <p:nvPr/>
        </p:nvGrpSpPr>
        <p:grpSpPr>
          <a:xfrm>
            <a:off x="829033" y="4329763"/>
            <a:ext cx="2798993" cy="1816578"/>
            <a:chOff x="2365020" y="1191843"/>
            <a:chExt cx="2059522" cy="1336653"/>
          </a:xfrm>
        </p:grpSpPr>
        <p:pic>
          <p:nvPicPr>
            <p:cNvPr id="14" name="Picture 13" descr="Team Science Training">
              <a:extLst>
                <a:ext uri="{FF2B5EF4-FFF2-40B4-BE49-F238E27FC236}">
                  <a16:creationId xmlns:a16="http://schemas.microsoft.com/office/drawing/2014/main" id="{8AA5C165-B9DD-A786-4C5F-03FB59AAFCBC}"/>
                </a:ext>
              </a:extLst>
            </p:cNvPr>
            <p:cNvPicPr>
              <a:picLocks noChangeAspect="1"/>
            </p:cNvPicPr>
            <p:nvPr/>
          </p:nvPicPr>
          <p:blipFill>
            <a:blip r:embed="rId7"/>
            <a:stretch>
              <a:fillRect/>
            </a:stretch>
          </p:blipFill>
          <p:spPr>
            <a:xfrm>
              <a:off x="2828825" y="1191843"/>
              <a:ext cx="1073626" cy="1073626"/>
            </a:xfrm>
            <a:prstGeom prst="rect">
              <a:avLst/>
            </a:prstGeom>
          </p:spPr>
        </p:pic>
        <p:sp>
          <p:nvSpPr>
            <p:cNvPr id="15" name="TextBox 14">
              <a:extLst>
                <a:ext uri="{FF2B5EF4-FFF2-40B4-BE49-F238E27FC236}">
                  <a16:creationId xmlns:a16="http://schemas.microsoft.com/office/drawing/2014/main" id="{9D4A8A6E-3A52-2886-81F0-7B586A051C10}"/>
                </a:ext>
              </a:extLst>
            </p:cNvPr>
            <p:cNvSpPr txBox="1"/>
            <p:nvPr/>
          </p:nvSpPr>
          <p:spPr>
            <a:xfrm>
              <a:off x="2365020" y="2220719"/>
              <a:ext cx="2059522" cy="307777"/>
            </a:xfrm>
            <a:prstGeom prst="rect">
              <a:avLst/>
            </a:prstGeom>
            <a:noFill/>
          </p:spPr>
          <p:txBody>
            <a:bodyPr wrap="square" rtlCol="0">
              <a:spAutoFit/>
            </a:bodyPr>
            <a:lstStyle/>
            <a:p>
              <a:pPr algn="ctr"/>
              <a:r>
                <a:rPr lang="en-US" sz="1400"/>
                <a:t>Team Science Training</a:t>
              </a:r>
            </a:p>
          </p:txBody>
        </p:sp>
      </p:grpSp>
      <p:grpSp>
        <p:nvGrpSpPr>
          <p:cNvPr id="16" name="Group 15">
            <a:extLst>
              <a:ext uri="{FF2B5EF4-FFF2-40B4-BE49-F238E27FC236}">
                <a16:creationId xmlns:a16="http://schemas.microsoft.com/office/drawing/2014/main" id="{55EF0B46-0291-7E08-EB6E-CA5774F29487}"/>
              </a:ext>
            </a:extLst>
          </p:cNvPr>
          <p:cNvGrpSpPr/>
          <p:nvPr/>
        </p:nvGrpSpPr>
        <p:grpSpPr>
          <a:xfrm>
            <a:off x="2841014" y="1885389"/>
            <a:ext cx="1748033" cy="1817542"/>
            <a:chOff x="4266669" y="1081952"/>
            <a:chExt cx="1289135" cy="1415446"/>
          </a:xfrm>
        </p:grpSpPr>
        <p:pic>
          <p:nvPicPr>
            <p:cNvPr id="17" name="Picture 16" descr="Light Bulb  icon">
              <a:extLst>
                <a:ext uri="{FF2B5EF4-FFF2-40B4-BE49-F238E27FC236}">
                  <a16:creationId xmlns:a16="http://schemas.microsoft.com/office/drawing/2014/main" id="{0E3B55DF-6BE9-9CD3-1341-292F780C412A}"/>
                </a:ext>
              </a:extLst>
            </p:cNvPr>
            <p:cNvPicPr>
              <a:picLocks noChangeAspect="1"/>
            </p:cNvPicPr>
            <p:nvPr/>
          </p:nvPicPr>
          <p:blipFill>
            <a:blip r:embed="rId8"/>
            <a:stretch>
              <a:fillRect/>
            </a:stretch>
          </p:blipFill>
          <p:spPr>
            <a:xfrm>
              <a:off x="4401757" y="1081952"/>
              <a:ext cx="1018960" cy="1018960"/>
            </a:xfrm>
            <a:prstGeom prst="rect">
              <a:avLst/>
            </a:prstGeom>
          </p:spPr>
        </p:pic>
        <p:sp>
          <p:nvSpPr>
            <p:cNvPr id="18" name="TextBox 17">
              <a:extLst>
                <a:ext uri="{FF2B5EF4-FFF2-40B4-BE49-F238E27FC236}">
                  <a16:creationId xmlns:a16="http://schemas.microsoft.com/office/drawing/2014/main" id="{532EA1A7-3C63-93C9-3AF8-F39B7EC8D6D1}"/>
                </a:ext>
              </a:extLst>
            </p:cNvPr>
            <p:cNvSpPr txBox="1"/>
            <p:nvPr/>
          </p:nvSpPr>
          <p:spPr>
            <a:xfrm>
              <a:off x="4266669" y="2189621"/>
              <a:ext cx="1289135" cy="307777"/>
            </a:xfrm>
            <a:prstGeom prst="rect">
              <a:avLst/>
            </a:prstGeom>
            <a:noFill/>
          </p:spPr>
          <p:txBody>
            <a:bodyPr wrap="none" rtlCol="0">
              <a:spAutoFit/>
            </a:bodyPr>
            <a:lstStyle/>
            <a:p>
              <a:pPr algn="ctr"/>
              <a:r>
                <a:rPr lang="en-US" sz="1400"/>
                <a:t>Brainstorming</a:t>
              </a:r>
            </a:p>
          </p:txBody>
        </p:sp>
      </p:grpSp>
      <p:grpSp>
        <p:nvGrpSpPr>
          <p:cNvPr id="19" name="Group 18">
            <a:extLst>
              <a:ext uri="{FF2B5EF4-FFF2-40B4-BE49-F238E27FC236}">
                <a16:creationId xmlns:a16="http://schemas.microsoft.com/office/drawing/2014/main" id="{B9EB2791-A323-557A-CD05-CA42ADF3C0FF}"/>
              </a:ext>
            </a:extLst>
          </p:cNvPr>
          <p:cNvGrpSpPr/>
          <p:nvPr/>
        </p:nvGrpSpPr>
        <p:grpSpPr>
          <a:xfrm>
            <a:off x="3309583" y="4528259"/>
            <a:ext cx="1445306" cy="1496898"/>
            <a:chOff x="5452966" y="1319746"/>
            <a:chExt cx="1445306" cy="1496898"/>
          </a:xfrm>
        </p:grpSpPr>
        <p:pic>
          <p:nvPicPr>
            <p:cNvPr id="20" name="Picture 19" descr="Clipboard representing feedback and gaps icon">
              <a:extLst>
                <a:ext uri="{FF2B5EF4-FFF2-40B4-BE49-F238E27FC236}">
                  <a16:creationId xmlns:a16="http://schemas.microsoft.com/office/drawing/2014/main" id="{863F567E-38A5-DD75-E6A2-4D7B6A430B58}"/>
                </a:ext>
              </a:extLst>
            </p:cNvPr>
            <p:cNvPicPr>
              <a:picLocks noChangeAspect="1"/>
            </p:cNvPicPr>
            <p:nvPr/>
          </p:nvPicPr>
          <p:blipFill>
            <a:blip r:embed="rId9"/>
            <a:stretch>
              <a:fillRect/>
            </a:stretch>
          </p:blipFill>
          <p:spPr>
            <a:xfrm>
              <a:off x="5808785" y="1319746"/>
              <a:ext cx="775249" cy="775249"/>
            </a:xfrm>
            <a:prstGeom prst="rect">
              <a:avLst/>
            </a:prstGeom>
          </p:spPr>
        </p:pic>
        <p:sp>
          <p:nvSpPr>
            <p:cNvPr id="21" name="TextBox 20">
              <a:extLst>
                <a:ext uri="{FF2B5EF4-FFF2-40B4-BE49-F238E27FC236}">
                  <a16:creationId xmlns:a16="http://schemas.microsoft.com/office/drawing/2014/main" id="{242515E7-1912-80C0-F77F-AD79BA1B3877}"/>
                </a:ext>
              </a:extLst>
            </p:cNvPr>
            <p:cNvSpPr txBox="1"/>
            <p:nvPr/>
          </p:nvSpPr>
          <p:spPr>
            <a:xfrm>
              <a:off x="5452966" y="2077980"/>
              <a:ext cx="1445306" cy="738664"/>
            </a:xfrm>
            <a:prstGeom prst="rect">
              <a:avLst/>
            </a:prstGeom>
            <a:noFill/>
          </p:spPr>
          <p:txBody>
            <a:bodyPr wrap="square" rtlCol="0">
              <a:spAutoFit/>
            </a:bodyPr>
            <a:lstStyle/>
            <a:p>
              <a:pPr algn="ctr"/>
              <a:r>
                <a:rPr lang="en-US" sz="1400"/>
                <a:t>Feedback &amp; Specific </a:t>
              </a:r>
            </a:p>
            <a:p>
              <a:pPr algn="ctr"/>
              <a:r>
                <a:rPr lang="en-US" sz="1400"/>
                <a:t>Gaps</a:t>
              </a:r>
            </a:p>
          </p:txBody>
        </p:sp>
      </p:grpSp>
      <p:grpSp>
        <p:nvGrpSpPr>
          <p:cNvPr id="22" name="Group 21">
            <a:extLst>
              <a:ext uri="{FF2B5EF4-FFF2-40B4-BE49-F238E27FC236}">
                <a16:creationId xmlns:a16="http://schemas.microsoft.com/office/drawing/2014/main" id="{6876B040-189B-E5C0-D489-12EE4F5360B3}"/>
              </a:ext>
            </a:extLst>
          </p:cNvPr>
          <p:cNvGrpSpPr/>
          <p:nvPr/>
        </p:nvGrpSpPr>
        <p:grpSpPr>
          <a:xfrm>
            <a:off x="4641990" y="1364185"/>
            <a:ext cx="2020966" cy="2454175"/>
            <a:chOff x="7163064" y="1894519"/>
            <a:chExt cx="1558349" cy="1892393"/>
          </a:xfrm>
        </p:grpSpPr>
        <p:pic>
          <p:nvPicPr>
            <p:cNvPr id="23" name="Picture 22" descr="Icons representing the health science colleges, dentists, medicine, nursing, public health and pharmacy">
              <a:extLst>
                <a:ext uri="{FF2B5EF4-FFF2-40B4-BE49-F238E27FC236}">
                  <a16:creationId xmlns:a16="http://schemas.microsoft.com/office/drawing/2014/main" id="{A19D1D16-2D1B-B9D7-7496-3FB4CA38D58B}"/>
                </a:ext>
              </a:extLst>
            </p:cNvPr>
            <p:cNvPicPr>
              <a:picLocks noChangeAspect="1"/>
            </p:cNvPicPr>
            <p:nvPr/>
          </p:nvPicPr>
          <p:blipFill>
            <a:blip r:embed="rId10"/>
            <a:stretch>
              <a:fillRect/>
            </a:stretch>
          </p:blipFill>
          <p:spPr>
            <a:xfrm>
              <a:off x="7695587" y="2357735"/>
              <a:ext cx="505300" cy="505300"/>
            </a:xfrm>
            <a:prstGeom prst="rect">
              <a:avLst/>
            </a:prstGeom>
          </p:spPr>
        </p:pic>
        <p:pic>
          <p:nvPicPr>
            <p:cNvPr id="24" name="Picture 23" descr="Icons representing the health science colleges, dentists, medicine, nursing, public health and pharmacy">
              <a:extLst>
                <a:ext uri="{FF2B5EF4-FFF2-40B4-BE49-F238E27FC236}">
                  <a16:creationId xmlns:a16="http://schemas.microsoft.com/office/drawing/2014/main" id="{23EC5461-D4A2-51A5-E71B-3B90961A09F3}"/>
                </a:ext>
              </a:extLst>
            </p:cNvPr>
            <p:cNvPicPr>
              <a:picLocks noChangeAspect="1"/>
            </p:cNvPicPr>
            <p:nvPr/>
          </p:nvPicPr>
          <p:blipFill>
            <a:blip r:embed="rId11"/>
            <a:stretch>
              <a:fillRect/>
            </a:stretch>
          </p:blipFill>
          <p:spPr>
            <a:xfrm>
              <a:off x="8200886" y="2176776"/>
              <a:ext cx="520527" cy="520527"/>
            </a:xfrm>
            <a:prstGeom prst="rect">
              <a:avLst/>
            </a:prstGeom>
          </p:spPr>
        </p:pic>
        <p:pic>
          <p:nvPicPr>
            <p:cNvPr id="25" name="Picture 24" descr="Icons representing the health science colleges, dentists, medicine, nursing, public health and pharmacy">
              <a:extLst>
                <a:ext uri="{FF2B5EF4-FFF2-40B4-BE49-F238E27FC236}">
                  <a16:creationId xmlns:a16="http://schemas.microsoft.com/office/drawing/2014/main" id="{DE45976F-9798-7EB3-431A-8BDC21E3B90C}"/>
                </a:ext>
              </a:extLst>
            </p:cNvPr>
            <p:cNvPicPr>
              <a:picLocks noChangeAspect="1"/>
            </p:cNvPicPr>
            <p:nvPr/>
          </p:nvPicPr>
          <p:blipFill>
            <a:blip r:embed="rId12"/>
            <a:stretch>
              <a:fillRect/>
            </a:stretch>
          </p:blipFill>
          <p:spPr>
            <a:xfrm>
              <a:off x="7163064" y="2193071"/>
              <a:ext cx="618686" cy="618686"/>
            </a:xfrm>
            <a:prstGeom prst="rect">
              <a:avLst/>
            </a:prstGeom>
          </p:spPr>
        </p:pic>
        <p:pic>
          <p:nvPicPr>
            <p:cNvPr id="26" name="Picture 25" descr="Icons representing the health science colleges, dentists, medicine, nursing, public health and pharmacy">
              <a:extLst>
                <a:ext uri="{FF2B5EF4-FFF2-40B4-BE49-F238E27FC236}">
                  <a16:creationId xmlns:a16="http://schemas.microsoft.com/office/drawing/2014/main" id="{95422007-244E-A642-4431-DC56EA9CCDC0}"/>
                </a:ext>
              </a:extLst>
            </p:cNvPr>
            <p:cNvPicPr>
              <a:picLocks noChangeAspect="1"/>
            </p:cNvPicPr>
            <p:nvPr/>
          </p:nvPicPr>
          <p:blipFill>
            <a:blip r:embed="rId13"/>
            <a:stretch>
              <a:fillRect/>
            </a:stretch>
          </p:blipFill>
          <p:spPr>
            <a:xfrm>
              <a:off x="8036876" y="2748587"/>
              <a:ext cx="561134" cy="561134"/>
            </a:xfrm>
            <a:prstGeom prst="rect">
              <a:avLst/>
            </a:prstGeom>
          </p:spPr>
        </p:pic>
        <p:pic>
          <p:nvPicPr>
            <p:cNvPr id="27" name="Picture 26" descr="Icons representing the health science colleges, dentists, medicine, nursing, public health and pharmacy">
              <a:extLst>
                <a:ext uri="{FF2B5EF4-FFF2-40B4-BE49-F238E27FC236}">
                  <a16:creationId xmlns:a16="http://schemas.microsoft.com/office/drawing/2014/main" id="{BA89D5EB-22E5-205D-19FB-363520F6F0C0}"/>
                </a:ext>
              </a:extLst>
            </p:cNvPr>
            <p:cNvPicPr>
              <a:picLocks noChangeAspect="1"/>
            </p:cNvPicPr>
            <p:nvPr/>
          </p:nvPicPr>
          <p:blipFill>
            <a:blip r:embed="rId14"/>
            <a:stretch>
              <a:fillRect/>
            </a:stretch>
          </p:blipFill>
          <p:spPr>
            <a:xfrm>
              <a:off x="7356662" y="2757815"/>
              <a:ext cx="561134" cy="561134"/>
            </a:xfrm>
            <a:prstGeom prst="rect">
              <a:avLst/>
            </a:prstGeom>
          </p:spPr>
        </p:pic>
        <p:pic>
          <p:nvPicPr>
            <p:cNvPr id="28" name="Picture 27" descr="Icons representing the health science colleges, dentists, medicine, nursing, public health and pharmacy">
              <a:extLst>
                <a:ext uri="{FF2B5EF4-FFF2-40B4-BE49-F238E27FC236}">
                  <a16:creationId xmlns:a16="http://schemas.microsoft.com/office/drawing/2014/main" id="{3CE68ECB-C3DE-DC68-BEC3-3F5F33837C3C}"/>
                </a:ext>
              </a:extLst>
            </p:cNvPr>
            <p:cNvPicPr>
              <a:picLocks noChangeAspect="1"/>
            </p:cNvPicPr>
            <p:nvPr/>
          </p:nvPicPr>
          <p:blipFill>
            <a:blip r:embed="rId15"/>
            <a:stretch>
              <a:fillRect/>
            </a:stretch>
          </p:blipFill>
          <p:spPr>
            <a:xfrm>
              <a:off x="7714891" y="1894519"/>
              <a:ext cx="446680" cy="446680"/>
            </a:xfrm>
            <a:prstGeom prst="rect">
              <a:avLst/>
            </a:prstGeom>
          </p:spPr>
        </p:pic>
        <p:sp>
          <p:nvSpPr>
            <p:cNvPr id="29" name="TextBox 28">
              <a:extLst>
                <a:ext uri="{FF2B5EF4-FFF2-40B4-BE49-F238E27FC236}">
                  <a16:creationId xmlns:a16="http://schemas.microsoft.com/office/drawing/2014/main" id="{1B68DB78-F02C-B46F-423B-BF1EDF790862}"/>
                </a:ext>
              </a:extLst>
            </p:cNvPr>
            <p:cNvSpPr txBox="1"/>
            <p:nvPr/>
          </p:nvSpPr>
          <p:spPr>
            <a:xfrm>
              <a:off x="7347418" y="3263692"/>
              <a:ext cx="1201612" cy="523220"/>
            </a:xfrm>
            <a:prstGeom prst="rect">
              <a:avLst/>
            </a:prstGeom>
            <a:noFill/>
          </p:spPr>
          <p:txBody>
            <a:bodyPr wrap="square" rtlCol="0">
              <a:spAutoFit/>
            </a:bodyPr>
            <a:lstStyle/>
            <a:p>
              <a:pPr algn="ctr"/>
              <a:r>
                <a:rPr lang="en-US" sz="1400"/>
                <a:t>Formation: </a:t>
              </a:r>
            </a:p>
            <a:p>
              <a:pPr algn="ctr"/>
              <a:r>
                <a:rPr lang="en-US" sz="1400"/>
                <a:t>IAI* Team</a:t>
              </a:r>
            </a:p>
          </p:txBody>
        </p:sp>
      </p:grpSp>
      <p:grpSp>
        <p:nvGrpSpPr>
          <p:cNvPr id="30" name="Group 29">
            <a:extLst>
              <a:ext uri="{FF2B5EF4-FFF2-40B4-BE49-F238E27FC236}">
                <a16:creationId xmlns:a16="http://schemas.microsoft.com/office/drawing/2014/main" id="{733A70C9-4B45-42B6-DAEF-E1ACC48BA805}"/>
              </a:ext>
            </a:extLst>
          </p:cNvPr>
          <p:cNvGrpSpPr/>
          <p:nvPr/>
        </p:nvGrpSpPr>
        <p:grpSpPr>
          <a:xfrm>
            <a:off x="7348513" y="1674078"/>
            <a:ext cx="1933512" cy="1594395"/>
            <a:chOff x="3645935" y="3102733"/>
            <a:chExt cx="1379846" cy="1154548"/>
          </a:xfrm>
        </p:grpSpPr>
        <p:pic>
          <p:nvPicPr>
            <p:cNvPr id="31" name="Picture 30" descr="Icon representing formal training">
              <a:extLst>
                <a:ext uri="{FF2B5EF4-FFF2-40B4-BE49-F238E27FC236}">
                  <a16:creationId xmlns:a16="http://schemas.microsoft.com/office/drawing/2014/main" id="{ACA57A6F-89B0-8CD9-E552-88EC47B8BCFF}"/>
                </a:ext>
              </a:extLst>
            </p:cNvPr>
            <p:cNvPicPr>
              <a:picLocks noChangeAspect="1"/>
            </p:cNvPicPr>
            <p:nvPr/>
          </p:nvPicPr>
          <p:blipFill>
            <a:blip r:embed="rId16"/>
            <a:stretch>
              <a:fillRect/>
            </a:stretch>
          </p:blipFill>
          <p:spPr>
            <a:xfrm>
              <a:off x="3839534" y="3102733"/>
              <a:ext cx="901940" cy="901940"/>
            </a:xfrm>
            <a:prstGeom prst="rect">
              <a:avLst/>
            </a:prstGeom>
          </p:spPr>
        </p:pic>
        <p:sp>
          <p:nvSpPr>
            <p:cNvPr id="32" name="TextBox 31">
              <a:extLst>
                <a:ext uri="{FF2B5EF4-FFF2-40B4-BE49-F238E27FC236}">
                  <a16:creationId xmlns:a16="http://schemas.microsoft.com/office/drawing/2014/main" id="{939246F2-B6BC-3533-949B-6E20F14CCA47}"/>
                </a:ext>
              </a:extLst>
            </p:cNvPr>
            <p:cNvSpPr txBox="1"/>
            <p:nvPr/>
          </p:nvSpPr>
          <p:spPr>
            <a:xfrm>
              <a:off x="3645935" y="4034411"/>
              <a:ext cx="1379846" cy="222870"/>
            </a:xfrm>
            <a:prstGeom prst="rect">
              <a:avLst/>
            </a:prstGeom>
            <a:noFill/>
          </p:spPr>
          <p:txBody>
            <a:bodyPr wrap="square" rtlCol="0">
              <a:spAutoFit/>
            </a:bodyPr>
            <a:lstStyle/>
            <a:p>
              <a:pPr algn="ctr"/>
              <a:r>
                <a:rPr lang="en-US" sz="1400"/>
                <a:t>Formal Training</a:t>
              </a:r>
            </a:p>
          </p:txBody>
        </p:sp>
      </p:grpSp>
      <p:grpSp>
        <p:nvGrpSpPr>
          <p:cNvPr id="33" name="Group 32">
            <a:extLst>
              <a:ext uri="{FF2B5EF4-FFF2-40B4-BE49-F238E27FC236}">
                <a16:creationId xmlns:a16="http://schemas.microsoft.com/office/drawing/2014/main" id="{5BA11CBB-A46C-E342-54D7-D107AD9B3BDC}"/>
              </a:ext>
            </a:extLst>
          </p:cNvPr>
          <p:cNvGrpSpPr/>
          <p:nvPr/>
        </p:nvGrpSpPr>
        <p:grpSpPr>
          <a:xfrm>
            <a:off x="6712586" y="4329763"/>
            <a:ext cx="2354064" cy="2476554"/>
            <a:chOff x="5420717" y="3085977"/>
            <a:chExt cx="1289135" cy="1442389"/>
          </a:xfrm>
        </p:grpSpPr>
        <p:pic>
          <p:nvPicPr>
            <p:cNvPr id="34" name="Picture 33" descr="Icon representing experiential learning">
              <a:extLst>
                <a:ext uri="{FF2B5EF4-FFF2-40B4-BE49-F238E27FC236}">
                  <a16:creationId xmlns:a16="http://schemas.microsoft.com/office/drawing/2014/main" id="{E8D4DB65-66DF-C0CB-F3D6-546AABE359AD}"/>
                </a:ext>
              </a:extLst>
            </p:cNvPr>
            <p:cNvPicPr>
              <a:picLocks noChangeAspect="1"/>
            </p:cNvPicPr>
            <p:nvPr/>
          </p:nvPicPr>
          <p:blipFill>
            <a:blip r:embed="rId17"/>
            <a:stretch>
              <a:fillRect/>
            </a:stretch>
          </p:blipFill>
          <p:spPr>
            <a:xfrm>
              <a:off x="5627884" y="3085977"/>
              <a:ext cx="901687" cy="901687"/>
            </a:xfrm>
            <a:prstGeom prst="rect">
              <a:avLst/>
            </a:prstGeom>
          </p:spPr>
        </p:pic>
        <p:sp>
          <p:nvSpPr>
            <p:cNvPr id="35" name="TextBox 34">
              <a:extLst>
                <a:ext uri="{FF2B5EF4-FFF2-40B4-BE49-F238E27FC236}">
                  <a16:creationId xmlns:a16="http://schemas.microsoft.com/office/drawing/2014/main" id="{9A52BF15-0B86-CF75-DFF0-7998C09B33DD}"/>
                </a:ext>
              </a:extLst>
            </p:cNvPr>
            <p:cNvSpPr txBox="1"/>
            <p:nvPr/>
          </p:nvSpPr>
          <p:spPr>
            <a:xfrm>
              <a:off x="5420717" y="4005146"/>
              <a:ext cx="1289135" cy="523220"/>
            </a:xfrm>
            <a:prstGeom prst="rect">
              <a:avLst/>
            </a:prstGeom>
            <a:noFill/>
          </p:spPr>
          <p:txBody>
            <a:bodyPr wrap="square" rtlCol="0">
              <a:spAutoFit/>
            </a:bodyPr>
            <a:lstStyle/>
            <a:p>
              <a:pPr algn="ctr"/>
              <a:r>
                <a:rPr lang="en-US" sz="1400"/>
                <a:t>Experiential </a:t>
              </a:r>
            </a:p>
            <a:p>
              <a:pPr algn="ctr"/>
              <a:r>
                <a:rPr lang="en-US" sz="1400"/>
                <a:t>Leaning</a:t>
              </a:r>
            </a:p>
          </p:txBody>
        </p:sp>
      </p:grpSp>
      <p:pic>
        <p:nvPicPr>
          <p:cNvPr id="37" name="Picture 36" descr="Shape&#10;&#10;Description automatically generated with low confidence">
            <a:extLst>
              <a:ext uri="{FF2B5EF4-FFF2-40B4-BE49-F238E27FC236}">
                <a16:creationId xmlns:a16="http://schemas.microsoft.com/office/drawing/2014/main" id="{0D698408-D325-E27C-4EE0-5028ADD9AD3F}"/>
              </a:ext>
            </a:extLst>
          </p:cNvPr>
          <p:cNvPicPr>
            <a:picLocks noChangeAspect="1"/>
          </p:cNvPicPr>
          <p:nvPr/>
        </p:nvPicPr>
        <p:blipFill>
          <a:blip r:embed="rId18"/>
          <a:stretch>
            <a:fillRect/>
          </a:stretch>
        </p:blipFill>
        <p:spPr>
          <a:xfrm>
            <a:off x="5609182" y="4761540"/>
            <a:ext cx="1093063" cy="1005840"/>
          </a:xfrm>
          <a:prstGeom prst="rect">
            <a:avLst/>
          </a:prstGeom>
        </p:spPr>
      </p:pic>
      <p:sp>
        <p:nvSpPr>
          <p:cNvPr id="38" name="TextBox 37">
            <a:extLst>
              <a:ext uri="{FF2B5EF4-FFF2-40B4-BE49-F238E27FC236}">
                <a16:creationId xmlns:a16="http://schemas.microsoft.com/office/drawing/2014/main" id="{56CC23FF-2224-3490-70EA-4444F124E047}"/>
              </a:ext>
            </a:extLst>
          </p:cNvPr>
          <p:cNvSpPr txBox="1"/>
          <p:nvPr/>
        </p:nvSpPr>
        <p:spPr>
          <a:xfrm>
            <a:off x="5196549" y="5042959"/>
            <a:ext cx="1925005" cy="461665"/>
          </a:xfrm>
          <a:prstGeom prst="rect">
            <a:avLst/>
          </a:prstGeom>
          <a:noFill/>
        </p:spPr>
        <p:txBody>
          <a:bodyPr wrap="square" rtlCol="0">
            <a:spAutoFit/>
          </a:bodyPr>
          <a:lstStyle/>
          <a:p>
            <a:pPr algn="ctr"/>
            <a:r>
              <a:rPr lang="en-US" sz="1200"/>
              <a:t>Continuous </a:t>
            </a:r>
          </a:p>
          <a:p>
            <a:pPr algn="ctr"/>
            <a:r>
              <a:rPr lang="en-US" sz="1200"/>
              <a:t>Feedback </a:t>
            </a:r>
          </a:p>
        </p:txBody>
      </p:sp>
      <p:cxnSp>
        <p:nvCxnSpPr>
          <p:cNvPr id="39" name="Curved Connector 38">
            <a:extLst>
              <a:ext uri="{FF2B5EF4-FFF2-40B4-BE49-F238E27FC236}">
                <a16:creationId xmlns:a16="http://schemas.microsoft.com/office/drawing/2014/main" id="{7AC92FCA-F53A-0C30-DF82-AB37B88F9584}"/>
              </a:ext>
            </a:extLst>
          </p:cNvPr>
          <p:cNvCxnSpPr>
            <a:cxnSpLocks/>
            <a:stCxn id="12" idx="1"/>
            <a:endCxn id="14" idx="1"/>
          </p:cNvCxnSpPr>
          <p:nvPr/>
        </p:nvCxnSpPr>
        <p:spPr bwMode="auto">
          <a:xfrm rot="10800000" flipH="1" flipV="1">
            <a:off x="623423" y="4040507"/>
            <a:ext cx="835944" cy="1018811"/>
          </a:xfrm>
          <a:prstGeom prst="curvedConnector3">
            <a:avLst>
              <a:gd name="adj1" fmla="val -27346"/>
            </a:avLst>
          </a:prstGeom>
          <a:solidFill>
            <a:schemeClr val="accent1"/>
          </a:solidFill>
          <a:ln w="38100" cap="flat" cmpd="sng" algn="ctr">
            <a:solidFill>
              <a:schemeClr val="bg1">
                <a:lumMod val="75000"/>
              </a:schemeClr>
            </a:solidFill>
            <a:prstDash val="sysDash"/>
            <a:round/>
            <a:headEnd type="none" w="med" len="med"/>
            <a:tailEnd type="triangle"/>
          </a:ln>
          <a:effectLst/>
        </p:spPr>
      </p:cxnSp>
      <p:cxnSp>
        <p:nvCxnSpPr>
          <p:cNvPr id="40" name="Curved Connector 39">
            <a:extLst>
              <a:ext uri="{FF2B5EF4-FFF2-40B4-BE49-F238E27FC236}">
                <a16:creationId xmlns:a16="http://schemas.microsoft.com/office/drawing/2014/main" id="{3FE0DA2B-1B91-75C3-93CC-CC62996500AD}"/>
              </a:ext>
            </a:extLst>
          </p:cNvPr>
          <p:cNvCxnSpPr>
            <a:cxnSpLocks/>
            <a:stCxn id="18" idx="2"/>
            <a:endCxn id="20" idx="0"/>
          </p:cNvCxnSpPr>
          <p:nvPr/>
        </p:nvCxnSpPr>
        <p:spPr bwMode="auto">
          <a:xfrm rot="16200000" flipH="1">
            <a:off x="3471365" y="3946597"/>
            <a:ext cx="825328" cy="337996"/>
          </a:xfrm>
          <a:prstGeom prst="curvedConnector3">
            <a:avLst>
              <a:gd name="adj1" fmla="val 50000"/>
            </a:avLst>
          </a:prstGeom>
          <a:solidFill>
            <a:schemeClr val="accent1"/>
          </a:solidFill>
          <a:ln w="38100" cap="flat" cmpd="sng" algn="ctr">
            <a:solidFill>
              <a:schemeClr val="bg1">
                <a:lumMod val="75000"/>
              </a:schemeClr>
            </a:solidFill>
            <a:prstDash val="sysDash"/>
            <a:round/>
            <a:headEnd type="none" w="med" len="med"/>
            <a:tailEnd type="triangle"/>
          </a:ln>
          <a:effectLst/>
        </p:spPr>
      </p:cxnSp>
      <p:cxnSp>
        <p:nvCxnSpPr>
          <p:cNvPr id="41" name="Curved Connector 40">
            <a:extLst>
              <a:ext uri="{FF2B5EF4-FFF2-40B4-BE49-F238E27FC236}">
                <a16:creationId xmlns:a16="http://schemas.microsoft.com/office/drawing/2014/main" id="{1CB5BC3F-29C3-DA79-5A31-7CE35FE3F565}"/>
              </a:ext>
            </a:extLst>
          </p:cNvPr>
          <p:cNvCxnSpPr>
            <a:cxnSpLocks/>
            <a:stCxn id="20" idx="3"/>
            <a:endCxn id="29" idx="2"/>
          </p:cNvCxnSpPr>
          <p:nvPr/>
        </p:nvCxnSpPr>
        <p:spPr bwMode="auto">
          <a:xfrm flipV="1">
            <a:off x="4440651" y="3818360"/>
            <a:ext cx="1219585" cy="1097524"/>
          </a:xfrm>
          <a:prstGeom prst="curvedConnector2">
            <a:avLst/>
          </a:prstGeom>
          <a:solidFill>
            <a:schemeClr val="accent1"/>
          </a:solidFill>
          <a:ln w="38100" cap="flat" cmpd="sng" algn="ctr">
            <a:solidFill>
              <a:schemeClr val="bg1">
                <a:lumMod val="75000"/>
              </a:schemeClr>
            </a:solidFill>
            <a:prstDash val="sysDash"/>
            <a:round/>
            <a:headEnd type="none" w="med" len="med"/>
            <a:tailEnd type="triangle"/>
          </a:ln>
          <a:effectLst/>
        </p:spPr>
      </p:cxnSp>
      <p:cxnSp>
        <p:nvCxnSpPr>
          <p:cNvPr id="42" name="Curved Connector 41">
            <a:extLst>
              <a:ext uri="{FF2B5EF4-FFF2-40B4-BE49-F238E27FC236}">
                <a16:creationId xmlns:a16="http://schemas.microsoft.com/office/drawing/2014/main" id="{14CC17DF-B1A2-53F5-C0F0-7A2283F7D7D8}"/>
              </a:ext>
            </a:extLst>
          </p:cNvPr>
          <p:cNvCxnSpPr>
            <a:cxnSpLocks/>
            <a:stCxn id="29" idx="3"/>
            <a:endCxn id="34" idx="1"/>
          </p:cNvCxnSpPr>
          <p:nvPr/>
        </p:nvCxnSpPr>
        <p:spPr bwMode="auto">
          <a:xfrm>
            <a:off x="6439399" y="3479088"/>
            <a:ext cx="651491" cy="1624765"/>
          </a:xfrm>
          <a:prstGeom prst="curvedConnector3">
            <a:avLst>
              <a:gd name="adj1" fmla="val 50000"/>
            </a:avLst>
          </a:prstGeom>
          <a:solidFill>
            <a:schemeClr val="accent1"/>
          </a:solidFill>
          <a:ln w="38100" cap="flat" cmpd="sng" algn="ctr">
            <a:solidFill>
              <a:schemeClr val="bg1">
                <a:lumMod val="75000"/>
              </a:schemeClr>
            </a:solidFill>
            <a:prstDash val="sysDash"/>
            <a:round/>
            <a:headEnd type="none" w="med" len="med"/>
            <a:tailEnd type="triangle"/>
          </a:ln>
          <a:effectLst/>
        </p:spPr>
      </p:cxnSp>
      <p:cxnSp>
        <p:nvCxnSpPr>
          <p:cNvPr id="43" name="Curved Connector 42">
            <a:extLst>
              <a:ext uri="{FF2B5EF4-FFF2-40B4-BE49-F238E27FC236}">
                <a16:creationId xmlns:a16="http://schemas.microsoft.com/office/drawing/2014/main" id="{52BD9D9D-2518-AFE7-5FA1-92FF0F1052F8}"/>
              </a:ext>
            </a:extLst>
          </p:cNvPr>
          <p:cNvCxnSpPr>
            <a:cxnSpLocks/>
            <a:stCxn id="34" idx="0"/>
            <a:endCxn id="31" idx="1"/>
          </p:cNvCxnSpPr>
          <p:nvPr/>
        </p:nvCxnSpPr>
        <p:spPr bwMode="auto">
          <a:xfrm rot="16200000" flipV="1">
            <a:off x="6750527" y="3166122"/>
            <a:ext cx="2032909" cy="294373"/>
          </a:xfrm>
          <a:prstGeom prst="curvedConnector4">
            <a:avLst>
              <a:gd name="adj1" fmla="val 34683"/>
              <a:gd name="adj2" fmla="val 357328"/>
            </a:avLst>
          </a:prstGeom>
          <a:solidFill>
            <a:schemeClr val="accent1"/>
          </a:solidFill>
          <a:ln w="38100" cap="flat" cmpd="sng" algn="ctr">
            <a:solidFill>
              <a:schemeClr val="bg1">
                <a:lumMod val="75000"/>
              </a:schemeClr>
            </a:solidFill>
            <a:prstDash val="sysDash"/>
            <a:round/>
            <a:headEnd type="none" w="med" len="med"/>
            <a:tailEnd type="triangle"/>
          </a:ln>
          <a:effectLst/>
        </p:spPr>
      </p:cxnSp>
      <p:pic>
        <p:nvPicPr>
          <p:cNvPr id="44" name="Picture 43" descr="Shape&#10;&#10;Description automatically generated with low confidence">
            <a:extLst>
              <a:ext uri="{FF2B5EF4-FFF2-40B4-BE49-F238E27FC236}">
                <a16:creationId xmlns:a16="http://schemas.microsoft.com/office/drawing/2014/main" id="{4F4DDF47-06FA-2642-ACB7-9E2370285E55}"/>
              </a:ext>
            </a:extLst>
          </p:cNvPr>
          <p:cNvPicPr>
            <a:picLocks noChangeAspect="1"/>
          </p:cNvPicPr>
          <p:nvPr/>
        </p:nvPicPr>
        <p:blipFill>
          <a:blip r:embed="rId19"/>
          <a:stretch>
            <a:fillRect/>
          </a:stretch>
        </p:blipFill>
        <p:spPr>
          <a:xfrm>
            <a:off x="8507824" y="3866477"/>
            <a:ext cx="523220" cy="523220"/>
          </a:xfrm>
          <a:prstGeom prst="rect">
            <a:avLst/>
          </a:prstGeom>
        </p:spPr>
      </p:pic>
      <p:grpSp>
        <p:nvGrpSpPr>
          <p:cNvPr id="57" name="Group 56">
            <a:extLst>
              <a:ext uri="{FF2B5EF4-FFF2-40B4-BE49-F238E27FC236}">
                <a16:creationId xmlns:a16="http://schemas.microsoft.com/office/drawing/2014/main" id="{8E39E25C-51CA-F07D-DDCB-A60FE47E6E4D}"/>
              </a:ext>
            </a:extLst>
          </p:cNvPr>
          <p:cNvGrpSpPr/>
          <p:nvPr/>
        </p:nvGrpSpPr>
        <p:grpSpPr>
          <a:xfrm>
            <a:off x="9644320" y="2919629"/>
            <a:ext cx="1291587" cy="1698536"/>
            <a:chOff x="10132290" y="3220245"/>
            <a:chExt cx="1291587" cy="1698536"/>
          </a:xfrm>
        </p:grpSpPr>
        <p:pic>
          <p:nvPicPr>
            <p:cNvPr id="36" name="Picture 35" descr="Icon representing increased access">
              <a:extLst>
                <a:ext uri="{FF2B5EF4-FFF2-40B4-BE49-F238E27FC236}">
                  <a16:creationId xmlns:a16="http://schemas.microsoft.com/office/drawing/2014/main" id="{2FACE411-B36F-8577-D141-89A137C1519C}"/>
                </a:ext>
              </a:extLst>
            </p:cNvPr>
            <p:cNvPicPr>
              <a:picLocks noChangeAspect="1"/>
            </p:cNvPicPr>
            <p:nvPr/>
          </p:nvPicPr>
          <p:blipFill>
            <a:blip r:embed="rId20"/>
            <a:stretch>
              <a:fillRect/>
            </a:stretch>
          </p:blipFill>
          <p:spPr>
            <a:xfrm>
              <a:off x="10132290" y="3220245"/>
              <a:ext cx="1235597" cy="1235597"/>
            </a:xfrm>
            <a:prstGeom prst="rect">
              <a:avLst/>
            </a:prstGeom>
          </p:spPr>
        </p:pic>
        <p:sp>
          <p:nvSpPr>
            <p:cNvPr id="45" name="TextBox 44">
              <a:extLst>
                <a:ext uri="{FF2B5EF4-FFF2-40B4-BE49-F238E27FC236}">
                  <a16:creationId xmlns:a16="http://schemas.microsoft.com/office/drawing/2014/main" id="{5F48B42A-B065-9D6F-FDE6-7DF5CD1A3620}"/>
                </a:ext>
              </a:extLst>
            </p:cNvPr>
            <p:cNvSpPr txBox="1"/>
            <p:nvPr/>
          </p:nvSpPr>
          <p:spPr>
            <a:xfrm>
              <a:off x="10134742" y="4395561"/>
              <a:ext cx="1289135" cy="523220"/>
            </a:xfrm>
            <a:prstGeom prst="rect">
              <a:avLst/>
            </a:prstGeom>
            <a:noFill/>
          </p:spPr>
          <p:txBody>
            <a:bodyPr wrap="square" rtlCol="0">
              <a:spAutoFit/>
            </a:bodyPr>
            <a:lstStyle/>
            <a:p>
              <a:pPr algn="ctr"/>
              <a:r>
                <a:rPr lang="en-US" sz="1400"/>
                <a:t>Join the BMI Team</a:t>
              </a:r>
            </a:p>
          </p:txBody>
        </p:sp>
      </p:grpSp>
      <p:cxnSp>
        <p:nvCxnSpPr>
          <p:cNvPr id="46" name="Curved Connector 45">
            <a:extLst>
              <a:ext uri="{FF2B5EF4-FFF2-40B4-BE49-F238E27FC236}">
                <a16:creationId xmlns:a16="http://schemas.microsoft.com/office/drawing/2014/main" id="{A2C45B0A-CA81-4C12-43AE-81FD8B0B0D86}"/>
              </a:ext>
            </a:extLst>
          </p:cNvPr>
          <p:cNvCxnSpPr>
            <a:cxnSpLocks/>
            <a:stCxn id="32" idx="2"/>
            <a:endCxn id="44" idx="1"/>
          </p:cNvCxnSpPr>
          <p:nvPr/>
        </p:nvCxnSpPr>
        <p:spPr bwMode="auto">
          <a:xfrm rot="16200000" flipH="1">
            <a:off x="7981739" y="3602002"/>
            <a:ext cx="859614" cy="192555"/>
          </a:xfrm>
          <a:prstGeom prst="curvedConnector2">
            <a:avLst/>
          </a:prstGeom>
          <a:solidFill>
            <a:schemeClr val="accent1"/>
          </a:solidFill>
          <a:ln w="38100" cap="flat" cmpd="sng" algn="ctr">
            <a:solidFill>
              <a:schemeClr val="bg1">
                <a:lumMod val="75000"/>
              </a:schemeClr>
            </a:solidFill>
            <a:prstDash val="sysDash"/>
            <a:round/>
            <a:headEnd type="none" w="med" len="med"/>
            <a:tailEnd type="triangle"/>
          </a:ln>
          <a:effectLst/>
        </p:spPr>
      </p:cxnSp>
      <p:cxnSp>
        <p:nvCxnSpPr>
          <p:cNvPr id="47" name="Curved Connector 46">
            <a:extLst>
              <a:ext uri="{FF2B5EF4-FFF2-40B4-BE49-F238E27FC236}">
                <a16:creationId xmlns:a16="http://schemas.microsoft.com/office/drawing/2014/main" id="{B4F5A965-27C1-AA5D-C0D0-0DF7F9C3324A}"/>
              </a:ext>
            </a:extLst>
          </p:cNvPr>
          <p:cNvCxnSpPr>
            <a:cxnSpLocks/>
            <a:stCxn id="44" idx="3"/>
            <a:endCxn id="36" idx="1"/>
          </p:cNvCxnSpPr>
          <p:nvPr/>
        </p:nvCxnSpPr>
        <p:spPr bwMode="auto">
          <a:xfrm flipV="1">
            <a:off x="9031044" y="3537428"/>
            <a:ext cx="613276" cy="590659"/>
          </a:xfrm>
          <a:prstGeom prst="curvedConnector3">
            <a:avLst>
              <a:gd name="adj1" fmla="val 50000"/>
            </a:avLst>
          </a:prstGeom>
          <a:solidFill>
            <a:schemeClr val="accent1"/>
          </a:solidFill>
          <a:ln w="38100" cap="flat" cmpd="sng" algn="ctr">
            <a:solidFill>
              <a:schemeClr val="bg1">
                <a:lumMod val="75000"/>
              </a:schemeClr>
            </a:solidFill>
            <a:prstDash val="sysDash"/>
            <a:round/>
            <a:headEnd type="none" w="med" len="med"/>
            <a:tailEnd type="triangle"/>
          </a:ln>
          <a:effectLst/>
        </p:spPr>
      </p:cxnSp>
      <p:sp>
        <p:nvSpPr>
          <p:cNvPr id="51" name="5-Point Star 50">
            <a:extLst>
              <a:ext uri="{FF2B5EF4-FFF2-40B4-BE49-F238E27FC236}">
                <a16:creationId xmlns:a16="http://schemas.microsoft.com/office/drawing/2014/main" id="{60CEFCA7-09C3-368B-D2D8-29158A7D1630}"/>
              </a:ext>
            </a:extLst>
          </p:cNvPr>
          <p:cNvSpPr/>
          <p:nvPr/>
        </p:nvSpPr>
        <p:spPr>
          <a:xfrm>
            <a:off x="4234203" y="4336271"/>
            <a:ext cx="341384" cy="357192"/>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47C1FB7-56EB-7E1A-8A6F-67CE04161172}"/>
              </a:ext>
            </a:extLst>
          </p:cNvPr>
          <p:cNvSpPr txBox="1"/>
          <p:nvPr/>
        </p:nvSpPr>
        <p:spPr>
          <a:xfrm>
            <a:off x="9457555" y="4700335"/>
            <a:ext cx="2401237" cy="1200329"/>
          </a:xfrm>
          <a:prstGeom prst="rect">
            <a:avLst/>
          </a:prstGeom>
          <a:noFill/>
        </p:spPr>
        <p:txBody>
          <a:bodyPr wrap="square">
            <a:spAutoFit/>
          </a:bodyPr>
          <a:lstStyle/>
          <a:p>
            <a:r>
              <a:rPr lang="en-US" sz="1200">
                <a:effectLst/>
              </a:rPr>
              <a:t>These faculty and staff are immediately able to add additional clinical, scientific and domain expertise to the team, elevating what we can accomplish as a group.</a:t>
            </a:r>
          </a:p>
        </p:txBody>
      </p:sp>
    </p:spTree>
    <p:extLst>
      <p:ext uri="{BB962C8B-B14F-4D97-AF65-F5344CB8AC3E}">
        <p14:creationId xmlns:p14="http://schemas.microsoft.com/office/powerpoint/2010/main" val="106305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dissolve">
                                      <p:cBhvr>
                                        <p:cTn id="23" dur="500"/>
                                        <p:tgtEl>
                                          <p:spTgt spid="40"/>
                                        </p:tgtEl>
                                      </p:cBhvr>
                                    </p:animEffect>
                                  </p:childTnLst>
                                </p:cTn>
                              </p:par>
                              <p:par>
                                <p:cTn id="24" presetID="9"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dissolv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dissolve">
                                      <p:cBhvr>
                                        <p:cTn id="31" dur="500"/>
                                        <p:tgtEl>
                                          <p:spTgt spid="51"/>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dissolve">
                                      <p:cBhvr>
                                        <p:cTn id="36" dur="500"/>
                                        <p:tgtEl>
                                          <p:spTgt spid="41"/>
                                        </p:tgtEl>
                                      </p:cBhvr>
                                    </p:animEffect>
                                  </p:childTnLst>
                                </p:cTn>
                              </p:par>
                              <p:par>
                                <p:cTn id="37" presetID="9"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dissolve">
                                      <p:cBhvr>
                                        <p:cTn id="44" dur="500"/>
                                        <p:tgtEl>
                                          <p:spTgt spid="37"/>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dissolve">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dissolve">
                                      <p:cBhvr>
                                        <p:cTn id="52" dur="500"/>
                                        <p:tgtEl>
                                          <p:spTgt spid="42"/>
                                        </p:tgtEl>
                                      </p:cBhvr>
                                    </p:animEffect>
                                  </p:childTnLst>
                                </p:cTn>
                              </p:par>
                              <p:par>
                                <p:cTn id="53" presetID="9"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dissolve">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dissolve">
                                      <p:cBhvr>
                                        <p:cTn id="60" dur="500"/>
                                        <p:tgtEl>
                                          <p:spTgt spid="43"/>
                                        </p:tgtEl>
                                      </p:cBhvr>
                                    </p:animEffect>
                                  </p:childTnLst>
                                </p:cTn>
                              </p:par>
                              <p:par>
                                <p:cTn id="61" presetID="9" presetClass="entr" presetSubtype="0"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dissolve">
                                      <p:cBhvr>
                                        <p:cTn id="63" dur="5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dissolve">
                                      <p:cBhvr>
                                        <p:cTn id="68" dur="500"/>
                                        <p:tgtEl>
                                          <p:spTgt spid="46"/>
                                        </p:tgtEl>
                                      </p:cBhvr>
                                    </p:animEffect>
                                  </p:childTnLst>
                                </p:cTn>
                              </p:par>
                              <p:par>
                                <p:cTn id="69" presetID="9" presetClass="entr" presetSubtype="0" fill="hold" nodeType="with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dissolve">
                                      <p:cBhvr>
                                        <p:cTn id="71" dur="500"/>
                                        <p:tgtEl>
                                          <p:spTgt spid="57"/>
                                        </p:tgtEl>
                                      </p:cBhvr>
                                    </p:animEffect>
                                  </p:childTnLst>
                                </p:cTn>
                              </p:par>
                              <p:par>
                                <p:cTn id="72" presetID="9" presetClass="entr" presetSubtype="0" fill="hold"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dissolve">
                                      <p:cBhvr>
                                        <p:cTn id="74" dur="500"/>
                                        <p:tgtEl>
                                          <p:spTgt spid="44"/>
                                        </p:tgtEl>
                                      </p:cBhvr>
                                    </p:animEffect>
                                  </p:childTnLst>
                                </p:cTn>
                              </p:par>
                              <p:par>
                                <p:cTn id="75" presetID="9" presetClass="entr" presetSubtype="0" fill="hold"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dissolve">
                                      <p:cBhvr>
                                        <p:cTn id="77" dur="500"/>
                                        <p:tgtEl>
                                          <p:spTgt spid="47"/>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dissolve">
                                      <p:cBhvr>
                                        <p:cTn id="8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51" grpId="0" animBg="1"/>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C4FA5FA-C2B6-D1BE-5A24-F3B23448B74D}"/>
              </a:ext>
            </a:extLst>
          </p:cNvPr>
          <p:cNvSpPr txBox="1"/>
          <p:nvPr/>
        </p:nvSpPr>
        <p:spPr>
          <a:xfrm rot="18407789">
            <a:off x="2409416" y="1941075"/>
            <a:ext cx="1497336" cy="276999"/>
          </a:xfrm>
          <a:prstGeom prst="rect">
            <a:avLst/>
          </a:prstGeom>
          <a:noFill/>
        </p:spPr>
        <p:txBody>
          <a:bodyPr wrap="square" rtlCol="0">
            <a:spAutoFit/>
          </a:bodyPr>
          <a:lstStyle/>
          <a:p>
            <a:r>
              <a:rPr lang="en-US" sz="1200"/>
              <a:t>Triage Meeting</a:t>
            </a:r>
          </a:p>
        </p:txBody>
      </p:sp>
      <p:sp>
        <p:nvSpPr>
          <p:cNvPr id="33" name="TextBox 32">
            <a:extLst>
              <a:ext uri="{FF2B5EF4-FFF2-40B4-BE49-F238E27FC236}">
                <a16:creationId xmlns:a16="http://schemas.microsoft.com/office/drawing/2014/main" id="{B1352474-7D07-64B4-9AF4-056295AF2D4B}"/>
              </a:ext>
            </a:extLst>
          </p:cNvPr>
          <p:cNvSpPr txBox="1"/>
          <p:nvPr/>
        </p:nvSpPr>
        <p:spPr>
          <a:xfrm rot="18378115">
            <a:off x="2483476" y="2007233"/>
            <a:ext cx="1886654" cy="276999"/>
          </a:xfrm>
          <a:prstGeom prst="rect">
            <a:avLst/>
          </a:prstGeom>
          <a:noFill/>
        </p:spPr>
        <p:txBody>
          <a:bodyPr wrap="square" rtlCol="0">
            <a:spAutoFit/>
          </a:bodyPr>
          <a:lstStyle/>
          <a:p>
            <a:r>
              <a:rPr lang="en-US" sz="1200"/>
              <a:t>Data Request Meeting</a:t>
            </a:r>
          </a:p>
        </p:txBody>
      </p:sp>
      <p:sp>
        <p:nvSpPr>
          <p:cNvPr id="57" name="TextBox 56">
            <a:extLst>
              <a:ext uri="{FF2B5EF4-FFF2-40B4-BE49-F238E27FC236}">
                <a16:creationId xmlns:a16="http://schemas.microsoft.com/office/drawing/2014/main" id="{E6D800B8-4D19-7FE1-FE37-72789193DC2B}"/>
              </a:ext>
            </a:extLst>
          </p:cNvPr>
          <p:cNvSpPr txBox="1"/>
          <p:nvPr/>
        </p:nvSpPr>
        <p:spPr>
          <a:xfrm rot="18407789">
            <a:off x="3163921" y="1867829"/>
            <a:ext cx="1737302" cy="276999"/>
          </a:xfrm>
          <a:prstGeom prst="rect">
            <a:avLst/>
          </a:prstGeom>
          <a:noFill/>
        </p:spPr>
        <p:txBody>
          <a:bodyPr wrap="square" rtlCol="0">
            <a:spAutoFit/>
          </a:bodyPr>
          <a:lstStyle/>
          <a:p>
            <a:r>
              <a:rPr lang="en-US" sz="1200"/>
              <a:t>Triage Meeting</a:t>
            </a:r>
          </a:p>
        </p:txBody>
      </p:sp>
      <p:sp>
        <p:nvSpPr>
          <p:cNvPr id="58" name="TextBox 57">
            <a:extLst>
              <a:ext uri="{FF2B5EF4-FFF2-40B4-BE49-F238E27FC236}">
                <a16:creationId xmlns:a16="http://schemas.microsoft.com/office/drawing/2014/main" id="{125A649C-4FD9-0578-628E-C0C832DF564E}"/>
              </a:ext>
            </a:extLst>
          </p:cNvPr>
          <p:cNvSpPr txBox="1"/>
          <p:nvPr/>
        </p:nvSpPr>
        <p:spPr>
          <a:xfrm rot="18378115">
            <a:off x="3277153" y="1942651"/>
            <a:ext cx="1863618" cy="276999"/>
          </a:xfrm>
          <a:prstGeom prst="rect">
            <a:avLst/>
          </a:prstGeom>
          <a:noFill/>
        </p:spPr>
        <p:txBody>
          <a:bodyPr wrap="square" rtlCol="0">
            <a:spAutoFit/>
          </a:bodyPr>
          <a:lstStyle/>
          <a:p>
            <a:r>
              <a:rPr lang="en-US" sz="1200"/>
              <a:t>Data Request Meeting</a:t>
            </a:r>
          </a:p>
        </p:txBody>
      </p:sp>
      <p:sp>
        <p:nvSpPr>
          <p:cNvPr id="61" name="TextBox 60">
            <a:extLst>
              <a:ext uri="{FF2B5EF4-FFF2-40B4-BE49-F238E27FC236}">
                <a16:creationId xmlns:a16="http://schemas.microsoft.com/office/drawing/2014/main" id="{739400EC-64E7-F294-1E3D-E107C46E4E9B}"/>
              </a:ext>
            </a:extLst>
          </p:cNvPr>
          <p:cNvSpPr txBox="1"/>
          <p:nvPr/>
        </p:nvSpPr>
        <p:spPr>
          <a:xfrm rot="18407789">
            <a:off x="3995932" y="1879216"/>
            <a:ext cx="1604217" cy="276999"/>
          </a:xfrm>
          <a:prstGeom prst="rect">
            <a:avLst/>
          </a:prstGeom>
          <a:noFill/>
        </p:spPr>
        <p:txBody>
          <a:bodyPr wrap="square" rtlCol="0">
            <a:spAutoFit/>
          </a:bodyPr>
          <a:lstStyle/>
          <a:p>
            <a:r>
              <a:rPr lang="en-US" sz="1200"/>
              <a:t>Triage Meeting</a:t>
            </a:r>
          </a:p>
        </p:txBody>
      </p:sp>
      <p:sp>
        <p:nvSpPr>
          <p:cNvPr id="62" name="TextBox 61">
            <a:extLst>
              <a:ext uri="{FF2B5EF4-FFF2-40B4-BE49-F238E27FC236}">
                <a16:creationId xmlns:a16="http://schemas.microsoft.com/office/drawing/2014/main" id="{077E8B02-43CD-CA25-73CF-F64E9D03BB37}"/>
              </a:ext>
            </a:extLst>
          </p:cNvPr>
          <p:cNvSpPr txBox="1"/>
          <p:nvPr/>
        </p:nvSpPr>
        <p:spPr>
          <a:xfrm rot="18378115">
            <a:off x="4048714" y="2003946"/>
            <a:ext cx="1981973" cy="276999"/>
          </a:xfrm>
          <a:prstGeom prst="rect">
            <a:avLst/>
          </a:prstGeom>
          <a:noFill/>
        </p:spPr>
        <p:txBody>
          <a:bodyPr wrap="square" rtlCol="0">
            <a:spAutoFit/>
          </a:bodyPr>
          <a:lstStyle/>
          <a:p>
            <a:r>
              <a:rPr lang="en-US" sz="1200"/>
              <a:t>Data Request Meeting</a:t>
            </a:r>
          </a:p>
        </p:txBody>
      </p:sp>
      <p:sp>
        <p:nvSpPr>
          <p:cNvPr id="65" name="TextBox 64">
            <a:extLst>
              <a:ext uri="{FF2B5EF4-FFF2-40B4-BE49-F238E27FC236}">
                <a16:creationId xmlns:a16="http://schemas.microsoft.com/office/drawing/2014/main" id="{5ED12AD2-B847-811A-C324-9FC6617945CE}"/>
              </a:ext>
            </a:extLst>
          </p:cNvPr>
          <p:cNvSpPr txBox="1"/>
          <p:nvPr/>
        </p:nvSpPr>
        <p:spPr>
          <a:xfrm rot="18407789">
            <a:off x="4746112" y="1871698"/>
            <a:ext cx="1739443" cy="276999"/>
          </a:xfrm>
          <a:prstGeom prst="rect">
            <a:avLst/>
          </a:prstGeom>
          <a:noFill/>
        </p:spPr>
        <p:txBody>
          <a:bodyPr wrap="square" rtlCol="0">
            <a:spAutoFit/>
          </a:bodyPr>
          <a:lstStyle/>
          <a:p>
            <a:r>
              <a:rPr lang="en-US" sz="1200"/>
              <a:t>Triage Meeting</a:t>
            </a:r>
          </a:p>
        </p:txBody>
      </p:sp>
      <p:sp>
        <p:nvSpPr>
          <p:cNvPr id="66" name="TextBox 65">
            <a:extLst>
              <a:ext uri="{FF2B5EF4-FFF2-40B4-BE49-F238E27FC236}">
                <a16:creationId xmlns:a16="http://schemas.microsoft.com/office/drawing/2014/main" id="{2490E8A1-BDCF-D130-F210-826AADC582E6}"/>
              </a:ext>
            </a:extLst>
          </p:cNvPr>
          <p:cNvSpPr txBox="1"/>
          <p:nvPr/>
        </p:nvSpPr>
        <p:spPr>
          <a:xfrm rot="18378115">
            <a:off x="4780183" y="1980009"/>
            <a:ext cx="1952755" cy="276999"/>
          </a:xfrm>
          <a:prstGeom prst="rect">
            <a:avLst/>
          </a:prstGeom>
          <a:noFill/>
        </p:spPr>
        <p:txBody>
          <a:bodyPr wrap="square" rtlCol="0">
            <a:spAutoFit/>
          </a:bodyPr>
          <a:lstStyle/>
          <a:p>
            <a:r>
              <a:rPr lang="en-US" sz="1200"/>
              <a:t>Data Request Meeting</a:t>
            </a:r>
          </a:p>
        </p:txBody>
      </p:sp>
      <p:sp>
        <p:nvSpPr>
          <p:cNvPr id="76" name="TextBox 75">
            <a:extLst>
              <a:ext uri="{FF2B5EF4-FFF2-40B4-BE49-F238E27FC236}">
                <a16:creationId xmlns:a16="http://schemas.microsoft.com/office/drawing/2014/main" id="{E619CC6C-ED74-FE36-9DD8-AD1378953FC8}"/>
              </a:ext>
            </a:extLst>
          </p:cNvPr>
          <p:cNvSpPr txBox="1"/>
          <p:nvPr/>
        </p:nvSpPr>
        <p:spPr>
          <a:xfrm rot="18378115">
            <a:off x="6443456" y="1938602"/>
            <a:ext cx="2157088" cy="276999"/>
          </a:xfrm>
          <a:prstGeom prst="rect">
            <a:avLst/>
          </a:prstGeom>
          <a:noFill/>
        </p:spPr>
        <p:txBody>
          <a:bodyPr wrap="square" rtlCol="0">
            <a:spAutoFit/>
          </a:bodyPr>
          <a:lstStyle/>
          <a:p>
            <a:r>
              <a:rPr lang="en-US" sz="1200"/>
              <a:t>Data Request Meeting</a:t>
            </a:r>
          </a:p>
        </p:txBody>
      </p:sp>
      <p:sp>
        <p:nvSpPr>
          <p:cNvPr id="2" name="Title 1">
            <a:extLst>
              <a:ext uri="{FF2B5EF4-FFF2-40B4-BE49-F238E27FC236}">
                <a16:creationId xmlns:a16="http://schemas.microsoft.com/office/drawing/2014/main" id="{F2A0377A-2EE9-BFE3-FF90-A26C4406276B}"/>
              </a:ext>
            </a:extLst>
          </p:cNvPr>
          <p:cNvSpPr>
            <a:spLocks noGrp="1"/>
          </p:cNvSpPr>
          <p:nvPr>
            <p:ph type="title"/>
          </p:nvPr>
        </p:nvSpPr>
        <p:spPr/>
        <p:txBody>
          <a:bodyPr/>
          <a:lstStyle/>
          <a:p>
            <a:r>
              <a:rPr lang="en-US"/>
              <a:t>People: Results Learning Timeline</a:t>
            </a:r>
          </a:p>
        </p:txBody>
      </p:sp>
      <p:sp>
        <p:nvSpPr>
          <p:cNvPr id="4" name="Footer Placeholder 3">
            <a:extLst>
              <a:ext uri="{FF2B5EF4-FFF2-40B4-BE49-F238E27FC236}">
                <a16:creationId xmlns:a16="http://schemas.microsoft.com/office/drawing/2014/main" id="{2A47AB6E-5FF8-BAA0-4A96-1E97CD618234}"/>
              </a:ext>
            </a:extLst>
          </p:cNvPr>
          <p:cNvSpPr>
            <a:spLocks noGrp="1"/>
          </p:cNvSpPr>
          <p:nvPr>
            <p:ph type="ftr" sz="quarter" idx="3"/>
          </p:nvPr>
        </p:nvSpPr>
        <p:spPr>
          <a:xfrm>
            <a:off x="2519853" y="6441192"/>
            <a:ext cx="8684173" cy="365125"/>
          </a:xfrm>
        </p:spPr>
        <p:txBody>
          <a:bodyPr/>
          <a:lstStyle/>
          <a:p>
            <a:r>
              <a:rPr lang="en-US"/>
              <a:t>Institute for Clinical and Translational Science</a:t>
            </a:r>
            <a:endParaRPr lang="en-US" b="0"/>
          </a:p>
        </p:txBody>
      </p:sp>
      <p:sp>
        <p:nvSpPr>
          <p:cNvPr id="5" name="TextBox 4">
            <a:extLst>
              <a:ext uri="{FF2B5EF4-FFF2-40B4-BE49-F238E27FC236}">
                <a16:creationId xmlns:a16="http://schemas.microsoft.com/office/drawing/2014/main" id="{03AEF18F-6374-D16A-325C-06AC8AEB1E1A}"/>
              </a:ext>
            </a:extLst>
          </p:cNvPr>
          <p:cNvSpPr txBox="1"/>
          <p:nvPr/>
        </p:nvSpPr>
        <p:spPr>
          <a:xfrm>
            <a:off x="4666920" y="6033408"/>
            <a:ext cx="7511993" cy="523220"/>
          </a:xfrm>
          <a:prstGeom prst="rect">
            <a:avLst/>
          </a:prstGeom>
          <a:noFill/>
        </p:spPr>
        <p:txBody>
          <a:bodyPr wrap="none" rtlCol="0">
            <a:spAutoFit/>
          </a:bodyPr>
          <a:lstStyle/>
          <a:p>
            <a:r>
              <a:rPr lang="en-US" sz="1400"/>
              <a:t>Two months, 4-5 people per cohort, 9 cohorts to date 40-60 hours, ongoing .5-4 hours/week </a:t>
            </a:r>
          </a:p>
          <a:p>
            <a:endParaRPr lang="en-US" sz="1400"/>
          </a:p>
        </p:txBody>
      </p:sp>
      <p:graphicFrame>
        <p:nvGraphicFramePr>
          <p:cNvPr id="6" name="Table 192">
            <a:extLst>
              <a:ext uri="{FF2B5EF4-FFF2-40B4-BE49-F238E27FC236}">
                <a16:creationId xmlns:a16="http://schemas.microsoft.com/office/drawing/2014/main" id="{DE2E9B09-2CAB-6B77-0554-6D9B2B3DBB5E}"/>
              </a:ext>
            </a:extLst>
          </p:cNvPr>
          <p:cNvGraphicFramePr>
            <a:graphicFrameLocks noGrp="1"/>
          </p:cNvGraphicFramePr>
          <p:nvPr>
            <p:extLst>
              <p:ext uri="{D42A27DB-BD31-4B8C-83A1-F6EECF244321}">
                <p14:modId xmlns:p14="http://schemas.microsoft.com/office/powerpoint/2010/main" val="933969315"/>
              </p:ext>
            </p:extLst>
          </p:nvPr>
        </p:nvGraphicFramePr>
        <p:xfrm>
          <a:off x="1806758" y="3217854"/>
          <a:ext cx="7968470" cy="1138800"/>
        </p:xfrm>
        <a:graphic>
          <a:graphicData uri="http://schemas.openxmlformats.org/drawingml/2006/table">
            <a:tbl>
              <a:tblPr firstRow="1" bandRow="1">
                <a:tableStyleId>{5C22544A-7EE6-4342-B048-85BDC9FD1C3A}</a:tableStyleId>
              </a:tblPr>
              <a:tblGrid>
                <a:gridCol w="796847">
                  <a:extLst>
                    <a:ext uri="{9D8B030D-6E8A-4147-A177-3AD203B41FA5}">
                      <a16:colId xmlns:a16="http://schemas.microsoft.com/office/drawing/2014/main" val="1801231152"/>
                    </a:ext>
                  </a:extLst>
                </a:gridCol>
                <a:gridCol w="796847">
                  <a:extLst>
                    <a:ext uri="{9D8B030D-6E8A-4147-A177-3AD203B41FA5}">
                      <a16:colId xmlns:a16="http://schemas.microsoft.com/office/drawing/2014/main" val="1931350574"/>
                    </a:ext>
                  </a:extLst>
                </a:gridCol>
                <a:gridCol w="796847">
                  <a:extLst>
                    <a:ext uri="{9D8B030D-6E8A-4147-A177-3AD203B41FA5}">
                      <a16:colId xmlns:a16="http://schemas.microsoft.com/office/drawing/2014/main" val="871432930"/>
                    </a:ext>
                  </a:extLst>
                </a:gridCol>
                <a:gridCol w="796847">
                  <a:extLst>
                    <a:ext uri="{9D8B030D-6E8A-4147-A177-3AD203B41FA5}">
                      <a16:colId xmlns:a16="http://schemas.microsoft.com/office/drawing/2014/main" val="2302896501"/>
                    </a:ext>
                  </a:extLst>
                </a:gridCol>
                <a:gridCol w="796847">
                  <a:extLst>
                    <a:ext uri="{9D8B030D-6E8A-4147-A177-3AD203B41FA5}">
                      <a16:colId xmlns:a16="http://schemas.microsoft.com/office/drawing/2014/main" val="88646823"/>
                    </a:ext>
                  </a:extLst>
                </a:gridCol>
                <a:gridCol w="796847">
                  <a:extLst>
                    <a:ext uri="{9D8B030D-6E8A-4147-A177-3AD203B41FA5}">
                      <a16:colId xmlns:a16="http://schemas.microsoft.com/office/drawing/2014/main" val="2035882545"/>
                    </a:ext>
                  </a:extLst>
                </a:gridCol>
                <a:gridCol w="796847">
                  <a:extLst>
                    <a:ext uri="{9D8B030D-6E8A-4147-A177-3AD203B41FA5}">
                      <a16:colId xmlns:a16="http://schemas.microsoft.com/office/drawing/2014/main" val="1122005080"/>
                    </a:ext>
                  </a:extLst>
                </a:gridCol>
                <a:gridCol w="796847">
                  <a:extLst>
                    <a:ext uri="{9D8B030D-6E8A-4147-A177-3AD203B41FA5}">
                      <a16:colId xmlns:a16="http://schemas.microsoft.com/office/drawing/2014/main" val="1646408214"/>
                    </a:ext>
                  </a:extLst>
                </a:gridCol>
                <a:gridCol w="796847">
                  <a:extLst>
                    <a:ext uri="{9D8B030D-6E8A-4147-A177-3AD203B41FA5}">
                      <a16:colId xmlns:a16="http://schemas.microsoft.com/office/drawing/2014/main" val="2722905177"/>
                    </a:ext>
                  </a:extLst>
                </a:gridCol>
                <a:gridCol w="796847">
                  <a:extLst>
                    <a:ext uri="{9D8B030D-6E8A-4147-A177-3AD203B41FA5}">
                      <a16:colId xmlns:a16="http://schemas.microsoft.com/office/drawing/2014/main" val="2123283896"/>
                    </a:ext>
                  </a:extLst>
                </a:gridCol>
              </a:tblGrid>
              <a:tr h="1138800">
                <a:tc>
                  <a:txBody>
                    <a:bodyPr/>
                    <a:lstStyle/>
                    <a:p>
                      <a:endParaRPr lang="en-US" sz="1400"/>
                    </a:p>
                  </a:txBody>
                  <a:tcPr marL="68580" marR="68580" marT="34290" marB="34290">
                    <a:lnR w="12700" cap="flat" cmpd="sng" algn="ctr">
                      <a:solidFill>
                        <a:schemeClr val="bg1">
                          <a:lumMod val="65000"/>
                        </a:schemeClr>
                      </a:solidFill>
                      <a:prstDash val="solid"/>
                      <a:round/>
                      <a:headEnd type="none" w="med" len="med"/>
                      <a:tailEnd type="none" w="med" len="med"/>
                    </a:lnR>
                    <a:noFill/>
                  </a:tcPr>
                </a:tc>
                <a:tc>
                  <a:txBody>
                    <a:bodyPr/>
                    <a:lstStyle/>
                    <a:p>
                      <a:endParaRPr lang="en-US" sz="1400"/>
                    </a:p>
                  </a:txBody>
                  <a:tcPr marL="68580" marR="68580" marT="34290" marB="3429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a:txBody>
                    <a:bodyPr/>
                    <a:lstStyle/>
                    <a:p>
                      <a:endParaRPr lang="en-US" sz="1400"/>
                    </a:p>
                  </a:txBody>
                  <a:tcPr marL="68580" marR="68580" marT="34290" marB="3429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a:txBody>
                    <a:bodyPr/>
                    <a:lstStyle/>
                    <a:p>
                      <a:endParaRPr lang="en-US" sz="1400"/>
                    </a:p>
                  </a:txBody>
                  <a:tcPr marL="68580" marR="68580" marT="34290" marB="3429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a:txBody>
                    <a:bodyPr/>
                    <a:lstStyle/>
                    <a:p>
                      <a:endParaRPr lang="en-US" sz="1400"/>
                    </a:p>
                  </a:txBody>
                  <a:tcPr marL="68580" marR="68580" marT="34290" marB="3429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a:txBody>
                    <a:bodyPr/>
                    <a:lstStyle/>
                    <a:p>
                      <a:endParaRPr lang="en-US" sz="1400"/>
                    </a:p>
                  </a:txBody>
                  <a:tcPr marL="68580" marR="68580" marT="34290" marB="3429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a:txBody>
                    <a:bodyPr/>
                    <a:lstStyle/>
                    <a:p>
                      <a:endParaRPr lang="en-US" sz="1400"/>
                    </a:p>
                  </a:txBody>
                  <a:tcPr marL="68580" marR="68580" marT="34290" marB="3429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a:txBody>
                    <a:bodyPr/>
                    <a:lstStyle/>
                    <a:p>
                      <a:endParaRPr lang="en-US" sz="1400"/>
                    </a:p>
                  </a:txBody>
                  <a:tcPr marL="68580" marR="68580" marT="34290" marB="3429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a:txBody>
                    <a:bodyPr/>
                    <a:lstStyle/>
                    <a:p>
                      <a:endParaRPr lang="en-US" sz="1400"/>
                    </a:p>
                  </a:txBody>
                  <a:tcPr marL="68580" marR="68580" marT="34290" marB="3429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a:txBody>
                    <a:bodyPr/>
                    <a:lstStyle/>
                    <a:p>
                      <a:endParaRPr lang="en-US" sz="1400"/>
                    </a:p>
                  </a:txBody>
                  <a:tcPr marL="68580" marR="68580" marT="34290" marB="34290">
                    <a:lnL w="12700"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727095276"/>
                  </a:ext>
                </a:extLst>
              </a:tr>
            </a:tbl>
          </a:graphicData>
        </a:graphic>
      </p:graphicFrame>
      <p:sp>
        <p:nvSpPr>
          <p:cNvPr id="7" name="Rectangle 6">
            <a:extLst>
              <a:ext uri="{FF2B5EF4-FFF2-40B4-BE49-F238E27FC236}">
                <a16:creationId xmlns:a16="http://schemas.microsoft.com/office/drawing/2014/main" id="{61D1838B-B527-523F-E19D-3ED805149D0A}"/>
              </a:ext>
            </a:extLst>
          </p:cNvPr>
          <p:cNvSpPr/>
          <p:nvPr/>
        </p:nvSpPr>
        <p:spPr>
          <a:xfrm rot="16200000">
            <a:off x="5555702" y="-677783"/>
            <a:ext cx="236019" cy="8549711"/>
          </a:xfrm>
          <a:prstGeom prst="rect">
            <a:avLst/>
          </a:prstGeom>
          <a:gradFill>
            <a:gsLst>
              <a:gs pos="0">
                <a:schemeClr val="bg1"/>
              </a:gs>
              <a:gs pos="100000">
                <a:schemeClr val="bg1"/>
              </a:gs>
              <a:gs pos="91000">
                <a:schemeClr val="bg1">
                  <a:lumMod val="65000"/>
                </a:schemeClr>
              </a:gs>
              <a:gs pos="53000">
                <a:schemeClr val="bg1">
                  <a:lumMod val="65000"/>
                </a:schemeClr>
              </a:gs>
              <a:gs pos="15000">
                <a:schemeClr val="bg1">
                  <a:lumMod val="6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a:p>
        </p:txBody>
      </p:sp>
      <p:sp>
        <p:nvSpPr>
          <p:cNvPr id="8" name="Rectangle 7">
            <a:extLst>
              <a:ext uri="{FF2B5EF4-FFF2-40B4-BE49-F238E27FC236}">
                <a16:creationId xmlns:a16="http://schemas.microsoft.com/office/drawing/2014/main" id="{311180A7-F151-4B6F-F195-A68D051DC7C9}"/>
              </a:ext>
            </a:extLst>
          </p:cNvPr>
          <p:cNvSpPr/>
          <p:nvPr/>
        </p:nvSpPr>
        <p:spPr>
          <a:xfrm rot="16200000">
            <a:off x="5627558" y="-471729"/>
            <a:ext cx="236019" cy="8716157"/>
          </a:xfrm>
          <a:prstGeom prst="rect">
            <a:avLst/>
          </a:prstGeom>
          <a:gradFill>
            <a:gsLst>
              <a:gs pos="0">
                <a:schemeClr val="bg1"/>
              </a:gs>
              <a:gs pos="100000">
                <a:schemeClr val="bg1"/>
              </a:gs>
              <a:gs pos="91000">
                <a:srgbClr val="FFC000"/>
              </a:gs>
              <a:gs pos="53000">
                <a:srgbClr val="FFC000"/>
              </a:gs>
              <a:gs pos="15000">
                <a:srgbClr val="FFC00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a:p>
        </p:txBody>
      </p:sp>
      <p:sp>
        <p:nvSpPr>
          <p:cNvPr id="17" name="TextBox 16">
            <a:extLst>
              <a:ext uri="{FF2B5EF4-FFF2-40B4-BE49-F238E27FC236}">
                <a16:creationId xmlns:a16="http://schemas.microsoft.com/office/drawing/2014/main" id="{708222F8-E466-E4E6-6990-945AA2B75289}"/>
              </a:ext>
            </a:extLst>
          </p:cNvPr>
          <p:cNvSpPr txBox="1"/>
          <p:nvPr/>
        </p:nvSpPr>
        <p:spPr>
          <a:xfrm rot="3653958">
            <a:off x="4918557" y="4972597"/>
            <a:ext cx="1361235" cy="276999"/>
          </a:xfrm>
          <a:prstGeom prst="rect">
            <a:avLst/>
          </a:prstGeom>
          <a:noFill/>
        </p:spPr>
        <p:txBody>
          <a:bodyPr wrap="square" rtlCol="0">
            <a:spAutoFit/>
          </a:bodyPr>
          <a:lstStyle/>
          <a:p>
            <a:r>
              <a:rPr lang="en-US" sz="1200"/>
              <a:t>Data Governance</a:t>
            </a:r>
          </a:p>
        </p:txBody>
      </p:sp>
      <p:sp>
        <p:nvSpPr>
          <p:cNvPr id="18" name="TextBox 17">
            <a:extLst>
              <a:ext uri="{FF2B5EF4-FFF2-40B4-BE49-F238E27FC236}">
                <a16:creationId xmlns:a16="http://schemas.microsoft.com/office/drawing/2014/main" id="{DC35D0D9-A0C0-2354-F975-FE162B2B5B82}"/>
              </a:ext>
            </a:extLst>
          </p:cNvPr>
          <p:cNvSpPr txBox="1"/>
          <p:nvPr/>
        </p:nvSpPr>
        <p:spPr>
          <a:xfrm rot="3626818">
            <a:off x="5417462" y="5253848"/>
            <a:ext cx="2241845" cy="461665"/>
          </a:xfrm>
          <a:prstGeom prst="rect">
            <a:avLst/>
          </a:prstGeom>
          <a:noFill/>
        </p:spPr>
        <p:txBody>
          <a:bodyPr wrap="square" rtlCol="0">
            <a:spAutoFit/>
          </a:bodyPr>
          <a:lstStyle/>
          <a:p>
            <a:r>
              <a:rPr lang="en-US" sz="1200"/>
              <a:t>Research </a:t>
            </a:r>
          </a:p>
          <a:p>
            <a:r>
              <a:rPr lang="en-US" sz="1200"/>
              <a:t>Network(s) Review</a:t>
            </a:r>
          </a:p>
        </p:txBody>
      </p:sp>
      <p:sp>
        <p:nvSpPr>
          <p:cNvPr id="19" name="TextBox 18">
            <a:extLst>
              <a:ext uri="{FF2B5EF4-FFF2-40B4-BE49-F238E27FC236}">
                <a16:creationId xmlns:a16="http://schemas.microsoft.com/office/drawing/2014/main" id="{66892D81-9016-245C-8D1E-9523549D899C}"/>
              </a:ext>
            </a:extLst>
          </p:cNvPr>
          <p:cNvSpPr txBox="1"/>
          <p:nvPr/>
        </p:nvSpPr>
        <p:spPr>
          <a:xfrm rot="18389826">
            <a:off x="1152835" y="2228067"/>
            <a:ext cx="2145142" cy="276999"/>
          </a:xfrm>
          <a:prstGeom prst="rect">
            <a:avLst/>
          </a:prstGeom>
          <a:noFill/>
        </p:spPr>
        <p:txBody>
          <a:bodyPr wrap="square" rtlCol="0">
            <a:spAutoFit/>
          </a:bodyPr>
          <a:lstStyle/>
          <a:p>
            <a:pPr algn="r"/>
            <a:r>
              <a:rPr lang="en-US" sz="1200"/>
              <a:t>Team Science Training</a:t>
            </a:r>
            <a:endParaRPr lang="en-US" sz="1200" baseline="30000"/>
          </a:p>
        </p:txBody>
      </p:sp>
      <p:sp>
        <p:nvSpPr>
          <p:cNvPr id="20" name="TextBox 19">
            <a:extLst>
              <a:ext uri="{FF2B5EF4-FFF2-40B4-BE49-F238E27FC236}">
                <a16:creationId xmlns:a16="http://schemas.microsoft.com/office/drawing/2014/main" id="{FB5B0906-35F6-A22E-94CE-667FECEB213A}"/>
              </a:ext>
            </a:extLst>
          </p:cNvPr>
          <p:cNvSpPr txBox="1"/>
          <p:nvPr/>
        </p:nvSpPr>
        <p:spPr>
          <a:xfrm rot="3621398">
            <a:off x="7403559" y="4804623"/>
            <a:ext cx="1410186" cy="461665"/>
          </a:xfrm>
          <a:prstGeom prst="rect">
            <a:avLst/>
          </a:prstGeom>
          <a:noFill/>
        </p:spPr>
        <p:txBody>
          <a:bodyPr wrap="square" rtlCol="0">
            <a:spAutoFit/>
          </a:bodyPr>
          <a:lstStyle/>
          <a:p>
            <a:r>
              <a:rPr lang="en-US" sz="1200"/>
              <a:t>Check-in &amp; Feedback</a:t>
            </a:r>
          </a:p>
        </p:txBody>
      </p:sp>
      <p:sp>
        <p:nvSpPr>
          <p:cNvPr id="21" name="TextBox 20">
            <a:extLst>
              <a:ext uri="{FF2B5EF4-FFF2-40B4-BE49-F238E27FC236}">
                <a16:creationId xmlns:a16="http://schemas.microsoft.com/office/drawing/2014/main" id="{F24CD209-820D-C708-003D-F43397C5AF8D}"/>
              </a:ext>
            </a:extLst>
          </p:cNvPr>
          <p:cNvSpPr txBox="1"/>
          <p:nvPr/>
        </p:nvSpPr>
        <p:spPr>
          <a:xfrm rot="3647942">
            <a:off x="2329414" y="5462445"/>
            <a:ext cx="2025700" cy="276999"/>
          </a:xfrm>
          <a:prstGeom prst="rect">
            <a:avLst/>
          </a:prstGeom>
          <a:noFill/>
        </p:spPr>
        <p:txBody>
          <a:bodyPr wrap="square" rtlCol="0">
            <a:spAutoFit/>
          </a:bodyPr>
          <a:lstStyle/>
          <a:p>
            <a:r>
              <a:rPr lang="en-US" sz="1200"/>
              <a:t>HIPAA Training</a:t>
            </a:r>
          </a:p>
        </p:txBody>
      </p:sp>
      <p:sp>
        <p:nvSpPr>
          <p:cNvPr id="22" name="TextBox 21">
            <a:extLst>
              <a:ext uri="{FF2B5EF4-FFF2-40B4-BE49-F238E27FC236}">
                <a16:creationId xmlns:a16="http://schemas.microsoft.com/office/drawing/2014/main" id="{E23DD687-CC1D-C353-2344-9D12C99C6FDA}"/>
              </a:ext>
            </a:extLst>
          </p:cNvPr>
          <p:cNvSpPr txBox="1"/>
          <p:nvPr/>
        </p:nvSpPr>
        <p:spPr>
          <a:xfrm rot="3631566">
            <a:off x="2315999" y="5334303"/>
            <a:ext cx="2421784" cy="276999"/>
          </a:xfrm>
          <a:prstGeom prst="rect">
            <a:avLst/>
          </a:prstGeom>
          <a:noFill/>
        </p:spPr>
        <p:txBody>
          <a:bodyPr wrap="square" rtlCol="0">
            <a:spAutoFit/>
          </a:bodyPr>
          <a:lstStyle/>
          <a:p>
            <a:r>
              <a:rPr lang="en-US" sz="1200"/>
              <a:t>IT Security Training</a:t>
            </a:r>
          </a:p>
        </p:txBody>
      </p:sp>
      <p:sp>
        <p:nvSpPr>
          <p:cNvPr id="23" name="TextBox 22">
            <a:extLst>
              <a:ext uri="{FF2B5EF4-FFF2-40B4-BE49-F238E27FC236}">
                <a16:creationId xmlns:a16="http://schemas.microsoft.com/office/drawing/2014/main" id="{0EB1690F-F0A4-ACE8-113A-AF2FE133CCB6}"/>
              </a:ext>
            </a:extLst>
          </p:cNvPr>
          <p:cNvSpPr txBox="1"/>
          <p:nvPr/>
        </p:nvSpPr>
        <p:spPr>
          <a:xfrm rot="3653986">
            <a:off x="4262490" y="4978914"/>
            <a:ext cx="1853273" cy="461665"/>
          </a:xfrm>
          <a:prstGeom prst="rect">
            <a:avLst/>
          </a:prstGeom>
          <a:noFill/>
        </p:spPr>
        <p:txBody>
          <a:bodyPr wrap="square" rtlCol="0">
            <a:spAutoFit/>
          </a:bodyPr>
          <a:lstStyle/>
          <a:p>
            <a:r>
              <a:rPr lang="en-US" sz="1200"/>
              <a:t>Deep Dive </a:t>
            </a:r>
          </a:p>
          <a:p>
            <a:r>
              <a:rPr lang="en-US" sz="1200"/>
              <a:t>Data Requests</a:t>
            </a:r>
          </a:p>
        </p:txBody>
      </p:sp>
      <p:sp>
        <p:nvSpPr>
          <p:cNvPr id="24" name="TextBox 23">
            <a:extLst>
              <a:ext uri="{FF2B5EF4-FFF2-40B4-BE49-F238E27FC236}">
                <a16:creationId xmlns:a16="http://schemas.microsoft.com/office/drawing/2014/main" id="{3E30C882-B773-3F59-D687-A6ADA8B09493}"/>
              </a:ext>
            </a:extLst>
          </p:cNvPr>
          <p:cNvSpPr txBox="1"/>
          <p:nvPr/>
        </p:nvSpPr>
        <p:spPr>
          <a:xfrm rot="3620535">
            <a:off x="2766743" y="5454270"/>
            <a:ext cx="2704601" cy="461665"/>
          </a:xfrm>
          <a:prstGeom prst="rect">
            <a:avLst/>
          </a:prstGeom>
          <a:noFill/>
        </p:spPr>
        <p:txBody>
          <a:bodyPr wrap="square" rtlCol="0">
            <a:spAutoFit/>
          </a:bodyPr>
          <a:lstStyle/>
          <a:p>
            <a:r>
              <a:rPr lang="en-US" sz="1200"/>
              <a:t>Self Service </a:t>
            </a:r>
          </a:p>
          <a:p>
            <a:r>
              <a:rPr lang="en-US" sz="1200"/>
              <a:t>Tool Training</a:t>
            </a:r>
          </a:p>
        </p:txBody>
      </p:sp>
      <p:sp>
        <p:nvSpPr>
          <p:cNvPr id="25" name="TextBox 24">
            <a:extLst>
              <a:ext uri="{FF2B5EF4-FFF2-40B4-BE49-F238E27FC236}">
                <a16:creationId xmlns:a16="http://schemas.microsoft.com/office/drawing/2014/main" id="{65142AB7-BD43-EFEC-589A-EBADA7843B7E}"/>
              </a:ext>
            </a:extLst>
          </p:cNvPr>
          <p:cNvSpPr txBox="1"/>
          <p:nvPr/>
        </p:nvSpPr>
        <p:spPr>
          <a:xfrm rot="18488401">
            <a:off x="1731863" y="2779602"/>
            <a:ext cx="961217" cy="276999"/>
          </a:xfrm>
          <a:prstGeom prst="rect">
            <a:avLst/>
          </a:prstGeom>
          <a:noFill/>
        </p:spPr>
        <p:txBody>
          <a:bodyPr wrap="square" rtlCol="0">
            <a:spAutoFit/>
          </a:bodyPr>
          <a:lstStyle/>
          <a:p>
            <a:pPr algn="r"/>
            <a:r>
              <a:rPr lang="en-US" sz="1200"/>
              <a:t>Orientation</a:t>
            </a:r>
          </a:p>
        </p:txBody>
      </p:sp>
      <p:sp>
        <p:nvSpPr>
          <p:cNvPr id="26" name="TextBox 25">
            <a:extLst>
              <a:ext uri="{FF2B5EF4-FFF2-40B4-BE49-F238E27FC236}">
                <a16:creationId xmlns:a16="http://schemas.microsoft.com/office/drawing/2014/main" id="{7FE543E2-7FFB-16F7-9A7B-032589E8BF44}"/>
              </a:ext>
            </a:extLst>
          </p:cNvPr>
          <p:cNvSpPr txBox="1"/>
          <p:nvPr/>
        </p:nvSpPr>
        <p:spPr>
          <a:xfrm rot="3641615">
            <a:off x="5238295" y="4892032"/>
            <a:ext cx="1359282" cy="461665"/>
          </a:xfrm>
          <a:prstGeom prst="rect">
            <a:avLst/>
          </a:prstGeom>
          <a:noFill/>
        </p:spPr>
        <p:txBody>
          <a:bodyPr wrap="square" rtlCol="0">
            <a:spAutoFit/>
          </a:bodyPr>
          <a:lstStyle/>
          <a:p>
            <a:r>
              <a:rPr lang="en-US" sz="1200"/>
              <a:t>Check-in &amp; Feedback</a:t>
            </a:r>
          </a:p>
        </p:txBody>
      </p:sp>
      <p:cxnSp>
        <p:nvCxnSpPr>
          <p:cNvPr id="27" name="Straight Arrow Connector 26">
            <a:extLst>
              <a:ext uri="{FF2B5EF4-FFF2-40B4-BE49-F238E27FC236}">
                <a16:creationId xmlns:a16="http://schemas.microsoft.com/office/drawing/2014/main" id="{A452C2CD-CA87-6A1F-479D-2742E43A4E10}"/>
              </a:ext>
            </a:extLst>
          </p:cNvPr>
          <p:cNvCxnSpPr>
            <a:cxnSpLocks/>
          </p:cNvCxnSpPr>
          <p:nvPr/>
        </p:nvCxnSpPr>
        <p:spPr>
          <a:xfrm>
            <a:off x="7815094" y="3967970"/>
            <a:ext cx="0" cy="373181"/>
          </a:xfrm>
          <a:prstGeom prst="straightConnector1">
            <a:avLst/>
          </a:prstGeom>
          <a:ln w="28575">
            <a:solidFill>
              <a:srgbClr val="FFC000"/>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F8312D4-A360-84F5-4B93-1244D53F6D7F}"/>
              </a:ext>
            </a:extLst>
          </p:cNvPr>
          <p:cNvCxnSpPr>
            <a:cxnSpLocks/>
          </p:cNvCxnSpPr>
          <p:nvPr/>
        </p:nvCxnSpPr>
        <p:spPr>
          <a:xfrm>
            <a:off x="2688979" y="3977724"/>
            <a:ext cx="0" cy="959283"/>
          </a:xfrm>
          <a:prstGeom prst="straightConnector1">
            <a:avLst/>
          </a:prstGeom>
          <a:ln w="28575">
            <a:solidFill>
              <a:srgbClr val="FFC000"/>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4D762024-D7FE-9B85-1490-6FA785913629}"/>
              </a:ext>
            </a:extLst>
          </p:cNvPr>
          <p:cNvSpPr/>
          <p:nvPr/>
        </p:nvSpPr>
        <p:spPr>
          <a:xfrm>
            <a:off x="8861055" y="3619212"/>
            <a:ext cx="226984" cy="226984"/>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25" b="1"/>
          </a:p>
        </p:txBody>
      </p:sp>
      <p:cxnSp>
        <p:nvCxnSpPr>
          <p:cNvPr id="30" name="Straight Arrow Connector 29">
            <a:extLst>
              <a:ext uri="{FF2B5EF4-FFF2-40B4-BE49-F238E27FC236}">
                <a16:creationId xmlns:a16="http://schemas.microsoft.com/office/drawing/2014/main" id="{BAA833A1-51C1-2867-2EBA-764AB8353AC2}"/>
              </a:ext>
            </a:extLst>
          </p:cNvPr>
          <p:cNvCxnSpPr>
            <a:cxnSpLocks/>
          </p:cNvCxnSpPr>
          <p:nvPr/>
        </p:nvCxnSpPr>
        <p:spPr>
          <a:xfrm flipH="1" flipV="1">
            <a:off x="1788991" y="2938765"/>
            <a:ext cx="6295" cy="597864"/>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24D273B-60F7-AE3F-1290-7177432BE87C}"/>
              </a:ext>
            </a:extLst>
          </p:cNvPr>
          <p:cNvCxnSpPr>
            <a:cxnSpLocks/>
          </p:cNvCxnSpPr>
          <p:nvPr/>
        </p:nvCxnSpPr>
        <p:spPr>
          <a:xfrm flipV="1">
            <a:off x="1967002" y="3322297"/>
            <a:ext cx="0" cy="159736"/>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5B7EFFA-DFD5-48BB-DA22-9C732A498318}"/>
              </a:ext>
            </a:extLst>
          </p:cNvPr>
          <p:cNvSpPr txBox="1"/>
          <p:nvPr/>
        </p:nvSpPr>
        <p:spPr>
          <a:xfrm rot="18349347">
            <a:off x="5881519" y="2393524"/>
            <a:ext cx="1610533" cy="461665"/>
          </a:xfrm>
          <a:prstGeom prst="rect">
            <a:avLst/>
          </a:prstGeom>
          <a:noFill/>
        </p:spPr>
        <p:txBody>
          <a:bodyPr wrap="square" rtlCol="0">
            <a:spAutoFit/>
          </a:bodyPr>
          <a:lstStyle/>
          <a:p>
            <a:r>
              <a:rPr lang="en-US" sz="1200"/>
              <a:t>Ad-Hoc </a:t>
            </a:r>
          </a:p>
          <a:p>
            <a:r>
              <a:rPr lang="en-US" sz="1200"/>
              <a:t>Consult</a:t>
            </a:r>
          </a:p>
        </p:txBody>
      </p:sp>
      <p:sp>
        <p:nvSpPr>
          <p:cNvPr id="36" name="TextBox 35">
            <a:extLst>
              <a:ext uri="{FF2B5EF4-FFF2-40B4-BE49-F238E27FC236}">
                <a16:creationId xmlns:a16="http://schemas.microsoft.com/office/drawing/2014/main" id="{8557A0BF-D7D2-31E5-DA9D-A796E986B31F}"/>
              </a:ext>
            </a:extLst>
          </p:cNvPr>
          <p:cNvSpPr txBox="1"/>
          <p:nvPr/>
        </p:nvSpPr>
        <p:spPr>
          <a:xfrm rot="3642457">
            <a:off x="7859829" y="5188429"/>
            <a:ext cx="1699750" cy="461665"/>
          </a:xfrm>
          <a:prstGeom prst="rect">
            <a:avLst/>
          </a:prstGeom>
          <a:noFill/>
        </p:spPr>
        <p:txBody>
          <a:bodyPr wrap="square" rtlCol="0">
            <a:spAutoFit/>
          </a:bodyPr>
          <a:lstStyle/>
          <a:p>
            <a:r>
              <a:rPr lang="en-US" sz="1200"/>
              <a:t>Demo Self Service Tool</a:t>
            </a:r>
          </a:p>
        </p:txBody>
      </p:sp>
      <p:sp>
        <p:nvSpPr>
          <p:cNvPr id="37" name="TextBox 36">
            <a:extLst>
              <a:ext uri="{FF2B5EF4-FFF2-40B4-BE49-F238E27FC236}">
                <a16:creationId xmlns:a16="http://schemas.microsoft.com/office/drawing/2014/main" id="{9486B978-65A4-B091-92E2-101D028C280B}"/>
              </a:ext>
            </a:extLst>
          </p:cNvPr>
          <p:cNvSpPr txBox="1"/>
          <p:nvPr/>
        </p:nvSpPr>
        <p:spPr>
          <a:xfrm rot="18645307">
            <a:off x="9184243" y="2209941"/>
            <a:ext cx="2256246" cy="461665"/>
          </a:xfrm>
          <a:prstGeom prst="rect">
            <a:avLst/>
          </a:prstGeom>
          <a:noFill/>
        </p:spPr>
        <p:txBody>
          <a:bodyPr wrap="square" rtlCol="0">
            <a:spAutoFit/>
          </a:bodyPr>
          <a:lstStyle/>
          <a:p>
            <a:r>
              <a:rPr lang="en-US" sz="1200"/>
              <a:t>Collaborate </a:t>
            </a:r>
          </a:p>
          <a:p>
            <a:r>
              <a:rPr lang="en-US" sz="1200"/>
              <a:t>W/ faculty</a:t>
            </a:r>
          </a:p>
        </p:txBody>
      </p:sp>
      <p:sp>
        <p:nvSpPr>
          <p:cNvPr id="38" name="TextBox 37">
            <a:extLst>
              <a:ext uri="{FF2B5EF4-FFF2-40B4-BE49-F238E27FC236}">
                <a16:creationId xmlns:a16="http://schemas.microsoft.com/office/drawing/2014/main" id="{1247C5E6-49A1-C3A7-5FC7-08E2C5AD5B26}"/>
              </a:ext>
            </a:extLst>
          </p:cNvPr>
          <p:cNvSpPr txBox="1"/>
          <p:nvPr/>
        </p:nvSpPr>
        <p:spPr>
          <a:xfrm rot="18570879">
            <a:off x="8810944" y="1978935"/>
            <a:ext cx="2397518" cy="276999"/>
          </a:xfrm>
          <a:prstGeom prst="rect">
            <a:avLst/>
          </a:prstGeom>
          <a:noFill/>
        </p:spPr>
        <p:txBody>
          <a:bodyPr wrap="square" rtlCol="0">
            <a:spAutoFit/>
          </a:bodyPr>
          <a:lstStyle/>
          <a:p>
            <a:r>
              <a:rPr lang="en-US" sz="1200"/>
              <a:t>Translate Requests</a:t>
            </a:r>
          </a:p>
        </p:txBody>
      </p:sp>
      <p:sp>
        <p:nvSpPr>
          <p:cNvPr id="39" name="TextBox 38">
            <a:extLst>
              <a:ext uri="{FF2B5EF4-FFF2-40B4-BE49-F238E27FC236}">
                <a16:creationId xmlns:a16="http://schemas.microsoft.com/office/drawing/2014/main" id="{8AADC582-8739-B25C-31B6-FA2543CBE6E0}"/>
              </a:ext>
            </a:extLst>
          </p:cNvPr>
          <p:cNvSpPr txBox="1"/>
          <p:nvPr/>
        </p:nvSpPr>
        <p:spPr>
          <a:xfrm rot="3654169">
            <a:off x="7917723" y="5208810"/>
            <a:ext cx="2489778" cy="461665"/>
          </a:xfrm>
          <a:prstGeom prst="rect">
            <a:avLst/>
          </a:prstGeom>
          <a:noFill/>
        </p:spPr>
        <p:txBody>
          <a:bodyPr wrap="square" rtlCol="0">
            <a:spAutoFit/>
          </a:bodyPr>
          <a:lstStyle/>
          <a:p>
            <a:r>
              <a:rPr lang="en-US" sz="1200"/>
              <a:t>Present on data </a:t>
            </a:r>
          </a:p>
          <a:p>
            <a:r>
              <a:rPr lang="en-US" sz="1200"/>
              <a:t>tools &amp; services</a:t>
            </a:r>
          </a:p>
        </p:txBody>
      </p:sp>
      <p:sp>
        <p:nvSpPr>
          <p:cNvPr id="40" name="TextBox 39">
            <a:extLst>
              <a:ext uri="{FF2B5EF4-FFF2-40B4-BE49-F238E27FC236}">
                <a16:creationId xmlns:a16="http://schemas.microsoft.com/office/drawing/2014/main" id="{2360AE02-2D93-4FE2-67DA-1456F4CDCDE9}"/>
              </a:ext>
            </a:extLst>
          </p:cNvPr>
          <p:cNvSpPr txBox="1"/>
          <p:nvPr/>
        </p:nvSpPr>
        <p:spPr>
          <a:xfrm rot="18524236">
            <a:off x="9028270" y="2243322"/>
            <a:ext cx="1905910" cy="276999"/>
          </a:xfrm>
          <a:prstGeom prst="rect">
            <a:avLst/>
          </a:prstGeom>
          <a:noFill/>
        </p:spPr>
        <p:txBody>
          <a:bodyPr wrap="square" rtlCol="0">
            <a:spAutoFit/>
          </a:bodyPr>
          <a:lstStyle/>
          <a:p>
            <a:r>
              <a:rPr lang="en-US" sz="1200"/>
              <a:t>Create Datasets</a:t>
            </a:r>
          </a:p>
        </p:txBody>
      </p:sp>
      <p:sp>
        <p:nvSpPr>
          <p:cNvPr id="41" name="TextBox 40">
            <a:extLst>
              <a:ext uri="{FF2B5EF4-FFF2-40B4-BE49-F238E27FC236}">
                <a16:creationId xmlns:a16="http://schemas.microsoft.com/office/drawing/2014/main" id="{E21ACD98-A050-6EC1-D9EC-B6D88511750E}"/>
              </a:ext>
            </a:extLst>
          </p:cNvPr>
          <p:cNvSpPr txBox="1"/>
          <p:nvPr/>
        </p:nvSpPr>
        <p:spPr>
          <a:xfrm>
            <a:off x="8771398" y="3635202"/>
            <a:ext cx="409331" cy="207749"/>
          </a:xfrm>
          <a:prstGeom prst="rect">
            <a:avLst/>
          </a:prstGeom>
          <a:noFill/>
        </p:spPr>
        <p:txBody>
          <a:bodyPr wrap="square" rtlCol="0">
            <a:spAutoFit/>
          </a:bodyPr>
          <a:lstStyle/>
          <a:p>
            <a:pPr algn="ctr"/>
            <a:r>
              <a:rPr lang="en-US" sz="750" b="1">
                <a:solidFill>
                  <a:schemeClr val="bg1"/>
                </a:solidFill>
              </a:rPr>
              <a:t>END</a:t>
            </a:r>
          </a:p>
        </p:txBody>
      </p:sp>
      <p:sp>
        <p:nvSpPr>
          <p:cNvPr id="42" name="TextBox 41">
            <a:extLst>
              <a:ext uri="{FF2B5EF4-FFF2-40B4-BE49-F238E27FC236}">
                <a16:creationId xmlns:a16="http://schemas.microsoft.com/office/drawing/2014/main" id="{9E1AA963-3955-B750-286C-8734C97D89EE}"/>
              </a:ext>
            </a:extLst>
          </p:cNvPr>
          <p:cNvSpPr txBox="1"/>
          <p:nvPr/>
        </p:nvSpPr>
        <p:spPr>
          <a:xfrm>
            <a:off x="5962650" y="3503419"/>
            <a:ext cx="541084" cy="219291"/>
          </a:xfrm>
          <a:prstGeom prst="rect">
            <a:avLst/>
          </a:prstGeom>
          <a:noFill/>
        </p:spPr>
        <p:txBody>
          <a:bodyPr wrap="square" rtlCol="0">
            <a:spAutoFit/>
          </a:bodyPr>
          <a:lstStyle/>
          <a:p>
            <a:r>
              <a:rPr lang="en-US" sz="825" b="1"/>
              <a:t>Week</a:t>
            </a:r>
          </a:p>
        </p:txBody>
      </p:sp>
      <p:sp>
        <p:nvSpPr>
          <p:cNvPr id="43" name="TextBox 42">
            <a:extLst>
              <a:ext uri="{FF2B5EF4-FFF2-40B4-BE49-F238E27FC236}">
                <a16:creationId xmlns:a16="http://schemas.microsoft.com/office/drawing/2014/main" id="{6EB50BA0-50FB-A717-19F6-477D4ABB3B92}"/>
              </a:ext>
            </a:extLst>
          </p:cNvPr>
          <p:cNvSpPr txBox="1"/>
          <p:nvPr/>
        </p:nvSpPr>
        <p:spPr>
          <a:xfrm>
            <a:off x="6938091" y="2158235"/>
            <a:ext cx="541084" cy="219291"/>
          </a:xfrm>
          <a:prstGeom prst="rect">
            <a:avLst/>
          </a:prstGeom>
          <a:noFill/>
        </p:spPr>
        <p:txBody>
          <a:bodyPr wrap="square" rtlCol="0">
            <a:spAutoFit/>
          </a:bodyPr>
          <a:lstStyle/>
          <a:p>
            <a:r>
              <a:rPr lang="en-US" sz="825">
                <a:solidFill>
                  <a:schemeClr val="bg1"/>
                </a:solidFill>
              </a:rPr>
              <a:t>Week</a:t>
            </a:r>
          </a:p>
        </p:txBody>
      </p:sp>
      <p:cxnSp>
        <p:nvCxnSpPr>
          <p:cNvPr id="44" name="Straight Arrow Connector 43">
            <a:extLst>
              <a:ext uri="{FF2B5EF4-FFF2-40B4-BE49-F238E27FC236}">
                <a16:creationId xmlns:a16="http://schemas.microsoft.com/office/drawing/2014/main" id="{9FA3E26E-B74D-5DAB-8F2E-152E6BE7B18C}"/>
              </a:ext>
            </a:extLst>
          </p:cNvPr>
          <p:cNvCxnSpPr>
            <a:cxnSpLocks/>
          </p:cNvCxnSpPr>
          <p:nvPr/>
        </p:nvCxnSpPr>
        <p:spPr>
          <a:xfrm>
            <a:off x="5576089" y="3993597"/>
            <a:ext cx="2704" cy="480074"/>
          </a:xfrm>
          <a:prstGeom prst="straightConnector1">
            <a:avLst/>
          </a:prstGeom>
          <a:ln w="28575">
            <a:solidFill>
              <a:srgbClr val="FFC000"/>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242FDB9-D056-D7EF-5E9F-77CE267B00C8}"/>
              </a:ext>
            </a:extLst>
          </p:cNvPr>
          <p:cNvCxnSpPr>
            <a:cxnSpLocks/>
          </p:cNvCxnSpPr>
          <p:nvPr/>
        </p:nvCxnSpPr>
        <p:spPr>
          <a:xfrm>
            <a:off x="5300158" y="3973813"/>
            <a:ext cx="0" cy="495315"/>
          </a:xfrm>
          <a:prstGeom prst="straightConnector1">
            <a:avLst/>
          </a:prstGeom>
          <a:ln w="28575">
            <a:solidFill>
              <a:srgbClr val="FFC000"/>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E1072A0-4352-8BD8-4661-1394604BDF20}"/>
              </a:ext>
            </a:extLst>
          </p:cNvPr>
          <p:cNvCxnSpPr>
            <a:cxnSpLocks/>
          </p:cNvCxnSpPr>
          <p:nvPr/>
        </p:nvCxnSpPr>
        <p:spPr>
          <a:xfrm>
            <a:off x="4739828" y="3989054"/>
            <a:ext cx="0" cy="352097"/>
          </a:xfrm>
          <a:prstGeom prst="straightConnector1">
            <a:avLst/>
          </a:prstGeom>
          <a:ln w="28575">
            <a:solidFill>
              <a:srgbClr val="FFC000"/>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21B191D-FDD6-58BD-D837-C0CF2430E278}"/>
              </a:ext>
            </a:extLst>
          </p:cNvPr>
          <p:cNvCxnSpPr>
            <a:cxnSpLocks/>
          </p:cNvCxnSpPr>
          <p:nvPr/>
        </p:nvCxnSpPr>
        <p:spPr>
          <a:xfrm>
            <a:off x="4057926" y="4002287"/>
            <a:ext cx="0" cy="363734"/>
          </a:xfrm>
          <a:prstGeom prst="straightConnector1">
            <a:avLst/>
          </a:prstGeom>
          <a:ln w="28575">
            <a:solidFill>
              <a:srgbClr val="FFC000"/>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76CAB63-D1A8-43F4-BB89-BE39399AEF4C}"/>
              </a:ext>
            </a:extLst>
          </p:cNvPr>
          <p:cNvCxnSpPr>
            <a:cxnSpLocks/>
          </p:cNvCxnSpPr>
          <p:nvPr/>
        </p:nvCxnSpPr>
        <p:spPr>
          <a:xfrm>
            <a:off x="3450733" y="3892737"/>
            <a:ext cx="0" cy="594546"/>
          </a:xfrm>
          <a:prstGeom prst="straightConnector1">
            <a:avLst/>
          </a:prstGeom>
          <a:ln w="28575">
            <a:solidFill>
              <a:srgbClr val="FFC000"/>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E184249-73D5-7365-D28A-1528FA06CE32}"/>
              </a:ext>
            </a:extLst>
          </p:cNvPr>
          <p:cNvCxnSpPr>
            <a:cxnSpLocks/>
          </p:cNvCxnSpPr>
          <p:nvPr/>
        </p:nvCxnSpPr>
        <p:spPr>
          <a:xfrm>
            <a:off x="2936837" y="3977724"/>
            <a:ext cx="0" cy="388296"/>
          </a:xfrm>
          <a:prstGeom prst="straightConnector1">
            <a:avLst/>
          </a:prstGeom>
          <a:ln w="28575">
            <a:solidFill>
              <a:srgbClr val="FFC000"/>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167772E-C08A-202E-B8E8-CA9843D838B3}"/>
              </a:ext>
            </a:extLst>
          </p:cNvPr>
          <p:cNvCxnSpPr>
            <a:cxnSpLocks/>
          </p:cNvCxnSpPr>
          <p:nvPr/>
        </p:nvCxnSpPr>
        <p:spPr>
          <a:xfrm flipH="1">
            <a:off x="2807654" y="3977724"/>
            <a:ext cx="4193" cy="696128"/>
          </a:xfrm>
          <a:prstGeom prst="straightConnector1">
            <a:avLst/>
          </a:prstGeom>
          <a:ln w="28575">
            <a:solidFill>
              <a:srgbClr val="FFC000"/>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DE110FC8-AF0B-D66E-47A4-70AEEFEA8D26}"/>
              </a:ext>
            </a:extLst>
          </p:cNvPr>
          <p:cNvCxnSpPr>
            <a:cxnSpLocks/>
          </p:cNvCxnSpPr>
          <p:nvPr/>
        </p:nvCxnSpPr>
        <p:spPr>
          <a:xfrm>
            <a:off x="8338870" y="3989054"/>
            <a:ext cx="0" cy="592831"/>
          </a:xfrm>
          <a:prstGeom prst="straightConnector1">
            <a:avLst/>
          </a:prstGeom>
          <a:ln w="28575">
            <a:solidFill>
              <a:srgbClr val="FFC000"/>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8DCC613-3187-255A-4A86-E6702C67558C}"/>
              </a:ext>
            </a:extLst>
          </p:cNvPr>
          <p:cNvCxnSpPr>
            <a:cxnSpLocks/>
          </p:cNvCxnSpPr>
          <p:nvPr/>
        </p:nvCxnSpPr>
        <p:spPr>
          <a:xfrm>
            <a:off x="6007274" y="3989054"/>
            <a:ext cx="2704" cy="480074"/>
          </a:xfrm>
          <a:prstGeom prst="straightConnector1">
            <a:avLst/>
          </a:prstGeom>
          <a:ln w="28575">
            <a:solidFill>
              <a:srgbClr val="FFC000"/>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DF21AF6-0BED-8613-C37E-81793420A472}"/>
              </a:ext>
            </a:extLst>
          </p:cNvPr>
          <p:cNvCxnSpPr>
            <a:cxnSpLocks/>
          </p:cNvCxnSpPr>
          <p:nvPr/>
        </p:nvCxnSpPr>
        <p:spPr>
          <a:xfrm>
            <a:off x="8599780" y="4025900"/>
            <a:ext cx="0" cy="218933"/>
          </a:xfrm>
          <a:prstGeom prst="straightConnector1">
            <a:avLst/>
          </a:prstGeom>
          <a:ln w="28575">
            <a:solidFill>
              <a:srgbClr val="FFC000"/>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5E745B4-634B-E58E-2E2C-B23670AEBDBD}"/>
              </a:ext>
            </a:extLst>
          </p:cNvPr>
          <p:cNvCxnSpPr>
            <a:cxnSpLocks/>
          </p:cNvCxnSpPr>
          <p:nvPr/>
        </p:nvCxnSpPr>
        <p:spPr>
          <a:xfrm flipV="1">
            <a:off x="2676193" y="2724928"/>
            <a:ext cx="0" cy="834680"/>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68FDD460-C513-D773-4B10-1EE708A91FCC}"/>
              </a:ext>
            </a:extLst>
          </p:cNvPr>
          <p:cNvCxnSpPr>
            <a:cxnSpLocks/>
          </p:cNvCxnSpPr>
          <p:nvPr/>
        </p:nvCxnSpPr>
        <p:spPr>
          <a:xfrm flipV="1">
            <a:off x="2819371" y="2940590"/>
            <a:ext cx="0" cy="638564"/>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EC58BCB-CEA8-DE57-4DA3-746D45555DFC}"/>
              </a:ext>
            </a:extLst>
          </p:cNvPr>
          <p:cNvCxnSpPr>
            <a:cxnSpLocks/>
          </p:cNvCxnSpPr>
          <p:nvPr/>
        </p:nvCxnSpPr>
        <p:spPr>
          <a:xfrm flipV="1">
            <a:off x="6144840" y="3287480"/>
            <a:ext cx="0" cy="235982"/>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F49DD93-6729-365A-914D-F1E606BB42CF}"/>
              </a:ext>
            </a:extLst>
          </p:cNvPr>
          <p:cNvCxnSpPr>
            <a:cxnSpLocks/>
          </p:cNvCxnSpPr>
          <p:nvPr/>
        </p:nvCxnSpPr>
        <p:spPr>
          <a:xfrm flipH="1" flipV="1">
            <a:off x="3475648" y="2668817"/>
            <a:ext cx="3585" cy="816634"/>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755F1C31-7DAB-D8DA-2FBC-C09D4A146792}"/>
              </a:ext>
            </a:extLst>
          </p:cNvPr>
          <p:cNvCxnSpPr>
            <a:cxnSpLocks/>
          </p:cNvCxnSpPr>
          <p:nvPr/>
        </p:nvCxnSpPr>
        <p:spPr>
          <a:xfrm flipV="1">
            <a:off x="3618826" y="2884478"/>
            <a:ext cx="0" cy="600972"/>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DC2D205B-B53D-79B7-29A8-2F3B70D4BD2A}"/>
              </a:ext>
            </a:extLst>
          </p:cNvPr>
          <p:cNvCxnSpPr>
            <a:cxnSpLocks/>
          </p:cNvCxnSpPr>
          <p:nvPr/>
        </p:nvCxnSpPr>
        <p:spPr>
          <a:xfrm flipV="1">
            <a:off x="4272451" y="2707251"/>
            <a:ext cx="0" cy="808064"/>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6392083-3823-A199-6821-CD33CAAC3077}"/>
              </a:ext>
            </a:extLst>
          </p:cNvPr>
          <p:cNvCxnSpPr>
            <a:cxnSpLocks/>
          </p:cNvCxnSpPr>
          <p:nvPr/>
        </p:nvCxnSpPr>
        <p:spPr>
          <a:xfrm flipV="1">
            <a:off x="4415629" y="2922914"/>
            <a:ext cx="0" cy="592402"/>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57FF289B-B619-E732-6B2B-E624B91A39C3}"/>
              </a:ext>
            </a:extLst>
          </p:cNvPr>
          <p:cNvCxnSpPr>
            <a:cxnSpLocks/>
          </p:cNvCxnSpPr>
          <p:nvPr/>
        </p:nvCxnSpPr>
        <p:spPr>
          <a:xfrm flipV="1">
            <a:off x="5060291" y="2690863"/>
            <a:ext cx="3881" cy="772955"/>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8E6D86E0-D0B3-8585-537B-D63842FAB4BD}"/>
              </a:ext>
            </a:extLst>
          </p:cNvPr>
          <p:cNvCxnSpPr>
            <a:cxnSpLocks/>
          </p:cNvCxnSpPr>
          <p:nvPr/>
        </p:nvCxnSpPr>
        <p:spPr>
          <a:xfrm flipV="1">
            <a:off x="5197289" y="2924732"/>
            <a:ext cx="0" cy="551266"/>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C829D65C-2B08-6B47-84CE-8F1615010FA0}"/>
              </a:ext>
            </a:extLst>
          </p:cNvPr>
          <p:cNvSpPr txBox="1"/>
          <p:nvPr/>
        </p:nvSpPr>
        <p:spPr>
          <a:xfrm rot="18407789">
            <a:off x="5571660" y="1921358"/>
            <a:ext cx="1612119" cy="276999"/>
          </a:xfrm>
          <a:prstGeom prst="rect">
            <a:avLst/>
          </a:prstGeom>
          <a:noFill/>
        </p:spPr>
        <p:txBody>
          <a:bodyPr wrap="square" rtlCol="0">
            <a:spAutoFit/>
          </a:bodyPr>
          <a:lstStyle/>
          <a:p>
            <a:r>
              <a:rPr lang="en-US" sz="1200"/>
              <a:t>Triage Meeting</a:t>
            </a:r>
          </a:p>
        </p:txBody>
      </p:sp>
      <p:sp>
        <p:nvSpPr>
          <p:cNvPr id="70" name="TextBox 69">
            <a:extLst>
              <a:ext uri="{FF2B5EF4-FFF2-40B4-BE49-F238E27FC236}">
                <a16:creationId xmlns:a16="http://schemas.microsoft.com/office/drawing/2014/main" id="{49C72E14-53FC-74A5-79B8-58AECE02B3E8}"/>
              </a:ext>
            </a:extLst>
          </p:cNvPr>
          <p:cNvSpPr txBox="1"/>
          <p:nvPr/>
        </p:nvSpPr>
        <p:spPr>
          <a:xfrm rot="18544421">
            <a:off x="5584057" y="1944680"/>
            <a:ext cx="2280324" cy="276999"/>
          </a:xfrm>
          <a:prstGeom prst="rect">
            <a:avLst/>
          </a:prstGeom>
          <a:noFill/>
        </p:spPr>
        <p:txBody>
          <a:bodyPr wrap="square" rtlCol="0">
            <a:spAutoFit/>
          </a:bodyPr>
          <a:lstStyle/>
          <a:p>
            <a:r>
              <a:rPr lang="en-US" sz="1200"/>
              <a:t>Data Request Meeting</a:t>
            </a:r>
          </a:p>
        </p:txBody>
      </p:sp>
      <p:cxnSp>
        <p:nvCxnSpPr>
          <p:cNvPr id="71" name="Straight Arrow Connector 70">
            <a:extLst>
              <a:ext uri="{FF2B5EF4-FFF2-40B4-BE49-F238E27FC236}">
                <a16:creationId xmlns:a16="http://schemas.microsoft.com/office/drawing/2014/main" id="{B3CC19E4-B472-9111-ECD2-820E37AF0D1F}"/>
              </a:ext>
            </a:extLst>
          </p:cNvPr>
          <p:cNvCxnSpPr>
            <a:cxnSpLocks/>
          </p:cNvCxnSpPr>
          <p:nvPr/>
        </p:nvCxnSpPr>
        <p:spPr>
          <a:xfrm flipV="1">
            <a:off x="5869748" y="2728677"/>
            <a:ext cx="4636" cy="806091"/>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8B687701-3A3B-83C4-612C-A13B8D0F6CAB}"/>
              </a:ext>
            </a:extLst>
          </p:cNvPr>
          <p:cNvCxnSpPr>
            <a:cxnSpLocks/>
          </p:cNvCxnSpPr>
          <p:nvPr/>
        </p:nvCxnSpPr>
        <p:spPr>
          <a:xfrm flipH="1" flipV="1">
            <a:off x="6008245" y="2955644"/>
            <a:ext cx="9317" cy="584033"/>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1A0F4301-F8DA-4FAE-F8DD-A0B4D12B7299}"/>
              </a:ext>
            </a:extLst>
          </p:cNvPr>
          <p:cNvSpPr txBox="1"/>
          <p:nvPr/>
        </p:nvSpPr>
        <p:spPr>
          <a:xfrm rot="18349347">
            <a:off x="6588356" y="2305586"/>
            <a:ext cx="1796161" cy="461665"/>
          </a:xfrm>
          <a:prstGeom prst="rect">
            <a:avLst/>
          </a:prstGeom>
          <a:noFill/>
        </p:spPr>
        <p:txBody>
          <a:bodyPr wrap="square" rtlCol="0">
            <a:spAutoFit/>
          </a:bodyPr>
          <a:lstStyle/>
          <a:p>
            <a:r>
              <a:rPr lang="en-US" sz="1200"/>
              <a:t>Ad-Hoc </a:t>
            </a:r>
          </a:p>
          <a:p>
            <a:r>
              <a:rPr lang="en-US" sz="1200"/>
              <a:t>Consult</a:t>
            </a:r>
          </a:p>
        </p:txBody>
      </p:sp>
      <p:cxnSp>
        <p:nvCxnSpPr>
          <p:cNvPr id="74" name="Straight Arrow Connector 73">
            <a:extLst>
              <a:ext uri="{FF2B5EF4-FFF2-40B4-BE49-F238E27FC236}">
                <a16:creationId xmlns:a16="http://schemas.microsoft.com/office/drawing/2014/main" id="{8230F27F-99B1-3309-D570-E4AE44EDD539}"/>
              </a:ext>
            </a:extLst>
          </p:cNvPr>
          <p:cNvCxnSpPr>
            <a:cxnSpLocks/>
          </p:cNvCxnSpPr>
          <p:nvPr/>
        </p:nvCxnSpPr>
        <p:spPr>
          <a:xfrm flipV="1">
            <a:off x="6970378" y="3267145"/>
            <a:ext cx="0" cy="235982"/>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9FB62F2C-B56A-51BB-A13E-09178424372A}"/>
              </a:ext>
            </a:extLst>
          </p:cNvPr>
          <p:cNvSpPr txBox="1"/>
          <p:nvPr/>
        </p:nvSpPr>
        <p:spPr>
          <a:xfrm rot="18407789">
            <a:off x="6340600" y="1873097"/>
            <a:ext cx="1816745" cy="276999"/>
          </a:xfrm>
          <a:prstGeom prst="rect">
            <a:avLst/>
          </a:prstGeom>
          <a:noFill/>
        </p:spPr>
        <p:txBody>
          <a:bodyPr wrap="square" rtlCol="0">
            <a:spAutoFit/>
          </a:bodyPr>
          <a:lstStyle/>
          <a:p>
            <a:r>
              <a:rPr lang="en-US" sz="1200"/>
              <a:t>Triage Meeting</a:t>
            </a:r>
          </a:p>
        </p:txBody>
      </p:sp>
      <p:cxnSp>
        <p:nvCxnSpPr>
          <p:cNvPr id="77" name="Straight Arrow Connector 76">
            <a:extLst>
              <a:ext uri="{FF2B5EF4-FFF2-40B4-BE49-F238E27FC236}">
                <a16:creationId xmlns:a16="http://schemas.microsoft.com/office/drawing/2014/main" id="{ABFC48B0-AB26-5DA8-0FCC-1CC83DA857FE}"/>
              </a:ext>
            </a:extLst>
          </p:cNvPr>
          <p:cNvCxnSpPr>
            <a:cxnSpLocks/>
          </p:cNvCxnSpPr>
          <p:nvPr/>
        </p:nvCxnSpPr>
        <p:spPr>
          <a:xfrm flipV="1">
            <a:off x="6694506" y="2708342"/>
            <a:ext cx="5417" cy="775191"/>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DB97E798-465A-B93C-77B1-CC935522E3E0}"/>
              </a:ext>
            </a:extLst>
          </p:cNvPr>
          <p:cNvCxnSpPr>
            <a:cxnSpLocks/>
          </p:cNvCxnSpPr>
          <p:nvPr/>
        </p:nvCxnSpPr>
        <p:spPr>
          <a:xfrm flipV="1">
            <a:off x="6843100" y="2924004"/>
            <a:ext cx="0" cy="627138"/>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7E59F06-EB5B-677B-0ECC-C838CF5FAAFD}"/>
              </a:ext>
            </a:extLst>
          </p:cNvPr>
          <p:cNvSpPr txBox="1"/>
          <p:nvPr/>
        </p:nvSpPr>
        <p:spPr>
          <a:xfrm rot="18349347">
            <a:off x="7476872" y="2417041"/>
            <a:ext cx="1476759" cy="461665"/>
          </a:xfrm>
          <a:prstGeom prst="rect">
            <a:avLst/>
          </a:prstGeom>
          <a:noFill/>
        </p:spPr>
        <p:txBody>
          <a:bodyPr wrap="square" rtlCol="0">
            <a:spAutoFit/>
          </a:bodyPr>
          <a:lstStyle/>
          <a:p>
            <a:r>
              <a:rPr lang="en-US" sz="1200"/>
              <a:t>Ad-Hoc </a:t>
            </a:r>
          </a:p>
          <a:p>
            <a:r>
              <a:rPr lang="en-US" sz="1200"/>
              <a:t>Consult</a:t>
            </a:r>
          </a:p>
        </p:txBody>
      </p:sp>
      <p:cxnSp>
        <p:nvCxnSpPr>
          <p:cNvPr id="80" name="Straight Arrow Connector 79">
            <a:extLst>
              <a:ext uri="{FF2B5EF4-FFF2-40B4-BE49-F238E27FC236}">
                <a16:creationId xmlns:a16="http://schemas.microsoft.com/office/drawing/2014/main" id="{04FF0617-73EA-2CB9-88C2-178F8F5B95BD}"/>
              </a:ext>
            </a:extLst>
          </p:cNvPr>
          <p:cNvCxnSpPr>
            <a:cxnSpLocks/>
          </p:cNvCxnSpPr>
          <p:nvPr/>
        </p:nvCxnSpPr>
        <p:spPr>
          <a:xfrm flipV="1">
            <a:off x="7756893" y="3247310"/>
            <a:ext cx="0" cy="235982"/>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83368749-60CB-D584-5429-D526F81AF867}"/>
              </a:ext>
            </a:extLst>
          </p:cNvPr>
          <p:cNvSpPr txBox="1"/>
          <p:nvPr/>
        </p:nvSpPr>
        <p:spPr>
          <a:xfrm rot="18407789">
            <a:off x="7172780" y="1897114"/>
            <a:ext cx="1617973" cy="276999"/>
          </a:xfrm>
          <a:prstGeom prst="rect">
            <a:avLst/>
          </a:prstGeom>
          <a:noFill/>
        </p:spPr>
        <p:txBody>
          <a:bodyPr wrap="square" rtlCol="0">
            <a:spAutoFit/>
          </a:bodyPr>
          <a:lstStyle/>
          <a:p>
            <a:r>
              <a:rPr lang="en-US" sz="1200"/>
              <a:t>Triage Meeting</a:t>
            </a:r>
          </a:p>
        </p:txBody>
      </p:sp>
      <p:sp>
        <p:nvSpPr>
          <p:cNvPr id="82" name="TextBox 81">
            <a:extLst>
              <a:ext uri="{FF2B5EF4-FFF2-40B4-BE49-F238E27FC236}">
                <a16:creationId xmlns:a16="http://schemas.microsoft.com/office/drawing/2014/main" id="{003FA82C-A8C6-74C0-67BE-EC39031E4430}"/>
              </a:ext>
            </a:extLst>
          </p:cNvPr>
          <p:cNvSpPr txBox="1"/>
          <p:nvPr/>
        </p:nvSpPr>
        <p:spPr>
          <a:xfrm rot="18401698">
            <a:off x="7229413" y="1954586"/>
            <a:ext cx="1940730" cy="276999"/>
          </a:xfrm>
          <a:prstGeom prst="rect">
            <a:avLst/>
          </a:prstGeom>
          <a:noFill/>
        </p:spPr>
        <p:txBody>
          <a:bodyPr wrap="square" rtlCol="0">
            <a:spAutoFit/>
          </a:bodyPr>
          <a:lstStyle/>
          <a:p>
            <a:r>
              <a:rPr lang="en-US" sz="1200"/>
              <a:t>Data Request Meeting</a:t>
            </a:r>
          </a:p>
        </p:txBody>
      </p:sp>
      <p:cxnSp>
        <p:nvCxnSpPr>
          <p:cNvPr id="83" name="Straight Arrow Connector 82">
            <a:extLst>
              <a:ext uri="{FF2B5EF4-FFF2-40B4-BE49-F238E27FC236}">
                <a16:creationId xmlns:a16="http://schemas.microsoft.com/office/drawing/2014/main" id="{A7DA83A6-1325-7B2C-6BE2-71510A44BD77}"/>
              </a:ext>
            </a:extLst>
          </p:cNvPr>
          <p:cNvCxnSpPr>
            <a:cxnSpLocks/>
          </p:cNvCxnSpPr>
          <p:nvPr/>
        </p:nvCxnSpPr>
        <p:spPr>
          <a:xfrm flipH="1" flipV="1">
            <a:off x="7486437" y="2688507"/>
            <a:ext cx="3293" cy="794785"/>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4A53F70E-F0C4-7F93-93A6-DA8B8953F3FA}"/>
              </a:ext>
            </a:extLst>
          </p:cNvPr>
          <p:cNvCxnSpPr>
            <a:cxnSpLocks/>
          </p:cNvCxnSpPr>
          <p:nvPr/>
        </p:nvCxnSpPr>
        <p:spPr>
          <a:xfrm flipV="1">
            <a:off x="7629615" y="2904169"/>
            <a:ext cx="0" cy="620288"/>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98C6DB55-15FF-A703-3554-7CB07F4E4295}"/>
              </a:ext>
            </a:extLst>
          </p:cNvPr>
          <p:cNvSpPr txBox="1"/>
          <p:nvPr/>
        </p:nvSpPr>
        <p:spPr>
          <a:xfrm rot="18349347">
            <a:off x="8300880" y="2473106"/>
            <a:ext cx="1354641" cy="461665"/>
          </a:xfrm>
          <a:prstGeom prst="rect">
            <a:avLst/>
          </a:prstGeom>
          <a:noFill/>
        </p:spPr>
        <p:txBody>
          <a:bodyPr wrap="square" rtlCol="0">
            <a:spAutoFit/>
          </a:bodyPr>
          <a:lstStyle/>
          <a:p>
            <a:r>
              <a:rPr lang="en-US" sz="1200"/>
              <a:t>Ad-Hoc </a:t>
            </a:r>
          </a:p>
          <a:p>
            <a:r>
              <a:rPr lang="en-US" sz="1200"/>
              <a:t>Consult</a:t>
            </a:r>
          </a:p>
        </p:txBody>
      </p:sp>
      <p:cxnSp>
        <p:nvCxnSpPr>
          <p:cNvPr id="86" name="Straight Arrow Connector 85">
            <a:extLst>
              <a:ext uri="{FF2B5EF4-FFF2-40B4-BE49-F238E27FC236}">
                <a16:creationId xmlns:a16="http://schemas.microsoft.com/office/drawing/2014/main" id="{4532B1ED-26C4-E583-28DE-F9E69AFC61D8}"/>
              </a:ext>
            </a:extLst>
          </p:cNvPr>
          <p:cNvCxnSpPr>
            <a:cxnSpLocks/>
          </p:cNvCxnSpPr>
          <p:nvPr/>
        </p:nvCxnSpPr>
        <p:spPr>
          <a:xfrm flipV="1">
            <a:off x="8545539" y="3271239"/>
            <a:ext cx="0" cy="235982"/>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1FBD86C7-574F-4802-04AD-8644DD1C4B6E}"/>
              </a:ext>
            </a:extLst>
          </p:cNvPr>
          <p:cNvSpPr txBox="1"/>
          <p:nvPr/>
        </p:nvSpPr>
        <p:spPr>
          <a:xfrm rot="18407789">
            <a:off x="7956509" y="1846428"/>
            <a:ext cx="1772613" cy="276999"/>
          </a:xfrm>
          <a:prstGeom prst="rect">
            <a:avLst/>
          </a:prstGeom>
          <a:noFill/>
        </p:spPr>
        <p:txBody>
          <a:bodyPr wrap="square" rtlCol="0">
            <a:spAutoFit/>
          </a:bodyPr>
          <a:lstStyle/>
          <a:p>
            <a:r>
              <a:rPr lang="en-US" sz="1200"/>
              <a:t>Triage Meeting</a:t>
            </a:r>
          </a:p>
        </p:txBody>
      </p:sp>
      <p:sp>
        <p:nvSpPr>
          <p:cNvPr id="88" name="TextBox 87">
            <a:extLst>
              <a:ext uri="{FF2B5EF4-FFF2-40B4-BE49-F238E27FC236}">
                <a16:creationId xmlns:a16="http://schemas.microsoft.com/office/drawing/2014/main" id="{C4975B78-1775-E427-3898-A941BE29FE9D}"/>
              </a:ext>
            </a:extLst>
          </p:cNvPr>
          <p:cNvSpPr txBox="1"/>
          <p:nvPr/>
        </p:nvSpPr>
        <p:spPr>
          <a:xfrm rot="18378115">
            <a:off x="8061871" y="1909749"/>
            <a:ext cx="2107754" cy="276999"/>
          </a:xfrm>
          <a:prstGeom prst="rect">
            <a:avLst/>
          </a:prstGeom>
          <a:noFill/>
        </p:spPr>
        <p:txBody>
          <a:bodyPr wrap="square" rtlCol="0">
            <a:spAutoFit/>
          </a:bodyPr>
          <a:lstStyle/>
          <a:p>
            <a:r>
              <a:rPr lang="en-US" sz="1200"/>
              <a:t>Data Request Meeting</a:t>
            </a:r>
          </a:p>
        </p:txBody>
      </p:sp>
      <p:cxnSp>
        <p:nvCxnSpPr>
          <p:cNvPr id="89" name="Straight Arrow Connector 88">
            <a:extLst>
              <a:ext uri="{FF2B5EF4-FFF2-40B4-BE49-F238E27FC236}">
                <a16:creationId xmlns:a16="http://schemas.microsoft.com/office/drawing/2014/main" id="{7A37698B-6BEE-0EE8-7A73-39DF4035E2DE}"/>
              </a:ext>
            </a:extLst>
          </p:cNvPr>
          <p:cNvCxnSpPr>
            <a:cxnSpLocks/>
          </p:cNvCxnSpPr>
          <p:nvPr/>
        </p:nvCxnSpPr>
        <p:spPr>
          <a:xfrm flipH="1" flipV="1">
            <a:off x="8275083" y="2712437"/>
            <a:ext cx="4815" cy="810716"/>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BDA9300D-F195-C7D9-71E5-A34156EA1880}"/>
              </a:ext>
            </a:extLst>
          </p:cNvPr>
          <p:cNvCxnSpPr>
            <a:cxnSpLocks/>
          </p:cNvCxnSpPr>
          <p:nvPr/>
        </p:nvCxnSpPr>
        <p:spPr>
          <a:xfrm flipV="1">
            <a:off x="8400838" y="2928098"/>
            <a:ext cx="17423" cy="595055"/>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F277174D-0DCE-5744-8D87-71F60284827E}"/>
              </a:ext>
            </a:extLst>
          </p:cNvPr>
          <p:cNvSpPr txBox="1"/>
          <p:nvPr/>
        </p:nvSpPr>
        <p:spPr>
          <a:xfrm>
            <a:off x="9348826" y="3479560"/>
            <a:ext cx="1453079" cy="307777"/>
          </a:xfrm>
          <a:prstGeom prst="rect">
            <a:avLst/>
          </a:prstGeom>
          <a:noFill/>
        </p:spPr>
        <p:txBody>
          <a:bodyPr wrap="square" rtlCol="0">
            <a:spAutoFit/>
          </a:bodyPr>
          <a:lstStyle/>
          <a:p>
            <a:pPr algn="r"/>
            <a:r>
              <a:rPr lang="en-US" sz="1400" b="1"/>
              <a:t>Experiential</a:t>
            </a:r>
          </a:p>
        </p:txBody>
      </p:sp>
      <p:sp>
        <p:nvSpPr>
          <p:cNvPr id="92" name="TextBox 91">
            <a:extLst>
              <a:ext uri="{FF2B5EF4-FFF2-40B4-BE49-F238E27FC236}">
                <a16:creationId xmlns:a16="http://schemas.microsoft.com/office/drawing/2014/main" id="{1D9EB62C-601C-1179-8792-EB88756B8D62}"/>
              </a:ext>
            </a:extLst>
          </p:cNvPr>
          <p:cNvSpPr txBox="1"/>
          <p:nvPr/>
        </p:nvSpPr>
        <p:spPr>
          <a:xfrm>
            <a:off x="652802" y="3721735"/>
            <a:ext cx="758022" cy="307777"/>
          </a:xfrm>
          <a:prstGeom prst="rect">
            <a:avLst/>
          </a:prstGeom>
          <a:noFill/>
        </p:spPr>
        <p:txBody>
          <a:bodyPr wrap="square" rtlCol="0">
            <a:spAutoFit/>
          </a:bodyPr>
          <a:lstStyle/>
          <a:p>
            <a:r>
              <a:rPr lang="en-US" sz="1400" b="1"/>
              <a:t>Formal</a:t>
            </a:r>
          </a:p>
        </p:txBody>
      </p:sp>
      <p:sp>
        <p:nvSpPr>
          <p:cNvPr id="93" name="TextBox 92">
            <a:extLst>
              <a:ext uri="{FF2B5EF4-FFF2-40B4-BE49-F238E27FC236}">
                <a16:creationId xmlns:a16="http://schemas.microsoft.com/office/drawing/2014/main" id="{C0D7BC7C-9FFA-1D37-1E00-C6EF082C0970}"/>
              </a:ext>
            </a:extLst>
          </p:cNvPr>
          <p:cNvSpPr txBox="1"/>
          <p:nvPr/>
        </p:nvSpPr>
        <p:spPr>
          <a:xfrm>
            <a:off x="10064991" y="3756507"/>
            <a:ext cx="1161499" cy="307777"/>
          </a:xfrm>
          <a:prstGeom prst="rect">
            <a:avLst/>
          </a:prstGeom>
          <a:noFill/>
        </p:spPr>
        <p:txBody>
          <a:bodyPr wrap="square" rtlCol="0">
            <a:spAutoFit/>
          </a:bodyPr>
          <a:lstStyle/>
          <a:p>
            <a:r>
              <a:rPr lang="en-US" sz="1400" b="1"/>
              <a:t>Formal</a:t>
            </a:r>
          </a:p>
        </p:txBody>
      </p:sp>
      <p:cxnSp>
        <p:nvCxnSpPr>
          <p:cNvPr id="94" name="Straight Arrow Connector 93">
            <a:extLst>
              <a:ext uri="{FF2B5EF4-FFF2-40B4-BE49-F238E27FC236}">
                <a16:creationId xmlns:a16="http://schemas.microsoft.com/office/drawing/2014/main" id="{754BD1E6-699A-3F6D-2DF4-AB5697BE6DB7}"/>
              </a:ext>
            </a:extLst>
          </p:cNvPr>
          <p:cNvCxnSpPr>
            <a:cxnSpLocks/>
          </p:cNvCxnSpPr>
          <p:nvPr/>
        </p:nvCxnSpPr>
        <p:spPr>
          <a:xfrm flipV="1">
            <a:off x="9090687" y="2684934"/>
            <a:ext cx="696" cy="817972"/>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8D61C99F-FD16-C3C0-3717-8D6C3793E3B3}"/>
              </a:ext>
            </a:extLst>
          </p:cNvPr>
          <p:cNvCxnSpPr>
            <a:cxnSpLocks/>
          </p:cNvCxnSpPr>
          <p:nvPr/>
        </p:nvCxnSpPr>
        <p:spPr>
          <a:xfrm flipV="1">
            <a:off x="9219451" y="3006839"/>
            <a:ext cx="0" cy="496067"/>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67CD7FE1-ABED-D59A-0622-A8DFF78F0FE1}"/>
              </a:ext>
            </a:extLst>
          </p:cNvPr>
          <p:cNvCxnSpPr>
            <a:cxnSpLocks/>
          </p:cNvCxnSpPr>
          <p:nvPr/>
        </p:nvCxnSpPr>
        <p:spPr>
          <a:xfrm flipV="1">
            <a:off x="9364055" y="3150325"/>
            <a:ext cx="0" cy="336649"/>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02C8E82B-54A2-9EBC-9F9E-4B044F03AF52}"/>
              </a:ext>
            </a:extLst>
          </p:cNvPr>
          <p:cNvCxnSpPr>
            <a:cxnSpLocks/>
          </p:cNvCxnSpPr>
          <p:nvPr/>
        </p:nvCxnSpPr>
        <p:spPr>
          <a:xfrm flipV="1">
            <a:off x="9474018" y="3265803"/>
            <a:ext cx="6078" cy="219647"/>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9B806C2B-BD4E-CF85-D77E-5120E00829C2}"/>
              </a:ext>
            </a:extLst>
          </p:cNvPr>
          <p:cNvSpPr txBox="1"/>
          <p:nvPr/>
        </p:nvSpPr>
        <p:spPr>
          <a:xfrm>
            <a:off x="2792079" y="3493653"/>
            <a:ext cx="541091" cy="219291"/>
          </a:xfrm>
          <a:prstGeom prst="rect">
            <a:avLst/>
          </a:prstGeom>
          <a:noFill/>
        </p:spPr>
        <p:txBody>
          <a:bodyPr wrap="square" rtlCol="0">
            <a:spAutoFit/>
          </a:bodyPr>
          <a:lstStyle/>
          <a:p>
            <a:r>
              <a:rPr lang="en-US" sz="825" b="1"/>
              <a:t>Week</a:t>
            </a:r>
          </a:p>
        </p:txBody>
      </p:sp>
      <p:sp>
        <p:nvSpPr>
          <p:cNvPr id="99" name="TextBox 98">
            <a:extLst>
              <a:ext uri="{FF2B5EF4-FFF2-40B4-BE49-F238E27FC236}">
                <a16:creationId xmlns:a16="http://schemas.microsoft.com/office/drawing/2014/main" id="{B61EF822-75E2-CB32-CE10-D475CAE9E282}"/>
              </a:ext>
            </a:extLst>
          </p:cNvPr>
          <p:cNvSpPr txBox="1"/>
          <p:nvPr/>
        </p:nvSpPr>
        <p:spPr>
          <a:xfrm>
            <a:off x="-130672" y="3479062"/>
            <a:ext cx="1524082" cy="307777"/>
          </a:xfrm>
          <a:prstGeom prst="rect">
            <a:avLst/>
          </a:prstGeom>
          <a:noFill/>
        </p:spPr>
        <p:txBody>
          <a:bodyPr wrap="square" rtlCol="0">
            <a:spAutoFit/>
          </a:bodyPr>
          <a:lstStyle/>
          <a:p>
            <a:pPr algn="r"/>
            <a:r>
              <a:rPr lang="en-US" sz="1400" b="1"/>
              <a:t>Experiential</a:t>
            </a:r>
          </a:p>
        </p:txBody>
      </p:sp>
      <p:sp>
        <p:nvSpPr>
          <p:cNvPr id="138" name="Oval 137">
            <a:extLst>
              <a:ext uri="{FF2B5EF4-FFF2-40B4-BE49-F238E27FC236}">
                <a16:creationId xmlns:a16="http://schemas.microsoft.com/office/drawing/2014/main" id="{EEB10998-B29C-C4CA-F31B-FCB8695BC4BA}"/>
              </a:ext>
            </a:extLst>
          </p:cNvPr>
          <p:cNvSpPr/>
          <p:nvPr/>
        </p:nvSpPr>
        <p:spPr>
          <a:xfrm>
            <a:off x="2481484" y="3600444"/>
            <a:ext cx="242583" cy="2425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25" b="1"/>
              <a:t>1</a:t>
            </a:r>
          </a:p>
        </p:txBody>
      </p:sp>
      <p:sp>
        <p:nvSpPr>
          <p:cNvPr id="139" name="Oval 138">
            <a:extLst>
              <a:ext uri="{FF2B5EF4-FFF2-40B4-BE49-F238E27FC236}">
                <a16:creationId xmlns:a16="http://schemas.microsoft.com/office/drawing/2014/main" id="{B6B647BC-4234-687D-609B-219EDD6AAB81}"/>
              </a:ext>
            </a:extLst>
          </p:cNvPr>
          <p:cNvSpPr/>
          <p:nvPr/>
        </p:nvSpPr>
        <p:spPr>
          <a:xfrm>
            <a:off x="3296345" y="3601426"/>
            <a:ext cx="242583" cy="2425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25" b="1"/>
              <a:t>2</a:t>
            </a:r>
          </a:p>
        </p:txBody>
      </p:sp>
      <p:sp>
        <p:nvSpPr>
          <p:cNvPr id="140" name="Oval 139">
            <a:extLst>
              <a:ext uri="{FF2B5EF4-FFF2-40B4-BE49-F238E27FC236}">
                <a16:creationId xmlns:a16="http://schemas.microsoft.com/office/drawing/2014/main" id="{77DC25E9-BA60-B3DE-74F2-D0B0B474ED88}"/>
              </a:ext>
            </a:extLst>
          </p:cNvPr>
          <p:cNvSpPr/>
          <p:nvPr/>
        </p:nvSpPr>
        <p:spPr>
          <a:xfrm>
            <a:off x="4042404" y="3601426"/>
            <a:ext cx="242583" cy="2425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25" b="1"/>
              <a:t>3</a:t>
            </a:r>
          </a:p>
        </p:txBody>
      </p:sp>
      <p:sp>
        <p:nvSpPr>
          <p:cNvPr id="141" name="Oval 140">
            <a:extLst>
              <a:ext uri="{FF2B5EF4-FFF2-40B4-BE49-F238E27FC236}">
                <a16:creationId xmlns:a16="http://schemas.microsoft.com/office/drawing/2014/main" id="{C69DBB95-D5ED-F1D7-E5D6-88ACC4C3B7A8}"/>
              </a:ext>
            </a:extLst>
          </p:cNvPr>
          <p:cNvSpPr/>
          <p:nvPr/>
        </p:nvSpPr>
        <p:spPr>
          <a:xfrm>
            <a:off x="4869202" y="3603421"/>
            <a:ext cx="242583" cy="2425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25" b="1"/>
              <a:t>4</a:t>
            </a:r>
          </a:p>
        </p:txBody>
      </p:sp>
      <p:sp>
        <p:nvSpPr>
          <p:cNvPr id="142" name="Oval 141">
            <a:extLst>
              <a:ext uri="{FF2B5EF4-FFF2-40B4-BE49-F238E27FC236}">
                <a16:creationId xmlns:a16="http://schemas.microsoft.com/office/drawing/2014/main" id="{7CC9E660-E89E-ADCC-386C-04E90090DECB}"/>
              </a:ext>
            </a:extLst>
          </p:cNvPr>
          <p:cNvSpPr/>
          <p:nvPr/>
        </p:nvSpPr>
        <p:spPr>
          <a:xfrm>
            <a:off x="5675044" y="3606047"/>
            <a:ext cx="242583" cy="2425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25" b="1"/>
              <a:t>5</a:t>
            </a:r>
          </a:p>
        </p:txBody>
      </p:sp>
      <p:sp>
        <p:nvSpPr>
          <p:cNvPr id="143" name="Oval 142">
            <a:extLst>
              <a:ext uri="{FF2B5EF4-FFF2-40B4-BE49-F238E27FC236}">
                <a16:creationId xmlns:a16="http://schemas.microsoft.com/office/drawing/2014/main" id="{D7334E80-64CE-63D5-FB1A-637785A82675}"/>
              </a:ext>
            </a:extLst>
          </p:cNvPr>
          <p:cNvSpPr/>
          <p:nvPr/>
        </p:nvSpPr>
        <p:spPr>
          <a:xfrm>
            <a:off x="6459722" y="3594990"/>
            <a:ext cx="242579" cy="242579"/>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25" b="1"/>
              <a:t>6</a:t>
            </a:r>
          </a:p>
        </p:txBody>
      </p:sp>
      <p:sp>
        <p:nvSpPr>
          <p:cNvPr id="144" name="Oval 143">
            <a:extLst>
              <a:ext uri="{FF2B5EF4-FFF2-40B4-BE49-F238E27FC236}">
                <a16:creationId xmlns:a16="http://schemas.microsoft.com/office/drawing/2014/main" id="{06A2A768-E51B-BD03-2866-6188B3D25D2F}"/>
              </a:ext>
            </a:extLst>
          </p:cNvPr>
          <p:cNvSpPr/>
          <p:nvPr/>
        </p:nvSpPr>
        <p:spPr>
          <a:xfrm>
            <a:off x="7255176" y="3601430"/>
            <a:ext cx="242579" cy="242579"/>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25" b="1"/>
              <a:t>7</a:t>
            </a:r>
          </a:p>
        </p:txBody>
      </p:sp>
      <p:sp>
        <p:nvSpPr>
          <p:cNvPr id="145" name="Oval 144">
            <a:extLst>
              <a:ext uri="{FF2B5EF4-FFF2-40B4-BE49-F238E27FC236}">
                <a16:creationId xmlns:a16="http://schemas.microsoft.com/office/drawing/2014/main" id="{AD978628-087A-9B02-DE60-06369042E297}"/>
              </a:ext>
            </a:extLst>
          </p:cNvPr>
          <p:cNvSpPr/>
          <p:nvPr/>
        </p:nvSpPr>
        <p:spPr>
          <a:xfrm>
            <a:off x="8065849" y="3607414"/>
            <a:ext cx="242579" cy="242579"/>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25" b="1"/>
              <a:t>8</a:t>
            </a:r>
          </a:p>
        </p:txBody>
      </p:sp>
      <p:sp>
        <p:nvSpPr>
          <p:cNvPr id="148" name="TextBox 147">
            <a:extLst>
              <a:ext uri="{FF2B5EF4-FFF2-40B4-BE49-F238E27FC236}">
                <a16:creationId xmlns:a16="http://schemas.microsoft.com/office/drawing/2014/main" id="{682D8764-4360-8C38-99FE-B82CFBD46C1C}"/>
              </a:ext>
            </a:extLst>
          </p:cNvPr>
          <p:cNvSpPr txBox="1"/>
          <p:nvPr/>
        </p:nvSpPr>
        <p:spPr>
          <a:xfrm>
            <a:off x="7580851" y="3794549"/>
            <a:ext cx="541084" cy="219291"/>
          </a:xfrm>
          <a:prstGeom prst="rect">
            <a:avLst/>
          </a:prstGeom>
          <a:noFill/>
        </p:spPr>
        <p:txBody>
          <a:bodyPr wrap="square" rtlCol="0">
            <a:spAutoFit/>
          </a:bodyPr>
          <a:lstStyle/>
          <a:p>
            <a:r>
              <a:rPr lang="en-US" sz="825" b="1"/>
              <a:t>Week</a:t>
            </a:r>
          </a:p>
        </p:txBody>
      </p:sp>
      <p:sp>
        <p:nvSpPr>
          <p:cNvPr id="151" name="TextBox 150">
            <a:extLst>
              <a:ext uri="{FF2B5EF4-FFF2-40B4-BE49-F238E27FC236}">
                <a16:creationId xmlns:a16="http://schemas.microsoft.com/office/drawing/2014/main" id="{39548ADC-FE86-C149-7FA3-DA325EDEDA94}"/>
              </a:ext>
            </a:extLst>
          </p:cNvPr>
          <p:cNvSpPr txBox="1"/>
          <p:nvPr/>
        </p:nvSpPr>
        <p:spPr>
          <a:xfrm rot="18464901">
            <a:off x="8780538" y="1733459"/>
            <a:ext cx="1964719" cy="307777"/>
          </a:xfrm>
          <a:prstGeom prst="rect">
            <a:avLst/>
          </a:prstGeom>
          <a:noFill/>
        </p:spPr>
        <p:txBody>
          <a:bodyPr wrap="square" rtlCol="0">
            <a:spAutoFit/>
          </a:bodyPr>
          <a:lstStyle/>
          <a:p>
            <a:r>
              <a:rPr lang="en-US" sz="1400"/>
              <a:t>Liaison to college</a:t>
            </a:r>
          </a:p>
        </p:txBody>
      </p:sp>
      <p:sp>
        <p:nvSpPr>
          <p:cNvPr id="166" name="TextBox 165">
            <a:extLst>
              <a:ext uri="{FF2B5EF4-FFF2-40B4-BE49-F238E27FC236}">
                <a16:creationId xmlns:a16="http://schemas.microsoft.com/office/drawing/2014/main" id="{34D6E03F-6BE0-E3BC-1509-7CD150F04A44}"/>
              </a:ext>
            </a:extLst>
          </p:cNvPr>
          <p:cNvSpPr txBox="1"/>
          <p:nvPr/>
        </p:nvSpPr>
        <p:spPr>
          <a:xfrm>
            <a:off x="4392874" y="3784285"/>
            <a:ext cx="541084" cy="219291"/>
          </a:xfrm>
          <a:prstGeom prst="rect">
            <a:avLst/>
          </a:prstGeom>
          <a:noFill/>
        </p:spPr>
        <p:txBody>
          <a:bodyPr wrap="square" rtlCol="0">
            <a:spAutoFit/>
          </a:bodyPr>
          <a:lstStyle/>
          <a:p>
            <a:r>
              <a:rPr lang="en-US" sz="825" b="1"/>
              <a:t>Week</a:t>
            </a:r>
          </a:p>
        </p:txBody>
      </p:sp>
      <p:sp>
        <p:nvSpPr>
          <p:cNvPr id="167" name="TextBox 166">
            <a:extLst>
              <a:ext uri="{FF2B5EF4-FFF2-40B4-BE49-F238E27FC236}">
                <a16:creationId xmlns:a16="http://schemas.microsoft.com/office/drawing/2014/main" id="{239F1658-468B-E4EA-47BF-85769263FA77}"/>
              </a:ext>
            </a:extLst>
          </p:cNvPr>
          <p:cNvSpPr txBox="1"/>
          <p:nvPr/>
        </p:nvSpPr>
        <p:spPr>
          <a:xfrm rot="3720945">
            <a:off x="2315676" y="5444937"/>
            <a:ext cx="1384046" cy="276999"/>
          </a:xfrm>
          <a:prstGeom prst="rect">
            <a:avLst/>
          </a:prstGeom>
          <a:noFill/>
        </p:spPr>
        <p:txBody>
          <a:bodyPr wrap="square" rtlCol="0">
            <a:spAutoFit/>
          </a:bodyPr>
          <a:lstStyle/>
          <a:p>
            <a:r>
              <a:rPr lang="en-US" sz="1200"/>
              <a:t>IRB CITI Training</a:t>
            </a:r>
          </a:p>
        </p:txBody>
      </p:sp>
      <p:sp>
        <p:nvSpPr>
          <p:cNvPr id="168" name="TextBox 167">
            <a:extLst>
              <a:ext uri="{FF2B5EF4-FFF2-40B4-BE49-F238E27FC236}">
                <a16:creationId xmlns:a16="http://schemas.microsoft.com/office/drawing/2014/main" id="{C049B299-6BE9-2D3C-89F2-DF6F4CC3A589}"/>
              </a:ext>
            </a:extLst>
          </p:cNvPr>
          <p:cNvSpPr txBox="1"/>
          <p:nvPr/>
        </p:nvSpPr>
        <p:spPr>
          <a:xfrm rot="3794965">
            <a:off x="3593870" y="5078453"/>
            <a:ext cx="1887511" cy="461665"/>
          </a:xfrm>
          <a:prstGeom prst="rect">
            <a:avLst/>
          </a:prstGeom>
          <a:noFill/>
        </p:spPr>
        <p:txBody>
          <a:bodyPr wrap="square" rtlCol="0">
            <a:spAutoFit/>
          </a:bodyPr>
          <a:lstStyle/>
          <a:p>
            <a:r>
              <a:rPr lang="en-US" sz="1200"/>
              <a:t>Overview EDW4R &amp; </a:t>
            </a:r>
          </a:p>
          <a:p>
            <a:r>
              <a:rPr lang="en-US" sz="1200"/>
              <a:t>Data Request Workflow</a:t>
            </a:r>
          </a:p>
        </p:txBody>
      </p:sp>
    </p:spTree>
    <p:extLst>
      <p:ext uri="{BB962C8B-B14F-4D97-AF65-F5344CB8AC3E}">
        <p14:creationId xmlns:p14="http://schemas.microsoft.com/office/powerpoint/2010/main" val="335010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par>
                                <p:cTn id="17" presetID="9"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dissolve">
                                      <p:cBhvr>
                                        <p:cTn id="19" dur="500"/>
                                        <p:tgtEl>
                                          <p:spTgt spid="27"/>
                                        </p:tgtEl>
                                      </p:cBhvr>
                                    </p:animEffect>
                                  </p:childTnLst>
                                </p:cTn>
                              </p:par>
                              <p:par>
                                <p:cTn id="20" presetID="9"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ssolve">
                                      <p:cBhvr>
                                        <p:cTn id="22" dur="500"/>
                                        <p:tgtEl>
                                          <p:spTgt spid="28"/>
                                        </p:tgtEl>
                                      </p:cBhvr>
                                    </p:animEffect>
                                  </p:childTnLst>
                                </p:cTn>
                              </p:par>
                              <p:par>
                                <p:cTn id="23" presetID="9"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dissolve">
                                      <p:cBhvr>
                                        <p:cTn id="25" dur="500"/>
                                        <p:tgtEl>
                                          <p:spTgt spid="44"/>
                                        </p:tgtEl>
                                      </p:cBhvr>
                                    </p:animEffect>
                                  </p:childTnLst>
                                </p:cTn>
                              </p:par>
                              <p:par>
                                <p:cTn id="26" presetID="9" presetClass="entr" presetSubtype="0"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dissolve">
                                      <p:cBhvr>
                                        <p:cTn id="28" dur="500"/>
                                        <p:tgtEl>
                                          <p:spTgt spid="45"/>
                                        </p:tgtEl>
                                      </p:cBhvr>
                                    </p:animEffect>
                                  </p:childTnLst>
                                </p:cTn>
                              </p:par>
                              <p:par>
                                <p:cTn id="29" presetID="9"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dissolve">
                                      <p:cBhvr>
                                        <p:cTn id="31" dur="500"/>
                                        <p:tgtEl>
                                          <p:spTgt spid="46"/>
                                        </p:tgtEl>
                                      </p:cBhvr>
                                    </p:animEffect>
                                  </p:childTnLst>
                                </p:cTn>
                              </p:par>
                              <p:par>
                                <p:cTn id="32" presetID="9" presetClass="entr" presetSubtype="0"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dissolve">
                                      <p:cBhvr>
                                        <p:cTn id="34" dur="500"/>
                                        <p:tgtEl>
                                          <p:spTgt spid="47"/>
                                        </p:tgtEl>
                                      </p:cBhvr>
                                    </p:animEffect>
                                  </p:childTnLst>
                                </p:cTn>
                              </p:par>
                              <p:par>
                                <p:cTn id="35" presetID="9"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dissolve">
                                      <p:cBhvr>
                                        <p:cTn id="37" dur="500"/>
                                        <p:tgtEl>
                                          <p:spTgt spid="48"/>
                                        </p:tgtEl>
                                      </p:cBhvr>
                                    </p:animEffect>
                                  </p:childTnLst>
                                </p:cTn>
                              </p:par>
                              <p:par>
                                <p:cTn id="38" presetID="9" presetClass="entr" presetSubtype="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dissolve">
                                      <p:cBhvr>
                                        <p:cTn id="40" dur="500"/>
                                        <p:tgtEl>
                                          <p:spTgt spid="49"/>
                                        </p:tgtEl>
                                      </p:cBhvr>
                                    </p:animEffect>
                                  </p:childTnLst>
                                </p:cTn>
                              </p:par>
                              <p:par>
                                <p:cTn id="41" presetID="9"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dissolve">
                                      <p:cBhvr>
                                        <p:cTn id="43" dur="500"/>
                                        <p:tgtEl>
                                          <p:spTgt spid="50"/>
                                        </p:tgtEl>
                                      </p:cBhvr>
                                    </p:animEffect>
                                  </p:childTnLst>
                                </p:cTn>
                              </p:par>
                              <p:par>
                                <p:cTn id="44" presetID="9"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dissolve">
                                      <p:cBhvr>
                                        <p:cTn id="46" dur="500"/>
                                        <p:tgtEl>
                                          <p:spTgt spid="51"/>
                                        </p:tgtEl>
                                      </p:cBhvr>
                                    </p:animEffect>
                                  </p:childTnLst>
                                </p:cTn>
                              </p:par>
                              <p:par>
                                <p:cTn id="47" presetID="9" presetClass="entr" presetSubtype="0"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dissolve">
                                      <p:cBhvr>
                                        <p:cTn id="49" dur="500"/>
                                        <p:tgtEl>
                                          <p:spTgt spid="52"/>
                                        </p:tgtEl>
                                      </p:cBhvr>
                                    </p:animEffect>
                                  </p:childTnLst>
                                </p:cTn>
                              </p:par>
                              <p:par>
                                <p:cTn id="50" presetID="9" presetClass="entr" presetSubtype="0"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dissolve">
                                      <p:cBhvr>
                                        <p:cTn id="52" dur="500"/>
                                        <p:tgtEl>
                                          <p:spTgt spid="53"/>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48"/>
                                        </p:tgtEl>
                                        <p:attrNameLst>
                                          <p:attrName>style.visibility</p:attrName>
                                        </p:attrNameLst>
                                      </p:cBhvr>
                                      <p:to>
                                        <p:strVal val="visible"/>
                                      </p:to>
                                    </p:set>
                                    <p:animEffect transition="in" filter="dissolve">
                                      <p:cBhvr>
                                        <p:cTn id="55" dur="500"/>
                                        <p:tgtEl>
                                          <p:spTgt spid="148"/>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66"/>
                                        </p:tgtEl>
                                        <p:attrNameLst>
                                          <p:attrName>style.visibility</p:attrName>
                                        </p:attrNameLst>
                                      </p:cBhvr>
                                      <p:to>
                                        <p:strVal val="visible"/>
                                      </p:to>
                                    </p:set>
                                    <p:animEffect transition="in" filter="dissolve">
                                      <p:cBhvr>
                                        <p:cTn id="58" dur="500"/>
                                        <p:tgtEl>
                                          <p:spTgt spid="166"/>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93"/>
                                        </p:tgtEl>
                                        <p:attrNameLst>
                                          <p:attrName>style.visibility</p:attrName>
                                        </p:attrNameLst>
                                      </p:cBhvr>
                                      <p:to>
                                        <p:strVal val="visible"/>
                                      </p:to>
                                    </p:set>
                                    <p:animEffect transition="in" filter="dissolve">
                                      <p:cBhvr>
                                        <p:cTn id="61" dur="500"/>
                                        <p:tgtEl>
                                          <p:spTgt spid="93"/>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92"/>
                                        </p:tgtEl>
                                        <p:attrNameLst>
                                          <p:attrName>style.visibility</p:attrName>
                                        </p:attrNameLst>
                                      </p:cBhvr>
                                      <p:to>
                                        <p:strVal val="visible"/>
                                      </p:to>
                                    </p:set>
                                    <p:animEffect transition="in" filter="dissolve">
                                      <p:cBhvr>
                                        <p:cTn id="64" dur="500"/>
                                        <p:tgtEl>
                                          <p:spTgt spid="92"/>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dissolve">
                                      <p:cBhvr>
                                        <p:cTn id="67" dur="500"/>
                                        <p:tgtEl>
                                          <p:spTgt spid="8"/>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dissolve">
                                      <p:cBhvr>
                                        <p:cTn id="70" dur="500"/>
                                        <p:tgtEl>
                                          <p:spTgt spid="36"/>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dissolve">
                                      <p:cBhvr>
                                        <p:cTn id="73" dur="500"/>
                                        <p:tgtEl>
                                          <p:spTgt spid="39"/>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dissolve">
                                      <p:cBhvr>
                                        <p:cTn id="76" dur="500"/>
                                        <p:tgtEl>
                                          <p:spTgt spid="18"/>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168"/>
                                        </p:tgtEl>
                                        <p:attrNameLst>
                                          <p:attrName>style.visibility</p:attrName>
                                        </p:attrNameLst>
                                      </p:cBhvr>
                                      <p:to>
                                        <p:strVal val="visible"/>
                                      </p:to>
                                    </p:set>
                                    <p:animEffect transition="in" filter="dissolve">
                                      <p:cBhvr>
                                        <p:cTn id="79" dur="500"/>
                                        <p:tgtEl>
                                          <p:spTgt spid="168"/>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dissolve">
                                      <p:cBhvr>
                                        <p:cTn id="82" dur="500"/>
                                        <p:tgtEl>
                                          <p:spTgt spid="24"/>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dissolve">
                                      <p:cBhvr>
                                        <p:cTn id="85" dur="500"/>
                                        <p:tgtEl>
                                          <p:spTgt spid="22"/>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dissolve">
                                      <p:cBhvr>
                                        <p:cTn id="88" dur="500"/>
                                        <p:tgtEl>
                                          <p:spTgt spid="21"/>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167"/>
                                        </p:tgtEl>
                                        <p:attrNameLst>
                                          <p:attrName>style.visibility</p:attrName>
                                        </p:attrNameLst>
                                      </p:cBhvr>
                                      <p:to>
                                        <p:strVal val="visible"/>
                                      </p:to>
                                    </p:set>
                                    <p:animEffect transition="in" filter="dissolve">
                                      <p:cBhvr>
                                        <p:cTn id="91" dur="500"/>
                                        <p:tgtEl>
                                          <p:spTgt spid="167"/>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5"/>
                                        </p:tgtEl>
                                        <p:attrNameLst>
                                          <p:attrName>style.visibility</p:attrName>
                                        </p:attrNameLst>
                                      </p:cBhvr>
                                      <p:to>
                                        <p:strVal val="visible"/>
                                      </p:to>
                                    </p:set>
                                    <p:animEffect transition="in" filter="dissolve">
                                      <p:cBhvr>
                                        <p:cTn id="9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7" grpId="0"/>
      <p:bldP spid="18" grpId="0"/>
      <p:bldP spid="20" grpId="0"/>
      <p:bldP spid="21" grpId="0"/>
      <p:bldP spid="22" grpId="0"/>
      <p:bldP spid="23" grpId="0"/>
      <p:bldP spid="24" grpId="0"/>
      <p:bldP spid="26" grpId="0"/>
      <p:bldP spid="36" grpId="0"/>
      <p:bldP spid="39" grpId="0"/>
      <p:bldP spid="92" grpId="0"/>
      <p:bldP spid="93" grpId="0"/>
      <p:bldP spid="148" grpId="0"/>
      <p:bldP spid="166" grpId="0"/>
      <p:bldP spid="167" grpId="0"/>
      <p:bldP spid="168" grpId="0"/>
    </p:bldLst>
  </p:timing>
</p:sld>
</file>

<file path=ppt/theme/theme1.xml><?xml version="1.0" encoding="utf-8"?>
<a:theme xmlns:a="http://schemas.openxmlformats.org/drawingml/2006/main" name="Office Theme">
  <a:themeElements>
    <a:clrScheme name="IOWA BRAND COLORS">
      <a:dk1>
        <a:srgbClr val="000000"/>
      </a:dk1>
      <a:lt1>
        <a:srgbClr val="FFFFFF"/>
      </a:lt1>
      <a:dk2>
        <a:srgbClr val="62666A"/>
      </a:dk2>
      <a:lt2>
        <a:srgbClr val="BBBCBC"/>
      </a:lt2>
      <a:accent1>
        <a:srgbClr val="FFCD00"/>
      </a:accent1>
      <a:accent2>
        <a:srgbClr val="616669"/>
      </a:accent2>
      <a:accent3>
        <a:srgbClr val="BBBCBC"/>
      </a:accent3>
      <a:accent4>
        <a:srgbClr val="00A9E0"/>
      </a:accent4>
      <a:accent5>
        <a:srgbClr val="00AF66"/>
      </a:accent5>
      <a:accent6>
        <a:srgbClr val="FF8200"/>
      </a:accent6>
      <a:hlink>
        <a:srgbClr val="00558C"/>
      </a:hlink>
      <a:folHlink>
        <a:srgbClr val="636669"/>
      </a:folHlink>
    </a:clrScheme>
    <a:fontScheme name="University of Iowa">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CD0253FC7FCD947870CC52245AC8ACE" ma:contentTypeVersion="8" ma:contentTypeDescription="Create a new document." ma:contentTypeScope="" ma:versionID="5bd41c0053c821966b2454c97d87337b">
  <xsd:schema xmlns:xsd="http://www.w3.org/2001/XMLSchema" xmlns:xs="http://www.w3.org/2001/XMLSchema" xmlns:p="http://schemas.microsoft.com/office/2006/metadata/properties" xmlns:ns2="f4a63b98-ac36-44ac-be8f-2c199d847dd3" xmlns:ns3="7149ce5b-234e-43ca-bb2b-1a733f728a28" targetNamespace="http://schemas.microsoft.com/office/2006/metadata/properties" ma:root="true" ma:fieldsID="847ffaec15ade1bcbd5f31f8781ded9f" ns2:_="" ns3:_="">
    <xsd:import namespace="f4a63b98-ac36-44ac-be8f-2c199d847dd3"/>
    <xsd:import namespace="7149ce5b-234e-43ca-bb2b-1a733f728a2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a63b98-ac36-44ac-be8f-2c199d847d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149ce5b-234e-43ca-bb2b-1a733f728a2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7FFD54-27B0-415C-8654-D843242BD071}">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7149ce5b-234e-43ca-bb2b-1a733f728a28"/>
    <ds:schemaRef ds:uri="f4a63b98-ac36-44ac-be8f-2c199d847dd3"/>
    <ds:schemaRef ds:uri="http://www.w3.org/XML/1998/namespace"/>
  </ds:schemaRefs>
</ds:datastoreItem>
</file>

<file path=customXml/itemProps2.xml><?xml version="1.0" encoding="utf-8"?>
<ds:datastoreItem xmlns:ds="http://schemas.openxmlformats.org/officeDocument/2006/customXml" ds:itemID="{4B7360B2-66FF-40FE-B0E9-FB336CA2AC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a63b98-ac36-44ac-be8f-2c199d847dd3"/>
    <ds:schemaRef ds:uri="7149ce5b-234e-43ca-bb2b-1a733f728a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4B8143-C3D6-460D-830C-A8DBEE8551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2279</TotalTime>
  <Words>3084</Words>
  <Application>Microsoft Macintosh PowerPoint</Application>
  <PresentationFormat>Widescreen</PresentationFormat>
  <Paragraphs>518</Paragraphs>
  <Slides>27</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Helvetica</vt:lpstr>
      <vt:lpstr>Roboto</vt:lpstr>
      <vt:lpstr>Roboto Black</vt:lpstr>
      <vt:lpstr>Roboto Regular</vt:lpstr>
      <vt:lpstr>Symbol</vt:lpstr>
      <vt:lpstr>Office Theme</vt:lpstr>
      <vt:lpstr>The Iowa Health Data Resource (IHDR)</vt:lpstr>
      <vt:lpstr>NIH* Clinical and Translational Science Awards (CTSA) Program Hubs</vt:lpstr>
      <vt:lpstr>Biomedical Informatics Core - ICTS</vt:lpstr>
      <vt:lpstr>Enterprise Data Warehouse for Research (EDW4R)</vt:lpstr>
      <vt:lpstr>P3 Project - Iowa Health Data Resource (IHDR)</vt:lpstr>
      <vt:lpstr>Iowa Health Data Resource (IHDR) Goals</vt:lpstr>
      <vt:lpstr>People</vt:lpstr>
      <vt:lpstr>People – Strategy</vt:lpstr>
      <vt:lpstr>People: Results Learning Timeline</vt:lpstr>
      <vt:lpstr>People: Results - Core Competencies</vt:lpstr>
      <vt:lpstr>People: Results trained IAI Data Liaisons Y1</vt:lpstr>
      <vt:lpstr>People: Results trained IAI Data Liaisons Y2</vt:lpstr>
      <vt:lpstr>People: Results Improved Service Metrics</vt:lpstr>
      <vt:lpstr>People: Results Improved Service Metrics</vt:lpstr>
      <vt:lpstr>Technology</vt:lpstr>
      <vt:lpstr>Technology - Methodology</vt:lpstr>
      <vt:lpstr>Technology: Data Enclave - Results to date</vt:lpstr>
      <vt:lpstr>Data</vt:lpstr>
      <vt:lpstr>Transformative Datasets Defined</vt:lpstr>
      <vt:lpstr>Data – Transformative Dataset Methodology</vt:lpstr>
      <vt:lpstr>Data – New Transformative Datasets</vt:lpstr>
      <vt:lpstr>IHDR Big Picture</vt:lpstr>
      <vt:lpstr>PowerPoint Presentation</vt:lpstr>
      <vt:lpstr>Acknowledgements</vt:lpstr>
      <vt:lpstr>Selected References</vt:lpstr>
      <vt:lpstr>Thank you</vt:lpstr>
      <vt:lpstr>Closing Slide Header</vt:lpstr>
    </vt:vector>
  </TitlesOfParts>
  <Manager/>
  <Company>University of Iowa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Informatics Update 2023</dc:title>
  <dc:subject>External Advisory Committee</dc:subject>
  <dc:creator>h-davis@uiowa.edu</dc:creator>
  <cp:keywords/>
  <dc:description/>
  <cp:lastModifiedBy>Davis, Heath A</cp:lastModifiedBy>
  <cp:revision>4</cp:revision>
  <dcterms:created xsi:type="dcterms:W3CDTF">2020-01-21T18:13:39Z</dcterms:created>
  <dcterms:modified xsi:type="dcterms:W3CDTF">2023-05-31T19:04:32Z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0x0101008CD0253FC7FCD947870CC52245AC8ACE</vt:lpwstr>
  </property>
  <property fmtid="{D5CDD505-2E9C-101B-9397-08002B2CF9AE}" pid="3" name="MediaServiceImageTags">
    <vt:lpwstr/>
  </property>
  <property fmtid="{D5CDD505-2E9C-101B-9397-08002B2CF9AE}" pid="4" name="Order">
    <vt:r8>124800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ies>
</file>